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17" r:id="rId14"/>
    <p:sldId id="318" r:id="rId15"/>
    <p:sldId id="303" r:id="rId16"/>
    <p:sldId id="320" r:id="rId17"/>
    <p:sldId id="296" r:id="rId18"/>
    <p:sldId id="279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Comic Sans MS" pitchFamily="66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Comic Sans MS" pitchFamily="66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Comic Sans MS" pitchFamily="66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Comic Sans MS" pitchFamily="66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Comic Sans MS" pitchFamily="66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Comic Sans MS" pitchFamily="66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Comic Sans MS" pitchFamily="66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Comic Sans MS" pitchFamily="66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Comic Sans MS" pitchFamily="66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993300"/>
    <a:srgbClr val="FF3300"/>
    <a:srgbClr val="0000CC"/>
    <a:srgbClr val="006666"/>
    <a:srgbClr val="FF6600"/>
    <a:srgbClr val="FF99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62" autoAdjust="0"/>
    <p:restoredTop sz="94660"/>
  </p:normalViewPr>
  <p:slideViewPr>
    <p:cSldViewPr>
      <p:cViewPr varScale="1">
        <p:scale>
          <a:sx n="117" d="100"/>
          <a:sy n="117" d="100"/>
        </p:scale>
        <p:origin x="-8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728BB-85E0-4F79-9C84-8873F31F87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0861-6C8A-44C2-B66D-B2CCEE9408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FFBA4-34FB-44FF-9921-AB9EA78C03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999F0-5B06-4583-BBC7-AB0F04BE36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CD957-EF15-4353-A706-C0983B4595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FA8D-526E-438C-AA36-9EE5B31628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ACB2B-2750-4634-A235-E9A32203E1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FB09E-EB67-4A05-86B5-D1F70505BE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B5BD8-4CD7-4303-A3EC-D33F897A44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03E14-7D51-4F22-B95B-D158CC2288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AC13E-BD7B-44FB-86EF-C92CB4F12F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hlink">
                <a:gamma/>
                <a:tint val="2274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56697AC-17E1-40A7-8BC0-803962195C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GINES\Escritorio\La%20Constituci&#243;n%20para%20ni&#241;os\03-AudioTrack%2003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imno%20nacional%20de%20Espa&#241;a.mp3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6.jpeg"/><Relationship Id="rId12" Type="http://schemas.openxmlformats.org/officeDocument/2006/relationships/image" Target="../media/image48.png"/><Relationship Id="rId2" Type="http://schemas.openxmlformats.org/officeDocument/2006/relationships/audio" Target="file:///C:\Documents%20and%20Settings\pc\Mis%20documentos\Dropbox\la%20constitucion\himno-espana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png"/><Relationship Id="rId11" Type="http://schemas.openxmlformats.org/officeDocument/2006/relationships/image" Target="../media/image47.wmf"/><Relationship Id="rId5" Type="http://schemas.openxmlformats.org/officeDocument/2006/relationships/hyperlink" Target="4espa&#164;a.mid" TargetMode="External"/><Relationship Id="rId10" Type="http://schemas.openxmlformats.org/officeDocument/2006/relationships/slide" Target="slide9.xml"/><Relationship Id="rId4" Type="http://schemas.openxmlformats.org/officeDocument/2006/relationships/oleObject" Target="../embeddings/oleObject1.bin"/><Relationship Id="rId9" Type="http://schemas.openxmlformats.org/officeDocument/2006/relationships/hyperlink" Target="http://www.orientacionandujar.es/?attachment_id=2577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GINES\Escritorio\La%20Constituci&#243;n%20para%20ni&#241;os\05-AudioTrack%2005.mp3" TargetMode="External"/><Relationship Id="rId4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areal.es/casareal/rnabg01.html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emf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em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wmf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slide" Target="slide1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13.xml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gif"/><Relationship Id="rId18" Type="http://schemas.openxmlformats.org/officeDocument/2006/relationships/image" Target="../media/image31.gif"/><Relationship Id="rId3" Type="http://schemas.openxmlformats.org/officeDocument/2006/relationships/image" Target="../media/image16.gif"/><Relationship Id="rId21" Type="http://schemas.openxmlformats.org/officeDocument/2006/relationships/image" Target="../media/image34.gif"/><Relationship Id="rId7" Type="http://schemas.openxmlformats.org/officeDocument/2006/relationships/image" Target="../media/image20.gif"/><Relationship Id="rId12" Type="http://schemas.openxmlformats.org/officeDocument/2006/relationships/image" Target="../media/image25.gif"/><Relationship Id="rId17" Type="http://schemas.openxmlformats.org/officeDocument/2006/relationships/image" Target="../media/image30.gif"/><Relationship Id="rId2" Type="http://schemas.openxmlformats.org/officeDocument/2006/relationships/image" Target="../media/image15.jpeg"/><Relationship Id="rId16" Type="http://schemas.openxmlformats.org/officeDocument/2006/relationships/image" Target="../media/image29.gif"/><Relationship Id="rId20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18.gif"/><Relationship Id="rId15" Type="http://schemas.openxmlformats.org/officeDocument/2006/relationships/image" Target="../media/image28.gif"/><Relationship Id="rId10" Type="http://schemas.openxmlformats.org/officeDocument/2006/relationships/image" Target="../media/image23.gif"/><Relationship Id="rId19" Type="http://schemas.openxmlformats.org/officeDocument/2006/relationships/image" Target="../media/image32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Relationship Id="rId1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03-AudioTrack 0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8153400" cy="61722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r>
              <a:rPr lang="es-ES" sz="3600" kern="10" normalizeH="1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Script MT Bold"/>
              </a:rPr>
              <a:t>La Constitución</a:t>
            </a:r>
          </a:p>
          <a:p>
            <a:r>
              <a:rPr lang="es-ES" sz="3600" kern="10" normalizeH="1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Script MT Bold"/>
              </a:rPr>
              <a:t>para </a:t>
            </a:r>
          </a:p>
          <a:p>
            <a:r>
              <a:rPr lang="es-ES" sz="3600" kern="10" normalizeH="1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Script MT Bold"/>
              </a:rPr>
              <a:t>niños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16" fill="hold"/>
                                        <p:tgtEl>
                                          <p:spTgt spid="133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" presetID="23" presetClass="entr" presetSubtype="27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2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4"/>
                </p:tgtEl>
              </p:cMediaNode>
            </p:audio>
          </p:childTnLst>
        </p:cTn>
      </p:par>
    </p:tnLst>
    <p:bldLst>
      <p:bldP spid="133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514600" y="381000"/>
            <a:ext cx="4191000" cy="1373188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DDEBC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NUESTRA REGIÓN</a:t>
            </a:r>
          </a:p>
          <a:p>
            <a:pPr>
              <a:defRPr/>
            </a:pP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O </a:t>
            </a:r>
          </a:p>
          <a:p>
            <a:pPr>
              <a:defRPr/>
            </a:pP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AUTONOMÍA</a:t>
            </a:r>
          </a:p>
        </p:txBody>
      </p:sp>
      <p:pic>
        <p:nvPicPr>
          <p:cNvPr id="27655" name="Picture 7" descr="CtnWms123920318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14400" y="2667060"/>
            <a:ext cx="2397125" cy="160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es-andalusia-flag1s.gif (9653 bytes)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70533" y="2643182"/>
            <a:ext cx="1627012" cy="117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WordArt 10" descr="Mármol blanco"/>
          <p:cNvSpPr>
            <a:spLocks noChangeArrowheads="1" noChangeShapeType="1" noTextEdit="1"/>
          </p:cNvSpPr>
          <p:nvPr/>
        </p:nvSpPr>
        <p:spPr bwMode="auto">
          <a:xfrm>
            <a:off x="2133600" y="4953000"/>
            <a:ext cx="4800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cript MT Bold"/>
              </a:rPr>
              <a:t>Andalucía</a:t>
            </a:r>
          </a:p>
        </p:txBody>
      </p:sp>
      <p:sp>
        <p:nvSpPr>
          <p:cNvPr id="27659" name="Text Box 1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620000" y="6248400"/>
            <a:ext cx="1219200" cy="39687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25000">
                <a:srgbClr val="9CB86E"/>
              </a:gs>
              <a:gs pos="50000">
                <a:srgbClr val="156B13"/>
              </a:gs>
              <a:gs pos="75000">
                <a:srgbClr val="9CB86E"/>
              </a:gs>
              <a:gs pos="100000">
                <a:srgbClr val="DDEBCF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>
                <a:solidFill>
                  <a:srgbClr val="DDEBCF"/>
                </a:solidFill>
                <a:effectDag name="">
                  <a:cont type="tree" name="">
                    <a:effect ref="fillLine"/>
                    <a:outerShdw dist="38100" dir="13500000" algn="br">
                      <a:srgbClr val="F5FFEB"/>
                    </a:outerShdw>
                  </a:cont>
                  <a:cont type="tree" name="">
                    <a:effect ref="fillLine"/>
                    <a:outerShdw dist="38100" dir="2700000" algn="tl">
                      <a:srgbClr val="848D7C"/>
                    </a:outerShdw>
                  </a:cont>
                  <a:effect ref="fillLine"/>
                </a:effectDag>
                <a:latin typeface="Times New Roman" pitchFamily="18" charset="0"/>
                <a:hlinkClick r:id="rId5" action="ppaction://hlinksldjump"/>
              </a:rPr>
              <a:t>Volver</a:t>
            </a:r>
            <a:endParaRPr lang="es-ES" b="1">
              <a:solidFill>
                <a:srgbClr val="DDEBCF"/>
              </a:solidFill>
              <a:effectDag name="">
                <a:cont type="tree" name="">
                  <a:effect ref="fillLine"/>
                  <a:outerShdw dist="38100" dir="13500000" algn="br">
                    <a:srgbClr val="F5FFEB"/>
                  </a:outerShdw>
                </a:cont>
                <a:cont type="tree" name="">
                  <a:effect ref="fillLine"/>
                  <a:outerShdw dist="38100" dir="2700000" algn="tl">
                    <a:srgbClr val="848D7C"/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 autoUpdateAnimBg="0"/>
      <p:bldP spid="276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142976" y="214290"/>
            <a:ext cx="6477024" cy="584775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 CAPITAL DE ESPAÑA</a:t>
            </a:r>
          </a:p>
        </p:txBody>
      </p:sp>
      <p:sp>
        <p:nvSpPr>
          <p:cNvPr id="22540" name="WordArt 12" descr="Mármol blanco"/>
          <p:cNvSpPr>
            <a:spLocks noChangeArrowheads="1" noChangeShapeType="1" noTextEdit="1"/>
          </p:cNvSpPr>
          <p:nvPr/>
        </p:nvSpPr>
        <p:spPr bwMode="auto">
          <a:xfrm>
            <a:off x="3143240" y="1571612"/>
            <a:ext cx="2952760" cy="714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cript MT Bold"/>
              </a:rPr>
              <a:t>Madrid</a:t>
            </a:r>
          </a:p>
        </p:txBody>
      </p:sp>
      <p:sp>
        <p:nvSpPr>
          <p:cNvPr id="22541" name="Text Box 1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6324600"/>
            <a:ext cx="1066800" cy="366713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22500">
                <a:srgbClr val="FF7A00"/>
              </a:gs>
              <a:gs pos="35000">
                <a:srgbClr val="FF0300"/>
              </a:gs>
              <a:gs pos="50000">
                <a:srgbClr val="4D0808"/>
              </a:gs>
              <a:gs pos="65000">
                <a:srgbClr val="FF0300"/>
              </a:gs>
              <a:gs pos="77500">
                <a:srgbClr val="FF7A00"/>
              </a:gs>
              <a:gs pos="100000">
                <a:srgbClr val="FFF200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800" b="1">
                <a:solidFill>
                  <a:srgbClr val="FFF2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755"/>
                    </a:outerShdw>
                  </a:cont>
                  <a:cont type="tree" name="">
                    <a:effect ref="fillLine"/>
                    <a:outerShdw dist="38100" dir="2700000" algn="tl">
                      <a:srgbClr val="999100"/>
                    </a:outerShdw>
                  </a:cont>
                  <a:effect ref="fillLine"/>
                </a:effectDag>
                <a:latin typeface="Times New Roman" pitchFamily="18" charset="0"/>
              </a:rPr>
              <a:t>Volver</a:t>
            </a:r>
          </a:p>
        </p:txBody>
      </p:sp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267200"/>
            <a:ext cx="3200400" cy="1941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1500174"/>
            <a:ext cx="2883111" cy="19562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2549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343400"/>
            <a:ext cx="3581400" cy="2174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295400"/>
            <a:ext cx="2457450" cy="2638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981200" y="2667000"/>
            <a:ext cx="4953000" cy="2363788"/>
          </a:xfrm>
          <a:prstGeom prst="rect">
            <a:avLst/>
          </a:prstGeom>
          <a:noFill/>
          <a:ln w="76200" cap="sq" cmpd="tri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s-ES" sz="4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capital de España es Madrid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animBg="1" autoUpdateAnimBg="0"/>
      <p:bldP spid="22540" grpId="0" animBg="1"/>
      <p:bldP spid="2253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447800"/>
            <a:ext cx="4876800" cy="3200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724400" y="1905000"/>
            <a:ext cx="3733800" cy="1800225"/>
          </a:xfrm>
          <a:prstGeom prst="rect">
            <a:avLst/>
          </a:prstGeom>
          <a:noFill/>
          <a:ln w="76200" cap="sq" cmpd="tri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s-E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 CASTELLANO es la lengua de nuestro país y </a:t>
            </a:r>
            <a:r>
              <a:rPr lang="es-E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tod@s</a:t>
            </a:r>
            <a:r>
              <a:rPr lang="es-E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debemos conocerla.</a:t>
            </a:r>
            <a:r>
              <a:rPr lang="es-ES" sz="1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295400" y="381000"/>
            <a:ext cx="6324600" cy="106680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 LENGUA O IDIOMA DE NUESTRO PAÍS</a:t>
            </a: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304800" y="1828800"/>
            <a:ext cx="40386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s-ES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El </a:t>
            </a:r>
            <a:r>
              <a:rPr lang="es-ES" sz="3600" b="1" i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Castellano</a:t>
            </a:r>
          </a:p>
        </p:txBody>
      </p:sp>
      <p:sp>
        <p:nvSpPr>
          <p:cNvPr id="30725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6324600"/>
            <a:ext cx="1066800" cy="366713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22500">
                <a:srgbClr val="FF7A00"/>
              </a:gs>
              <a:gs pos="35000">
                <a:srgbClr val="FF0300"/>
              </a:gs>
              <a:gs pos="50000">
                <a:srgbClr val="4D0808"/>
              </a:gs>
              <a:gs pos="65000">
                <a:srgbClr val="FF0300"/>
              </a:gs>
              <a:gs pos="77500">
                <a:srgbClr val="FF7A00"/>
              </a:gs>
              <a:gs pos="100000">
                <a:srgbClr val="FFF200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800" b="1" dirty="0">
                <a:solidFill>
                  <a:srgbClr val="FFF2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755"/>
                    </a:outerShdw>
                  </a:cont>
                  <a:cont type="tree" name="">
                    <a:effect ref="fillLine"/>
                    <a:outerShdw dist="38100" dir="2700000" algn="tl">
                      <a:srgbClr val="999100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Volver</a:t>
            </a: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3486150"/>
            <a:ext cx="2938463" cy="3371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276600"/>
            <a:ext cx="2101850" cy="3581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nimBg="1" autoUpdateAnimBg="0"/>
      <p:bldP spid="307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342900" y="2286000"/>
          <a:ext cx="2387600" cy="2514600"/>
        </p:xfrm>
        <a:graphic>
          <a:graphicData uri="http://schemas.openxmlformats.org/presentationml/2006/ole">
            <p:oleObj spid="_x0000_s31746" name="Fotografía de Photo Editor" r:id="rId4" imgW="1952898" imgH="2057143" progId="MSPhotoEd.3">
              <p:embed/>
            </p:oleObj>
          </a:graphicData>
        </a:graphic>
      </p:graphicFrame>
      <p:pic>
        <p:nvPicPr>
          <p:cNvPr id="21520" name="Picture 16" descr="spa1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90500" y="5405458"/>
            <a:ext cx="1452542" cy="145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spain_lc.gif (36154 bytes)"/>
          <p:cNvPicPr>
            <a:picLocks noChangeAspect="1" noChangeArrowheads="1" noCrop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505200" y="1500174"/>
            <a:ext cx="5627176" cy="422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Text Box 17">
            <a:hlinkClick r:id="rId8" action="ppaction://hlinkfile"/>
          </p:cNvPr>
          <p:cNvSpPr txBox="1">
            <a:spLocks noChangeArrowheads="1"/>
          </p:cNvSpPr>
          <p:nvPr/>
        </p:nvSpPr>
        <p:spPr bwMode="auto">
          <a:xfrm>
            <a:off x="428596" y="5957848"/>
            <a:ext cx="1000132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9"/>
              </a:rPr>
              <a:t>Himno</a:t>
            </a: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1219200" y="381000"/>
            <a:ext cx="6400800" cy="106680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BANDERA, ESCUDO E HIMNO ESPAÑOL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7904162" y="2571744"/>
            <a:ext cx="1239838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600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Rojo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5143504" y="2857496"/>
            <a:ext cx="20574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600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Amarillo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7904162" y="5072074"/>
            <a:ext cx="1239838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600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Rojo</a:t>
            </a:r>
          </a:p>
        </p:txBody>
      </p:sp>
      <p:sp>
        <p:nvSpPr>
          <p:cNvPr id="21534" name="Text Box 30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6324600"/>
            <a:ext cx="1066800" cy="366713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22500">
                <a:srgbClr val="FF7A00"/>
              </a:gs>
              <a:gs pos="35000">
                <a:srgbClr val="FF0300"/>
              </a:gs>
              <a:gs pos="50000">
                <a:srgbClr val="4D0808"/>
              </a:gs>
              <a:gs pos="65000">
                <a:srgbClr val="FF0300"/>
              </a:gs>
              <a:gs pos="77500">
                <a:srgbClr val="FF7A00"/>
              </a:gs>
              <a:gs pos="100000">
                <a:srgbClr val="FFF200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800" b="1" dirty="0">
                <a:solidFill>
                  <a:srgbClr val="FFF2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755"/>
                    </a:outerShdw>
                  </a:cont>
                  <a:cont type="tree" name="">
                    <a:effect ref="fillLine"/>
                    <a:outerShdw dist="38100" dir="2700000" algn="tl">
                      <a:srgbClr val="999100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Volver</a:t>
            </a:r>
          </a:p>
        </p:txBody>
      </p:sp>
      <p:pic>
        <p:nvPicPr>
          <p:cNvPr id="21535" name="Picture 31"/>
          <p:cNvPicPr>
            <a:picLocks noChangeAspect="1" noChangeArrowheads="1"/>
          </p:cNvPicPr>
          <p:nvPr/>
        </p:nvPicPr>
        <p:blipFill>
          <a:blip r:embed="rId11"/>
          <a:srcRect l="25728"/>
          <a:stretch>
            <a:fillRect/>
          </a:stretch>
        </p:blipFill>
        <p:spPr bwMode="auto">
          <a:xfrm>
            <a:off x="2971800" y="3730625"/>
            <a:ext cx="3657600" cy="3127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3" name="himno-espan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5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256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2756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3256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1521" grpId="0" autoUpdateAnimBg="0"/>
      <p:bldP spid="21530" grpId="0" animBg="1" autoUpdateAnimBg="0"/>
      <p:bldP spid="21531" grpId="0" autoUpdateAnimBg="0"/>
      <p:bldP spid="21532" grpId="0" autoUpdateAnimBg="0"/>
      <p:bldP spid="2153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05-AudioTrack 0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14313" y="1524000"/>
            <a:ext cx="8501062" cy="4154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El Rey y el Presidente del Gobierno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49"/>
                </p:tgtEl>
              </p:cMediaNode>
            </p:audio>
          </p:childTnLst>
        </p:cTn>
      </p:par>
    </p:tnLst>
    <p:bldLst>
      <p:bldP spid="5734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reybg01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61356" y="2286000"/>
            <a:ext cx="24098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rnabg01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90281" y="2286000"/>
            <a:ext cx="24098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514600" y="381000"/>
            <a:ext cx="4191000" cy="5921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58039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8039"/>
                  <a:invGamma/>
                </a:schemeClr>
              </a:gs>
            </a:gsLst>
            <a:lin ang="5400000" scaled="1"/>
          </a:gradFill>
          <a:ln w="12700" cap="sq">
            <a:solidFill>
              <a:srgbClr val="00008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s-ES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LA CORONA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3400" y="1447800"/>
            <a:ext cx="80772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>
                <a:solidFill>
                  <a:srgbClr val="CC3300"/>
                </a:solidFill>
              </a:rPr>
              <a:t>En España el Jefe del Estado es el REY.</a:t>
            </a:r>
          </a:p>
        </p:txBody>
      </p:sp>
      <p:sp>
        <p:nvSpPr>
          <p:cNvPr id="63494" name="WordArt 6"/>
          <p:cNvSpPr>
            <a:spLocks noChangeArrowheads="1" noChangeShapeType="1" noTextEdit="1"/>
          </p:cNvSpPr>
          <p:nvPr/>
        </p:nvSpPr>
        <p:spPr bwMode="auto">
          <a:xfrm>
            <a:off x="1905000" y="5943600"/>
            <a:ext cx="2590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Juan Carlos I</a:t>
            </a:r>
          </a:p>
        </p:txBody>
      </p:sp>
      <p:sp>
        <p:nvSpPr>
          <p:cNvPr id="63495" name="WordArt 7"/>
          <p:cNvSpPr>
            <a:spLocks noChangeArrowheads="1" noChangeShapeType="1" noTextEdit="1"/>
          </p:cNvSpPr>
          <p:nvPr/>
        </p:nvSpPr>
        <p:spPr bwMode="auto">
          <a:xfrm>
            <a:off x="5410200" y="5943600"/>
            <a:ext cx="1219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Sofía</a:t>
            </a:r>
          </a:p>
        </p:txBody>
      </p:sp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81000"/>
            <a:ext cx="838200" cy="444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 autoUpdateAnimBg="0"/>
      <p:bldP spid="63493" grpId="0" autoUpdateAnimBg="0"/>
      <p:bldP spid="63494" grpId="0" animBg="1"/>
      <p:bldP spid="634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447800" y="2133600"/>
            <a:ext cx="6096000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Sucesores de </a:t>
            </a:r>
          </a:p>
          <a:p>
            <a:pPr>
              <a:spcBef>
                <a:spcPct val="50000"/>
              </a:spcBef>
              <a:defRPr/>
            </a:pPr>
            <a:r>
              <a:rPr lang="es-ES" sz="40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Juan Carlos I de Borbón</a:t>
            </a:r>
            <a:endParaRPr lang="es-ES" sz="280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43" name="Picture 3" descr="Imagen de la Familia Real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66800" y="1802606"/>
            <a:ext cx="7239000" cy="43434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514600" y="381000"/>
            <a:ext cx="4191000" cy="5921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58039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8039"/>
                  <a:invGamma/>
                </a:schemeClr>
              </a:gs>
            </a:gsLst>
            <a:lin ang="5400000" scaled="1"/>
          </a:gradFill>
          <a:ln w="12700" cap="sq">
            <a:solidFill>
              <a:srgbClr val="00008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s-ES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LA CORONA</a:t>
            </a:r>
          </a:p>
        </p:txBody>
      </p:sp>
      <p:pic>
        <p:nvPicPr>
          <p:cNvPr id="61445" name="Picture 5" descr="reybg01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62400" y="1783772"/>
            <a:ext cx="1214438" cy="1766455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61446" name="Picture 6" descr="ppebg01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00100" y="2643182"/>
            <a:ext cx="1222375" cy="17780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61447" name="Picture 7" descr="pastfam01p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934200" y="2984403"/>
            <a:ext cx="1220788" cy="1803593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2209800"/>
            <a:ext cx="838200" cy="444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2643182"/>
            <a:ext cx="838200" cy="444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1500174"/>
            <a:ext cx="838200" cy="444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1451" name="WordArt 11"/>
          <p:cNvSpPr>
            <a:spLocks noChangeArrowheads="1" noChangeShapeType="1" noTextEdit="1"/>
          </p:cNvSpPr>
          <p:nvPr/>
        </p:nvSpPr>
        <p:spPr bwMode="auto">
          <a:xfrm>
            <a:off x="3505200" y="3657600"/>
            <a:ext cx="1905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Juan Carlos I</a:t>
            </a:r>
          </a:p>
        </p:txBody>
      </p:sp>
      <p:sp>
        <p:nvSpPr>
          <p:cNvPr id="61452" name="WordArt 12"/>
          <p:cNvSpPr>
            <a:spLocks noChangeArrowheads="1" noChangeShapeType="1" noTextEdit="1"/>
          </p:cNvSpPr>
          <p:nvPr/>
        </p:nvSpPr>
        <p:spPr bwMode="auto">
          <a:xfrm>
            <a:off x="762000" y="4419600"/>
            <a:ext cx="1981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Príncipe Felipe</a:t>
            </a:r>
          </a:p>
        </p:txBody>
      </p:sp>
      <p:sp>
        <p:nvSpPr>
          <p:cNvPr id="61453" name="WordArt 13"/>
          <p:cNvSpPr>
            <a:spLocks noChangeArrowheads="1" noChangeShapeType="1" noTextEdit="1"/>
          </p:cNvSpPr>
          <p:nvPr/>
        </p:nvSpPr>
        <p:spPr bwMode="auto">
          <a:xfrm>
            <a:off x="6553200" y="4953000"/>
            <a:ext cx="1981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Infanta Leonor</a:t>
            </a:r>
          </a:p>
        </p:txBody>
      </p:sp>
      <p:sp>
        <p:nvSpPr>
          <p:cNvPr id="61454" name="WordArt 14"/>
          <p:cNvSpPr>
            <a:spLocks noChangeArrowheads="1" noChangeShapeType="1" noTextEdit="1"/>
          </p:cNvSpPr>
          <p:nvPr/>
        </p:nvSpPr>
        <p:spPr bwMode="auto">
          <a:xfrm>
            <a:off x="3048000" y="4191000"/>
            <a:ext cx="2971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15"/>
              </a:avLst>
            </a:prstTxWarp>
          </a:bodyPr>
          <a:lstStyle/>
          <a:p>
            <a:r>
              <a:rPr lang="es-ES" sz="3600" i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Rey de España</a:t>
            </a:r>
          </a:p>
        </p:txBody>
      </p:sp>
      <p:sp>
        <p:nvSpPr>
          <p:cNvPr id="61455" name="WordArt 15"/>
          <p:cNvSpPr>
            <a:spLocks noChangeArrowheads="1" noChangeShapeType="1" noTextEdit="1"/>
          </p:cNvSpPr>
          <p:nvPr/>
        </p:nvSpPr>
        <p:spPr bwMode="auto">
          <a:xfrm>
            <a:off x="6019800" y="556260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153"/>
              </a:avLst>
            </a:prstTxWarp>
          </a:bodyPr>
          <a:lstStyle/>
          <a:p>
            <a:r>
              <a:rPr lang="es-ES" sz="3600" i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Próxima Reina</a:t>
            </a:r>
          </a:p>
          <a:p>
            <a:r>
              <a:rPr lang="es-ES" sz="3600" i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de España</a:t>
            </a:r>
          </a:p>
        </p:txBody>
      </p:sp>
      <p:sp>
        <p:nvSpPr>
          <p:cNvPr id="61456" name="WordArt 16"/>
          <p:cNvSpPr>
            <a:spLocks noChangeArrowheads="1" noChangeShapeType="1" noTextEdit="1"/>
          </p:cNvSpPr>
          <p:nvPr/>
        </p:nvSpPr>
        <p:spPr bwMode="auto">
          <a:xfrm>
            <a:off x="304800" y="5105400"/>
            <a:ext cx="2971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153"/>
              </a:avLst>
            </a:prstTxWarp>
          </a:bodyPr>
          <a:lstStyle/>
          <a:p>
            <a:r>
              <a:rPr lang="es-ES" sz="3600" i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Próximo Rey </a:t>
            </a:r>
          </a:p>
          <a:p>
            <a:r>
              <a:rPr lang="es-ES" sz="3600" i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de España</a:t>
            </a:r>
          </a:p>
        </p:txBody>
      </p:sp>
      <p:sp>
        <p:nvSpPr>
          <p:cNvPr id="61457" name="AutoShape 17"/>
          <p:cNvSpPr>
            <a:spLocks noChangeArrowheads="1"/>
          </p:cNvSpPr>
          <p:nvPr/>
        </p:nvSpPr>
        <p:spPr bwMode="auto">
          <a:xfrm>
            <a:off x="2514600" y="1905000"/>
            <a:ext cx="1219200" cy="990600"/>
          </a:xfrm>
          <a:prstGeom prst="leftArrow">
            <a:avLst>
              <a:gd name="adj1" fmla="val 74167"/>
              <a:gd name="adj2" fmla="val 33333"/>
            </a:avLst>
          </a:prstGeom>
          <a:solidFill>
            <a:srgbClr val="FFFF00"/>
          </a:solidFill>
          <a:ln w="25400" cap="sq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s-ES" sz="16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Sucesor a </a:t>
            </a:r>
          </a:p>
          <a:p>
            <a:r>
              <a:rPr lang="es-ES" sz="16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Corona</a:t>
            </a:r>
          </a:p>
        </p:txBody>
      </p:sp>
      <p:sp>
        <p:nvSpPr>
          <p:cNvPr id="61458" name="AutoShape 18"/>
          <p:cNvSpPr>
            <a:spLocks noChangeArrowheads="1"/>
          </p:cNvSpPr>
          <p:nvPr/>
        </p:nvSpPr>
        <p:spPr bwMode="auto">
          <a:xfrm>
            <a:off x="3581400" y="4876800"/>
            <a:ext cx="2362200" cy="990600"/>
          </a:xfrm>
          <a:prstGeom prst="rightArrow">
            <a:avLst>
              <a:gd name="adj1" fmla="val 77565"/>
              <a:gd name="adj2" fmla="val 38364"/>
            </a:avLst>
          </a:prstGeom>
          <a:solidFill>
            <a:srgbClr val="FFFF00"/>
          </a:solidFill>
          <a:ln w="25400" cap="sq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16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Sucesora a </a:t>
            </a:r>
          </a:p>
          <a:p>
            <a:r>
              <a:rPr lang="es-ES" sz="16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Corona</a:t>
            </a:r>
          </a:p>
        </p:txBody>
      </p:sp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381000"/>
            <a:ext cx="838200" cy="444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51" grpId="0" animBg="1"/>
      <p:bldP spid="61452" grpId="0" animBg="1"/>
      <p:bldP spid="61453" grpId="0" animBg="1"/>
      <p:bldP spid="61454" grpId="0" animBg="1"/>
      <p:bldP spid="61455" grpId="0" animBg="1"/>
      <p:bldP spid="61456" grpId="0" animBg="1"/>
      <p:bldP spid="61457" grpId="0" animBg="1" autoUpdateAnimBg="0"/>
      <p:bldP spid="6145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295400" y="381000"/>
            <a:ext cx="6553200" cy="5921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58039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8039"/>
                  <a:invGamma/>
                </a:schemeClr>
              </a:gs>
            </a:gsLst>
            <a:lin ang="5400000" scaled="1"/>
          </a:gradFill>
          <a:ln w="12700" cap="sq">
            <a:solidFill>
              <a:srgbClr val="00008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 CORONA Y EL GOBIERNO</a:t>
            </a:r>
          </a:p>
        </p:txBody>
      </p:sp>
      <p:sp>
        <p:nvSpPr>
          <p:cNvPr id="53261" name="WordArt 13"/>
          <p:cNvSpPr>
            <a:spLocks noChangeArrowheads="1" noChangeShapeType="1" noTextEdit="1"/>
          </p:cNvSpPr>
          <p:nvPr/>
        </p:nvSpPr>
        <p:spPr bwMode="auto">
          <a:xfrm>
            <a:off x="1295400" y="5791200"/>
            <a:ext cx="27051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Mariano Rajoy</a:t>
            </a:r>
            <a:endParaRPr lang="es-ES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3262" name="WordArt 14"/>
          <p:cNvSpPr>
            <a:spLocks noChangeArrowheads="1" noChangeShapeType="1" noTextEdit="1"/>
          </p:cNvSpPr>
          <p:nvPr/>
        </p:nvSpPr>
        <p:spPr bwMode="auto">
          <a:xfrm>
            <a:off x="642938" y="1000125"/>
            <a:ext cx="3733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028"/>
              </a:avLst>
            </a:prstTxWarp>
          </a:bodyPr>
          <a:lstStyle/>
          <a:p>
            <a:r>
              <a:rPr lang="es-ES" sz="3600" i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Comic Sans MS"/>
              </a:rPr>
              <a:t>El Presidente </a:t>
            </a:r>
          </a:p>
          <a:p>
            <a:r>
              <a:rPr lang="es-ES" sz="3600" i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Comic Sans MS"/>
              </a:rPr>
              <a:t>del </a:t>
            </a:r>
          </a:p>
          <a:p>
            <a:r>
              <a:rPr lang="es-ES" sz="3600" i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Gobierno</a:t>
            </a:r>
          </a:p>
        </p:txBody>
      </p:sp>
      <p:pic>
        <p:nvPicPr>
          <p:cNvPr id="53264" name="Picture 16" descr="1093407Nov05ZpSenad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57814" y="2357438"/>
            <a:ext cx="2508860" cy="3230562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5410200" y="2743200"/>
            <a:ext cx="2895600" cy="2365375"/>
          </a:xfrm>
          <a:prstGeom prst="rect">
            <a:avLst/>
          </a:prstGeom>
          <a:noFill/>
          <a:ln w="76200" cap="sq" cmpd="tri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dirty="0">
                <a:solidFill>
                  <a:srgbClr val="CC3300"/>
                </a:solidFill>
              </a:rPr>
              <a:t>El REY REINA, PERO NO GOBIERNA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 animBg="1"/>
      <p:bldP spid="53262" grpId="0" animBg="1"/>
      <p:bldP spid="5326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FFFF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483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4225" y="2124075"/>
            <a:ext cx="4549775" cy="47339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34836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0"/>
            <a:ext cx="4375150" cy="68580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57200" y="4114800"/>
            <a:ext cx="3657600" cy="206210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 CONSTITUCIÓN PARA </a:t>
            </a:r>
          </a:p>
          <a:p>
            <a:pPr>
              <a:defRPr/>
            </a:pPr>
            <a:r>
              <a:rPr lang="es-E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NIÑ@S</a:t>
            </a:r>
          </a:p>
        </p:txBody>
      </p:sp>
      <p:sp>
        <p:nvSpPr>
          <p:cNvPr id="34838" name="WordArt 22" descr="Vertical estrecha"/>
          <p:cNvSpPr>
            <a:spLocks noChangeArrowheads="1" noChangeShapeType="1" noTextEdit="1"/>
          </p:cNvSpPr>
          <p:nvPr/>
        </p:nvSpPr>
        <p:spPr bwMode="auto">
          <a:xfrm>
            <a:off x="7467600" y="2438400"/>
            <a:ext cx="1295400" cy="12954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30023"/>
              </a:avLst>
            </a:prstTxWarp>
          </a:bodyPr>
          <a:lstStyle/>
          <a:p>
            <a:r>
              <a:rPr lang="es-ES" sz="3600" kern="10">
                <a:ln w="12700" cap="sq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FIN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6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6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510540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dirty="0">
                <a:solidFill>
                  <a:srgbClr val="990000"/>
                </a:solidFill>
              </a:rPr>
              <a:t>Espa</a:t>
            </a:r>
            <a:r>
              <a:rPr lang="es-ES" sz="2400" dirty="0">
                <a:solidFill>
                  <a:srgbClr val="990000"/>
                </a:solidFill>
                <a:latin typeface="Times New Roman" pitchFamily="18" charset="0"/>
              </a:rPr>
              <a:t>ñ</a:t>
            </a:r>
            <a:r>
              <a:rPr lang="es-ES" sz="2400" dirty="0">
                <a:solidFill>
                  <a:srgbClr val="990000"/>
                </a:solidFill>
              </a:rPr>
              <a:t>a es una naci</a:t>
            </a:r>
            <a:r>
              <a:rPr lang="es-ES" sz="2400" dirty="0">
                <a:solidFill>
                  <a:srgbClr val="990000"/>
                </a:solidFill>
                <a:latin typeface="Times New Roman" pitchFamily="18" charset="0"/>
              </a:rPr>
              <a:t>ó</a:t>
            </a:r>
            <a:r>
              <a:rPr lang="es-ES" sz="2400" dirty="0">
                <a:solidFill>
                  <a:srgbClr val="990000"/>
                </a:solidFill>
              </a:rPr>
              <a:t>n formada por muchos pueblos, gentes y problemas.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657600" y="1524000"/>
            <a:ext cx="5105400" cy="23083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1.978 se decidió crear un documento en el que se dice a </a:t>
            </a:r>
            <a:r>
              <a:rPr lang="es-E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tod@s</a:t>
            </a:r>
            <a:r>
              <a:rPr lang="es-E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l@s</a:t>
            </a:r>
            <a:r>
              <a:rPr lang="es-E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español@s</a:t>
            </a:r>
            <a:r>
              <a:rPr lang="es-E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cómo tenemos que comportarnos entre </a:t>
            </a:r>
            <a:r>
              <a:rPr lang="es-E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nosotr@s</a:t>
            </a:r>
            <a:r>
              <a:rPr lang="es-E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 con las demás naciones</a:t>
            </a:r>
            <a:r>
              <a:rPr lang="es-ES" sz="2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457200" y="1905000"/>
            <a:ext cx="30480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s-ES" sz="3600" kern="10" spc="-360">
                <a:ln w="1270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1978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28600" y="4267200"/>
            <a:ext cx="6629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800">
                <a:solidFill>
                  <a:srgbClr val="990000"/>
                </a:solidFill>
              </a:rPr>
              <a:t>Este documento es lo que llamamos:</a:t>
            </a:r>
          </a:p>
        </p:txBody>
      </p:sp>
      <p:sp>
        <p:nvSpPr>
          <p:cNvPr id="65542" name="WordArt 6"/>
          <p:cNvSpPr>
            <a:spLocks noChangeArrowheads="1" noChangeShapeType="1" noTextEdit="1"/>
          </p:cNvSpPr>
          <p:nvPr/>
        </p:nvSpPr>
        <p:spPr bwMode="auto">
          <a:xfrm>
            <a:off x="685800" y="4876800"/>
            <a:ext cx="5257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Comic Sans MS"/>
              </a:rPr>
              <a:t>CONSTITUCIÓN</a:t>
            </a:r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962400"/>
            <a:ext cx="2209800" cy="2514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6705600" y="4343400"/>
            <a:ext cx="1600200" cy="176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Constitución</a:t>
            </a:r>
          </a:p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Española </a:t>
            </a:r>
          </a:p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de </a:t>
            </a:r>
          </a:p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1.978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3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65539" grpId="0" autoUpdateAnimBg="0"/>
      <p:bldP spid="65540" grpId="0" animBg="1"/>
      <p:bldP spid="65541" grpId="0" autoUpdateAnimBg="0"/>
      <p:bldP spid="65542" grpId="0" animBg="1"/>
      <p:bldP spid="6554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71538" y="357166"/>
            <a:ext cx="6781800" cy="531813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58039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8039"/>
                  <a:invGamma/>
                </a:schemeClr>
              </a:gs>
            </a:gsLst>
            <a:lin ang="5400000" scaled="1"/>
          </a:gradFill>
          <a:ln w="12700" cap="sq">
            <a:solidFill>
              <a:srgbClr val="00008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2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CONSTITUCIÓN DE 1978</a:t>
            </a:r>
          </a:p>
        </p:txBody>
      </p:sp>
      <p:pic>
        <p:nvPicPr>
          <p:cNvPr id="10246" name="Picture 6" descr="BD0666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714752"/>
            <a:ext cx="2985600" cy="288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5486400" cy="3962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85720" y="3071810"/>
            <a:ext cx="5486400" cy="206210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 Constitución ha nacido para unirnos a </a:t>
            </a:r>
            <a:r>
              <a:rPr lang="es-E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tod@s</a:t>
            </a:r>
            <a:r>
              <a:rPr lang="es-E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y no para dividir a España en buenos y malos.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8991601" cy="674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857375" y="3581400"/>
            <a:ext cx="6500813" cy="25542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8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Constitución de 1.978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14700"/>
            <a:ext cx="4248150" cy="35433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17900"/>
            <a:ext cx="4724400" cy="33401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219200"/>
            <a:ext cx="3657600" cy="34385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77629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ESPAÑA, ante todo, busca:</a:t>
            </a:r>
          </a:p>
        </p:txBody>
      </p:sp>
      <p:sp>
        <p:nvSpPr>
          <p:cNvPr id="17425" name="WordArt 17"/>
          <p:cNvSpPr>
            <a:spLocks noChangeArrowheads="1" noChangeShapeType="1" noTextEdit="1"/>
          </p:cNvSpPr>
          <p:nvPr/>
        </p:nvSpPr>
        <p:spPr bwMode="auto">
          <a:xfrm rot="18678990">
            <a:off x="422666" y="4511628"/>
            <a:ext cx="1718506" cy="7616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 dirty="0">
                <a:ln w="9525" cap="sq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LIBERTAD</a:t>
            </a:r>
          </a:p>
        </p:txBody>
      </p:sp>
      <p:sp>
        <p:nvSpPr>
          <p:cNvPr id="17427" name="WordArt 19"/>
          <p:cNvSpPr>
            <a:spLocks noChangeArrowheads="1" noChangeShapeType="1" noTextEdit="1"/>
          </p:cNvSpPr>
          <p:nvPr/>
        </p:nvSpPr>
        <p:spPr bwMode="auto">
          <a:xfrm rot="383890">
            <a:off x="4343400" y="1654175"/>
            <a:ext cx="1290638" cy="64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 dirty="0">
                <a:ln w="9525" cap="sq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JUSTICIA</a:t>
            </a:r>
          </a:p>
        </p:txBody>
      </p:sp>
      <p:sp>
        <p:nvSpPr>
          <p:cNvPr id="17428" name="WordArt 20"/>
          <p:cNvSpPr>
            <a:spLocks noChangeArrowheads="1" noChangeShapeType="1" noTextEdit="1"/>
          </p:cNvSpPr>
          <p:nvPr/>
        </p:nvSpPr>
        <p:spPr bwMode="auto">
          <a:xfrm rot="1049867">
            <a:off x="7310610" y="3777924"/>
            <a:ext cx="1219311" cy="646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 dirty="0">
                <a:ln w="9525" cap="sq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IGUALDAD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2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42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92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92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92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25" grpId="0" animBg="1"/>
      <p:bldP spid="17427" grpId="0" animBg="1"/>
      <p:bldP spid="174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066800"/>
            <a:ext cx="4953000" cy="5791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667000" y="2057400"/>
            <a:ext cx="3886200" cy="1098550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6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ESPAÑA</a:t>
            </a:r>
          </a:p>
        </p:txBody>
      </p:sp>
      <p:sp>
        <p:nvSpPr>
          <p:cNvPr id="20495" name="Text Box 1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1066800"/>
            <a:ext cx="1447800" cy="1063625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57150" cap="sq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00"/>
                </a:solidFill>
                <a:latin typeface="Times New Roman" pitchFamily="18" charset="0"/>
              </a:rPr>
              <a:t>CAPITAL DE ESPAÑA</a:t>
            </a:r>
          </a:p>
        </p:txBody>
      </p:sp>
      <p:sp>
        <p:nvSpPr>
          <p:cNvPr id="20496" name="Text Box 1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3276600"/>
            <a:ext cx="1447800" cy="1063625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57150" cap="sq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00"/>
                </a:solidFill>
                <a:latin typeface="Times New Roman" pitchFamily="18" charset="0"/>
              </a:rPr>
              <a:t>IDIOMA O LENGUA</a:t>
            </a:r>
          </a:p>
        </p:txBody>
      </p:sp>
      <p:sp>
        <p:nvSpPr>
          <p:cNvPr id="20497" name="Text Box 1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2971800"/>
            <a:ext cx="1524000" cy="1368425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57150" cap="sq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FFFF00"/>
                </a:solidFill>
                <a:latin typeface="Times New Roman" pitchFamily="18" charset="0"/>
              </a:rPr>
              <a:t>BANDERA</a:t>
            </a:r>
          </a:p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FFFF00"/>
                </a:solidFill>
                <a:latin typeface="Times New Roman" pitchFamily="18" charset="0"/>
              </a:rPr>
              <a:t>ESCUDO</a:t>
            </a:r>
          </a:p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FFFF00"/>
                </a:solidFill>
                <a:latin typeface="Times New Roman" pitchFamily="18" charset="0"/>
              </a:rPr>
              <a:t>HIMNO</a:t>
            </a:r>
          </a:p>
        </p:txBody>
      </p:sp>
      <p:sp>
        <p:nvSpPr>
          <p:cNvPr id="20498" name="Text Box 1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1524000" cy="758825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57150" cap="sq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FFFF00"/>
                </a:solidFill>
                <a:latin typeface="Times New Roman" pitchFamily="18" charset="0"/>
              </a:rPr>
              <a:t>NUESTRA PATRIA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95" grpId="0" animBg="1" autoUpdateAnimBg="0"/>
      <p:bldP spid="20496" grpId="0" animBg="1" autoUpdateAnimBg="0"/>
      <p:bldP spid="20497" grpId="0" animBg="1" autoUpdateAnimBg="0"/>
      <p:bldP spid="2049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066800"/>
            <a:ext cx="4953000" cy="5791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9219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1066800"/>
            <a:ext cx="1447800" cy="1063625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57150" cap="sq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00"/>
                </a:solidFill>
                <a:latin typeface="Times New Roman" pitchFamily="18" charset="0"/>
              </a:rPr>
              <a:t>CAPITAL DE ESPAÑA</a:t>
            </a:r>
          </a:p>
        </p:txBody>
      </p:sp>
      <p:sp>
        <p:nvSpPr>
          <p:cNvPr id="9220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3276600"/>
            <a:ext cx="1447800" cy="1063625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57150" cap="sq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00"/>
                </a:solidFill>
                <a:latin typeface="Times New Roman" pitchFamily="18" charset="0"/>
              </a:rPr>
              <a:t>IDIOMA O LENGUA</a:t>
            </a:r>
          </a:p>
        </p:txBody>
      </p:sp>
      <p:sp>
        <p:nvSpPr>
          <p:cNvPr id="9221" name="Text Box 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2971800"/>
            <a:ext cx="1524000" cy="1368425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57150" cap="sq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FFFF00"/>
                </a:solidFill>
                <a:latin typeface="Times New Roman" pitchFamily="18" charset="0"/>
              </a:rPr>
              <a:t>BANDERA</a:t>
            </a:r>
          </a:p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FFFF00"/>
                </a:solidFill>
                <a:latin typeface="Times New Roman" pitchFamily="18" charset="0"/>
              </a:rPr>
              <a:t>ESCUDO</a:t>
            </a:r>
          </a:p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FFFF00"/>
                </a:solidFill>
                <a:latin typeface="Times New Roman" pitchFamily="18" charset="0"/>
              </a:rPr>
              <a:t>HIMNO</a:t>
            </a:r>
          </a:p>
        </p:txBody>
      </p:sp>
      <p:sp>
        <p:nvSpPr>
          <p:cNvPr id="9222" name="Text Box 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1524000" cy="758825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57150" cap="sq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00"/>
                </a:solidFill>
                <a:latin typeface="Times New Roman" pitchFamily="18" charset="0"/>
              </a:rPr>
              <a:t>NUESTRA PATRIA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667000" y="2057400"/>
            <a:ext cx="3886200" cy="1098550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6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ESPAÑA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7391400" y="6248400"/>
            <a:ext cx="160020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  <a:latin typeface="Times New Roman" pitchFamily="18" charset="0"/>
                <a:hlinkClick r:id="rId3" action="ppaction://hlinksldjump"/>
              </a:rPr>
              <a:t>Siguiente</a:t>
            </a:r>
            <a:endParaRPr lang="es-ES" sz="2400" dirty="0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FF5555"/>
                  </a:outerShdw>
                </a:cont>
                <a:cont type="tree" name="">
                  <a:effect ref="fillLine"/>
                  <a:outerShdw dist="38100" dir="2700000" algn="tl">
                    <a:srgbClr val="990000"/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286000" y="381000"/>
            <a:ext cx="4191000" cy="57943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NUESTRA PATRIA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590800" y="2209800"/>
            <a:ext cx="3581400" cy="3095625"/>
          </a:xfrm>
          <a:prstGeom prst="rect">
            <a:avLst/>
          </a:prstGeom>
          <a:noFill/>
          <a:ln w="76200" cap="sq" cmpd="tri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s-ES" sz="4800">
                <a:solidFill>
                  <a:srgbClr val="0000CC"/>
                </a:solidFill>
              </a:rPr>
              <a:t>ESPAÑA es la patria de l@s español@s.</a:t>
            </a:r>
          </a:p>
        </p:txBody>
      </p:sp>
      <p:pic>
        <p:nvPicPr>
          <p:cNvPr id="28674" name="Picture 2" descr="super-spain_hw.gif (137490 bytes)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0470" y="0"/>
            <a:ext cx="816306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gita.gif (13776 bytes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57200"/>
            <a:ext cx="31242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 Box 10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358082" y="6248400"/>
            <a:ext cx="1481118" cy="40011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22500">
                <a:srgbClr val="FF7A00"/>
              </a:gs>
              <a:gs pos="35000">
                <a:srgbClr val="FF0300"/>
              </a:gs>
              <a:gs pos="50000">
                <a:srgbClr val="4D0808"/>
              </a:gs>
              <a:gs pos="65000">
                <a:srgbClr val="FF0300"/>
              </a:gs>
              <a:gs pos="77500">
                <a:srgbClr val="FF7A00"/>
              </a:gs>
              <a:gs pos="100000">
                <a:srgbClr val="FFF200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chemeClr val="tx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755"/>
                    </a:outerShdw>
                  </a:cont>
                  <a:cont type="tree" name="">
                    <a:effect ref="fillLine"/>
                    <a:outerShdw dist="38100" dir="2700000" algn="tl">
                      <a:srgbClr val="999100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Siguiente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 autoUpdateAnimBg="0"/>
      <p:bldP spid="2867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60" name="Picture 60" descr="m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589088"/>
            <a:ext cx="3124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es-asturias-flag1s.gif (12015 bytes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57200"/>
            <a:ext cx="10668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33520" y="12192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ASTURIAS</a:t>
            </a:r>
          </a:p>
        </p:txBody>
      </p:sp>
      <p:pic>
        <p:nvPicPr>
          <p:cNvPr id="11269" name="Picture 13" descr="Aragon.gif (41352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57200"/>
            <a:ext cx="1143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4" descr="es-canary-islands-flag1s.gif (11206 bytes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57200"/>
            <a:ext cx="10668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5" descr="es-balearic-islands-flag1s.gif (15023 bytes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57200"/>
            <a:ext cx="10668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6" descr="Cantabrie.gif (44723 bytes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457200"/>
            <a:ext cx="1143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7" descr="Ceuta.gif (32965 bytes)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4287838"/>
            <a:ext cx="10668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8" descr="es-catalonia-flag1s.gif (11908 bytes)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4343400"/>
            <a:ext cx="10668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9" descr="Castillamancha.gif (49575 bytes)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1752600"/>
            <a:ext cx="106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8" descr="Castilla-Leon.gif (56376 bytes)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" y="3048000"/>
            <a:ext cx="106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9" descr="es-basque-country-flag1s.gif (11088 bytes)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00" y="1752600"/>
            <a:ext cx="10668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30" descr="Estremadura.gif (34885 bytes)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00" y="3014663"/>
            <a:ext cx="1143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31" descr="es-galicia-flag1s.gif (13934 bytes)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00" y="4419600"/>
            <a:ext cx="10668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32" descr="LaRioja.gif (36503 bytes)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28800" y="5562600"/>
            <a:ext cx="106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33" descr="es-andalusia-flag1s.gif (9653 bytes)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7200" y="457200"/>
            <a:ext cx="1073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34" descr="es-madrid-flag1s.gif (10695 bytes)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38400" y="4291013"/>
            <a:ext cx="1066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35" descr="Melilla.gif (37787 bytes)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648200" y="5562600"/>
            <a:ext cx="106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36" descr="Murcia.gif (34996 bytes)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00400" y="5562600"/>
            <a:ext cx="106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37" descr="Navarra.gif (44097 bytes)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096000" y="5562600"/>
            <a:ext cx="10668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39" descr="Valencia.gif (56236 bytes)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562600" y="4267200"/>
            <a:ext cx="10668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40" name="WordArt 40"/>
          <p:cNvSpPr>
            <a:spLocks noChangeArrowheads="1" noChangeShapeType="1" noTextEdit="1"/>
          </p:cNvSpPr>
          <p:nvPr/>
        </p:nvSpPr>
        <p:spPr bwMode="auto">
          <a:xfrm>
            <a:off x="1676400" y="1676400"/>
            <a:ext cx="56388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33"/>
              </a:avLst>
            </a:prstTxWarp>
          </a:bodyPr>
          <a:lstStyle/>
          <a:p>
            <a:r>
              <a:rPr lang="es-ES" sz="3600" i="1" kern="10" dirty="0">
                <a:ln w="9525" cap="sq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EBFA"/>
                    </a:gs>
                    <a:gs pos="14999">
                      <a:srgbClr val="C4D6EB"/>
                    </a:gs>
                    <a:gs pos="30000">
                      <a:srgbClr val="85C2FF"/>
                    </a:gs>
                    <a:gs pos="50000">
                      <a:srgbClr val="5E9EFF"/>
                    </a:gs>
                    <a:gs pos="70000">
                      <a:srgbClr val="85C2FF"/>
                    </a:gs>
                    <a:gs pos="85001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Las Regiones</a:t>
            </a:r>
          </a:p>
          <a:p>
            <a:r>
              <a:rPr lang="es-ES" sz="3600" i="1" kern="10" dirty="0">
                <a:ln w="9525" cap="sq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EBFA"/>
                    </a:gs>
                    <a:gs pos="14999">
                      <a:srgbClr val="C4D6EB"/>
                    </a:gs>
                    <a:gs pos="30000">
                      <a:srgbClr val="85C2FF"/>
                    </a:gs>
                    <a:gs pos="50000">
                      <a:srgbClr val="5E9EFF"/>
                    </a:gs>
                    <a:gs pos="70000">
                      <a:srgbClr val="85C2FF"/>
                    </a:gs>
                    <a:gs pos="85001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o</a:t>
            </a:r>
          </a:p>
          <a:p>
            <a:r>
              <a:rPr lang="es-ES" sz="3600" i="1" kern="10" dirty="0">
                <a:ln w="9525" cap="sq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EBFA"/>
                    </a:gs>
                    <a:gs pos="14999">
                      <a:srgbClr val="C4D6EB"/>
                    </a:gs>
                    <a:gs pos="30000">
                      <a:srgbClr val="85C2FF"/>
                    </a:gs>
                    <a:gs pos="50000">
                      <a:srgbClr val="5E9EFF"/>
                    </a:gs>
                    <a:gs pos="70000">
                      <a:srgbClr val="85C2FF"/>
                    </a:gs>
                    <a:gs pos="85001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Comunidades </a:t>
            </a:r>
          </a:p>
          <a:p>
            <a:r>
              <a:rPr lang="es-ES" sz="3600" i="1" kern="10" dirty="0">
                <a:ln w="9525" cap="sq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EBFA"/>
                    </a:gs>
                    <a:gs pos="14999">
                      <a:srgbClr val="C4D6EB"/>
                    </a:gs>
                    <a:gs pos="30000">
                      <a:srgbClr val="85C2FF"/>
                    </a:gs>
                    <a:gs pos="50000">
                      <a:srgbClr val="5E9EFF"/>
                    </a:gs>
                    <a:gs pos="70000">
                      <a:srgbClr val="85C2FF"/>
                    </a:gs>
                    <a:gs pos="85001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Autónomas</a:t>
            </a: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2114520" y="4953000"/>
            <a:ext cx="1541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COMUNIDAD DE MADRID</a:t>
            </a:r>
          </a:p>
        </p:txBody>
      </p:sp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5314920" y="50292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COMUNIDAD VALENCIANA</a:t>
            </a:r>
          </a:p>
        </p:txBody>
      </p:sp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285720" y="2438400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CASTILLA LA MANCHA</a:t>
            </a:r>
          </a:p>
        </p:txBody>
      </p:sp>
      <p:sp>
        <p:nvSpPr>
          <p:cNvPr id="25644" name="Text Box 44"/>
          <p:cNvSpPr txBox="1">
            <a:spLocks noChangeArrowheads="1"/>
          </p:cNvSpPr>
          <p:nvPr/>
        </p:nvSpPr>
        <p:spPr bwMode="auto">
          <a:xfrm>
            <a:off x="7372320" y="12192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CANTABRIA</a:t>
            </a: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6000720" y="12192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CANARIAS</a:t>
            </a:r>
          </a:p>
        </p:txBody>
      </p:sp>
      <p:sp>
        <p:nvSpPr>
          <p:cNvPr id="25646" name="Text Box 46"/>
          <p:cNvSpPr txBox="1">
            <a:spLocks noChangeArrowheads="1"/>
          </p:cNvSpPr>
          <p:nvPr/>
        </p:nvSpPr>
        <p:spPr bwMode="auto">
          <a:xfrm>
            <a:off x="4552920" y="12192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BALEARES</a:t>
            </a:r>
          </a:p>
        </p:txBody>
      </p:sp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3181320" y="12192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ARAGÓN</a:t>
            </a:r>
          </a:p>
        </p:txBody>
      </p:sp>
      <p:sp>
        <p:nvSpPr>
          <p:cNvPr id="25648" name="Text Box 48"/>
          <p:cNvSpPr txBox="1">
            <a:spLocks noChangeArrowheads="1"/>
          </p:cNvSpPr>
          <p:nvPr/>
        </p:nvSpPr>
        <p:spPr bwMode="auto">
          <a:xfrm>
            <a:off x="285720" y="12192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ANDALUCÍA</a:t>
            </a:r>
          </a:p>
        </p:txBody>
      </p:sp>
      <p:sp>
        <p:nvSpPr>
          <p:cNvPr id="25649" name="Text Box 49"/>
          <p:cNvSpPr txBox="1">
            <a:spLocks noChangeArrowheads="1"/>
          </p:cNvSpPr>
          <p:nvPr/>
        </p:nvSpPr>
        <p:spPr bwMode="auto">
          <a:xfrm>
            <a:off x="7296120" y="3886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EXTREMADURA</a:t>
            </a:r>
          </a:p>
        </p:txBody>
      </p:sp>
      <p:sp>
        <p:nvSpPr>
          <p:cNvPr id="25650" name="Text Box 50"/>
          <p:cNvSpPr txBox="1">
            <a:spLocks noChangeArrowheads="1"/>
          </p:cNvSpPr>
          <p:nvPr/>
        </p:nvSpPr>
        <p:spPr bwMode="auto">
          <a:xfrm>
            <a:off x="7524720" y="25146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EUSKADI</a:t>
            </a:r>
          </a:p>
        </p:txBody>
      </p:sp>
      <p:sp>
        <p:nvSpPr>
          <p:cNvPr id="25651" name="Text Box 51"/>
          <p:cNvSpPr txBox="1">
            <a:spLocks noChangeArrowheads="1"/>
          </p:cNvSpPr>
          <p:nvPr/>
        </p:nvSpPr>
        <p:spPr bwMode="auto">
          <a:xfrm>
            <a:off x="7524720" y="51816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GALICIA</a:t>
            </a:r>
          </a:p>
        </p:txBody>
      </p:sp>
      <p:sp>
        <p:nvSpPr>
          <p:cNvPr id="25652" name="Text Box 52"/>
          <p:cNvSpPr txBox="1">
            <a:spLocks noChangeArrowheads="1"/>
          </p:cNvSpPr>
          <p:nvPr/>
        </p:nvSpPr>
        <p:spPr bwMode="auto">
          <a:xfrm>
            <a:off x="361920" y="51054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CATALUÑA</a:t>
            </a:r>
          </a:p>
        </p:txBody>
      </p:sp>
      <p:sp>
        <p:nvSpPr>
          <p:cNvPr id="25653" name="Text Box 53"/>
          <p:cNvSpPr txBox="1">
            <a:spLocks noChangeArrowheads="1"/>
          </p:cNvSpPr>
          <p:nvPr/>
        </p:nvSpPr>
        <p:spPr bwMode="auto">
          <a:xfrm>
            <a:off x="361920" y="38100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CASTILLA LEÓN</a:t>
            </a:r>
          </a:p>
        </p:txBody>
      </p:sp>
      <p:sp>
        <p:nvSpPr>
          <p:cNvPr id="25654" name="Text Box 54"/>
          <p:cNvSpPr txBox="1">
            <a:spLocks noChangeArrowheads="1"/>
          </p:cNvSpPr>
          <p:nvPr/>
        </p:nvSpPr>
        <p:spPr bwMode="auto">
          <a:xfrm>
            <a:off x="6000720" y="63246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NAVARRA</a:t>
            </a:r>
          </a:p>
        </p:txBody>
      </p:sp>
      <p:sp>
        <p:nvSpPr>
          <p:cNvPr id="25655" name="Text Box 55"/>
          <p:cNvSpPr txBox="1">
            <a:spLocks noChangeArrowheads="1"/>
          </p:cNvSpPr>
          <p:nvPr/>
        </p:nvSpPr>
        <p:spPr bwMode="auto">
          <a:xfrm>
            <a:off x="4476720" y="63246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MELILLA</a:t>
            </a:r>
          </a:p>
        </p:txBody>
      </p:sp>
      <p:sp>
        <p:nvSpPr>
          <p:cNvPr id="25656" name="Text Box 56"/>
          <p:cNvSpPr txBox="1">
            <a:spLocks noChangeArrowheads="1"/>
          </p:cNvSpPr>
          <p:nvPr/>
        </p:nvSpPr>
        <p:spPr bwMode="auto">
          <a:xfrm>
            <a:off x="3105120" y="63246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MURCIA</a:t>
            </a:r>
          </a:p>
        </p:txBody>
      </p:sp>
      <p:sp>
        <p:nvSpPr>
          <p:cNvPr id="25657" name="Text Box 57"/>
          <p:cNvSpPr txBox="1">
            <a:spLocks noChangeArrowheads="1"/>
          </p:cNvSpPr>
          <p:nvPr/>
        </p:nvSpPr>
        <p:spPr bwMode="auto">
          <a:xfrm>
            <a:off x="1733520" y="63246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 RIOJA</a:t>
            </a:r>
          </a:p>
        </p:txBody>
      </p:sp>
      <p:sp>
        <p:nvSpPr>
          <p:cNvPr id="25658" name="Text Box 58"/>
          <p:cNvSpPr txBox="1">
            <a:spLocks noChangeArrowheads="1"/>
          </p:cNvSpPr>
          <p:nvPr/>
        </p:nvSpPr>
        <p:spPr bwMode="auto">
          <a:xfrm>
            <a:off x="3867120" y="5029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CEUTA</a:t>
            </a:r>
          </a:p>
        </p:txBody>
      </p:sp>
      <p:sp>
        <p:nvSpPr>
          <p:cNvPr id="25659" name="Text Box 59"/>
          <p:cNvSpPr txBox="1">
            <a:spLocks noChangeArrowheads="1"/>
          </p:cNvSpPr>
          <p:nvPr/>
        </p:nvSpPr>
        <p:spPr bwMode="auto">
          <a:xfrm>
            <a:off x="7358082" y="6248400"/>
            <a:ext cx="1462038" cy="40011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12500">
                <a:srgbClr val="21D6E0"/>
              </a:gs>
              <a:gs pos="37500">
                <a:srgbClr val="0087E6"/>
              </a:gs>
              <a:gs pos="50000">
                <a:srgbClr val="005CBF"/>
              </a:gs>
              <a:gs pos="62500">
                <a:srgbClr val="0087E6"/>
              </a:gs>
              <a:gs pos="87500">
                <a:srgbClr val="21D6E0"/>
              </a:gs>
              <a:gs pos="100000">
                <a:srgbClr val="03D4A8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>
                <a:effectDag name="">
                  <a:cont type="tree" name="">
                    <a:effect ref="fillLine"/>
                    <a:outerShdw dist="38100" dir="13500000" algn="br">
                      <a:srgbClr val="57FFDC"/>
                    </a:outerShdw>
                  </a:cont>
                  <a:cont type="tree" name="">
                    <a:effect ref="fillLine"/>
                    <a:outerShdw dist="38100" dir="2700000" algn="tl">
                      <a:srgbClr val="017F64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  <a:hlinkClick r:id="" action="ppaction://hlinkshowjump?jump=nextslide"/>
              </a:rPr>
              <a:t>Siguiente</a:t>
            </a:r>
            <a:endParaRPr lang="es-ES" b="1" dirty="0">
              <a:effectDag name="">
                <a:cont type="tree" name="">
                  <a:effect ref="fillLine"/>
                  <a:outerShdw dist="38100" dir="13500000" algn="br">
                    <a:srgbClr val="57FFDC"/>
                  </a:outerShdw>
                </a:cont>
                <a:cont type="tree" name="">
                  <a:effect ref="fillLine"/>
                  <a:outerShdw dist="38100" dir="2700000" algn="tl">
                    <a:srgbClr val="017F64"/>
                  </a:outerShdw>
                </a:cont>
                <a:effect ref="fillLine"/>
              </a:effectDag>
              <a:latin typeface="Arial" pitchFamily="34" charset="0"/>
              <a:cs typeface="Arial" pitchFamily="34" charset="0"/>
            </a:endParaRPr>
          </a:p>
        </p:txBody>
      </p:sp>
      <p:sp>
        <p:nvSpPr>
          <p:cNvPr id="25661" name="WordArt 61"/>
          <p:cNvSpPr>
            <a:spLocks noChangeArrowheads="1" noChangeShapeType="1" noTextEdit="1"/>
          </p:cNvSpPr>
          <p:nvPr/>
        </p:nvSpPr>
        <p:spPr bwMode="auto">
          <a:xfrm>
            <a:off x="1571604" y="1676400"/>
            <a:ext cx="5929354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33"/>
              </a:avLst>
            </a:prstTxWarp>
          </a:bodyPr>
          <a:lstStyle/>
          <a:p>
            <a:endParaRPr lang="es-ES" sz="3600" kern="10" dirty="0">
              <a:ln w="9525" cap="sq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FFEBFA"/>
                  </a:gs>
                  <a:gs pos="14999">
                    <a:srgbClr val="C4D6EB"/>
                  </a:gs>
                  <a:gs pos="30000">
                    <a:srgbClr val="85C2FF"/>
                  </a:gs>
                  <a:gs pos="50000">
                    <a:srgbClr val="5E9EFF"/>
                  </a:gs>
                  <a:gs pos="70000">
                    <a:srgbClr val="85C2FF"/>
                  </a:gs>
                  <a:gs pos="85001">
                    <a:srgbClr val="C4D6EB"/>
                  </a:gs>
                  <a:gs pos="100000">
                    <a:srgbClr val="FFEBFA"/>
                  </a:gs>
                </a:gsLst>
                <a:lin ang="5400000" scaled="1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2094398" y="172084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0" grpId="0" animBg="1"/>
      <p:bldP spid="25661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presentaciones\Montañas.pot</Template>
  <TotalTime>2216</TotalTime>
  <Words>298</Words>
  <Application>Microsoft PowerPoint</Application>
  <PresentationFormat>Presentación en pantalla (4:3)</PresentationFormat>
  <Paragraphs>109</Paragraphs>
  <Slides>18</Slides>
  <Notes>0</Notes>
  <HiddenSlides>0</HiddenSlides>
  <MMClips>3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Comic Sans MS</vt:lpstr>
      <vt:lpstr>Times New Roman</vt:lpstr>
      <vt:lpstr>Arial</vt:lpstr>
      <vt:lpstr>Calibri</vt:lpstr>
      <vt:lpstr>Microsoft Sans Serif</vt:lpstr>
      <vt:lpstr>Diseño predeterminado</vt:lpstr>
      <vt:lpstr>Foto de Microsoft Photo Editor 3.0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pc</cp:lastModifiedBy>
  <cp:revision>49</cp:revision>
  <dcterms:created xsi:type="dcterms:W3CDTF">1601-01-01T00:00:00Z</dcterms:created>
  <dcterms:modified xsi:type="dcterms:W3CDTF">2013-11-25T07:49:42Z</dcterms:modified>
</cp:coreProperties>
</file>