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258" r:id="rId4"/>
    <p:sldId id="302" r:id="rId5"/>
    <p:sldId id="262" r:id="rId6"/>
    <p:sldId id="305" r:id="rId7"/>
    <p:sldId id="265" r:id="rId8"/>
    <p:sldId id="274" r:id="rId9"/>
    <p:sldId id="273" r:id="rId10"/>
    <p:sldId id="307" r:id="rId11"/>
    <p:sldId id="308" r:id="rId12"/>
    <p:sldId id="267" r:id="rId13"/>
    <p:sldId id="309" r:id="rId14"/>
    <p:sldId id="275" r:id="rId15"/>
    <p:sldId id="266" r:id="rId16"/>
    <p:sldId id="264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2" r:id="rId29"/>
    <p:sldId id="299" r:id="rId30"/>
    <p:sldId id="312" r:id="rId31"/>
    <p:sldId id="294" r:id="rId32"/>
    <p:sldId id="311" r:id="rId33"/>
    <p:sldId id="310" r:id="rId34"/>
    <p:sldId id="300" r:id="rId35"/>
    <p:sldId id="298" r:id="rId36"/>
    <p:sldId id="306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Comic Sans MS" pitchFamily="66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CCFF"/>
    <a:srgbClr val="993300"/>
    <a:srgbClr val="0000CC"/>
    <a:srgbClr val="006666"/>
    <a:srgbClr val="FF66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B4AA-2C6C-43B4-A2ED-630B06034E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6D35-F9D4-4FE2-BB99-2628B74AE4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692F0-F777-4154-B4C7-8C5FF69149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0CBB9-07F7-4034-9EEC-2307D232E7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F67E-7C31-4C6F-8A65-53E2E780DB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AE77F-52E2-4B6D-B6C8-16505F9908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F054-2EA7-46B7-A159-8726F2E22C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AA5A-9A4F-427B-B507-455D030779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CCA1D-2219-4EC1-9076-B90ED7AF1A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B44F5-EC0A-4EFA-9030-7C75DFF92B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53709-F356-4E05-8340-2FB6374231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hlink">
                <a:gamma/>
                <a:tint val="2274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596CAA9-D4DA-43B2-AEE7-C869195FA2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uario\Mis%20documentos\COLES\VIRGEN%20DE%20LA%20CABEZA\La%20Constituci&#243;n%20para%20ni&#241;os\03-AudioTrack%200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image" Target="../media/image17.gif"/><Relationship Id="rId21" Type="http://schemas.openxmlformats.org/officeDocument/2006/relationships/image" Target="../media/image35.gif"/><Relationship Id="rId7" Type="http://schemas.openxmlformats.org/officeDocument/2006/relationships/image" Target="../media/image21.gif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image" Target="../media/image16.jpeg"/><Relationship Id="rId16" Type="http://schemas.openxmlformats.org/officeDocument/2006/relationships/image" Target="../media/image30.gif"/><Relationship Id="rId20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5" Type="http://schemas.openxmlformats.org/officeDocument/2006/relationships/image" Target="../media/image29.gif"/><Relationship Id="rId10" Type="http://schemas.openxmlformats.org/officeDocument/2006/relationships/image" Target="../media/image24.gif"/><Relationship Id="rId19" Type="http://schemas.openxmlformats.org/officeDocument/2006/relationships/image" Target="../media/image33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8.xml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oleObject" Target="../embeddings/oleObject1.bin"/><Relationship Id="rId7" Type="http://schemas.openxmlformats.org/officeDocument/2006/relationships/hyperlink" Target="Himno%20nacional%20de%20Espa&#241;a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hyperlink" Target="4espa&#164;a.mid" TargetMode="External"/><Relationship Id="rId9" Type="http://schemas.openxmlformats.org/officeDocument/2006/relationships/image" Target="../media/image5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uario\Mis%20documentos\COLES\VIRGEN%20DE%20LA%20CABEZA\La%20Constituci&#243;n%20para%20ni&#241;os\03-AudioTrack%2003.mp3" TargetMode="External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uario\Mis%20documentos\COLES\VIRGEN%20DE%20LA%20CABEZA\La%20Constituci&#243;n%20para%20ni&#241;os\04-AudioTrack%2004.mp3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2.wmf"/><Relationship Id="rId7" Type="http://schemas.openxmlformats.org/officeDocument/2006/relationships/image" Target="../media/image46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11" Type="http://schemas.openxmlformats.org/officeDocument/2006/relationships/image" Target="../media/image78.wmf"/><Relationship Id="rId5" Type="http://schemas.openxmlformats.org/officeDocument/2006/relationships/image" Target="../media/image74.wmf"/><Relationship Id="rId10" Type="http://schemas.openxmlformats.org/officeDocument/2006/relationships/image" Target="../media/image77.wmf"/><Relationship Id="rId4" Type="http://schemas.openxmlformats.org/officeDocument/2006/relationships/image" Target="../media/image73.wmf"/><Relationship Id="rId9" Type="http://schemas.openxmlformats.org/officeDocument/2006/relationships/image" Target="../media/image7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81.wmf"/><Relationship Id="rId7" Type="http://schemas.openxmlformats.org/officeDocument/2006/relationships/image" Target="../media/image77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wmf"/><Relationship Id="rId4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uario\Mis%20documentos\COLES\VIRGEN%20DE%20LA%20CABEZA\La%20Constituci&#243;n%20para%20ni&#241;os\05-AudioTrack%2005.mp3" TargetMode="External"/><Relationship Id="rId4" Type="http://schemas.openxmlformats.org/officeDocument/2006/relationships/image" Target="../media/image9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areal.es/casareal/rnabg01.html" TargetMode="Externa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emf"/><Relationship Id="rId4" Type="http://schemas.openxmlformats.org/officeDocument/2006/relationships/image" Target="../media/image9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em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wmf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uario\Mis%20documentos\COLES\VIRGEN%20DE%20LA%20CABEZA\La%20Constituci&#243;n%20para%20ni&#241;os\08-AudioTrack%2008.mp3" TargetMode="External"/><Relationship Id="rId4" Type="http://schemas.openxmlformats.org/officeDocument/2006/relationships/image" Target="../media/image10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slide" Target="slide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9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03-AudioTrack 0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8153400" cy="6172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r>
              <a:rPr lang="es-ES" sz="3600" kern="10" normalizeH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cript MT Bold"/>
              </a:rPr>
              <a:t>La Constitución</a:t>
            </a:r>
          </a:p>
          <a:p>
            <a:r>
              <a:rPr lang="es-ES" sz="3600" kern="10" normalizeH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cript MT Bold"/>
              </a:rPr>
              <a:t>para </a:t>
            </a:r>
          </a:p>
          <a:p>
            <a:r>
              <a:rPr lang="es-ES" sz="3600" kern="10" normalizeH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Script MT Bold"/>
              </a:rPr>
              <a:t>niños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16" fill="hold"/>
                                        <p:tgtEl>
                                          <p:spTgt spid="61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23" presetClass="entr" presetSubtype="27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2"/>
                </p:tgtEl>
              </p:cMediaNode>
            </p:audio>
          </p:childTnLst>
        </p:cTn>
      </p:par>
    </p:tnLst>
    <p:bldLst>
      <p:bldP spid="614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60" name="Picture 60" descr="m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89088"/>
            <a:ext cx="312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es-asturias-flag1s.gif (12015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5720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33550" y="12192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ASTURIAS</a:t>
            </a:r>
          </a:p>
        </p:txBody>
      </p:sp>
      <p:pic>
        <p:nvPicPr>
          <p:cNvPr id="12293" name="Picture 13" descr="Aragon.gif (41352 bytes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572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es-canary-islands-flag1s.gif (11206 bytes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5720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5" descr="es-balearic-islands-flag1s.gif (15023 bytes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5720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6" descr="Cantabrie.gif (44723 bytes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457200"/>
            <a:ext cx="1143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7" descr="Ceuta.gif (32965 bytes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287838"/>
            <a:ext cx="1066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8" descr="es-catalonia-flag1s.gif (11908 bytes)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434340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9" descr="Castillamancha.gif (49575 bytes)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1752600"/>
            <a:ext cx="106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8" descr="Castilla-Leon.gif (56376 bytes)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30480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9" descr="es-basque-country-flag1s.gif (11088 bytes)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0" y="1752600"/>
            <a:ext cx="10668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30" descr="Estremadura.gif (34885 bytes)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0" y="3014663"/>
            <a:ext cx="11430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31" descr="es-galicia-flag1s.gif (13934 bytes)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0" y="4419600"/>
            <a:ext cx="10668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32" descr="LaRioja.gif (36503 bytes)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55626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33" descr="es-andalusia-flag1s.gif (9653 bytes)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457200"/>
            <a:ext cx="1073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34" descr="es-madrid-flag1s.gif (10695 bytes)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38400" y="4291013"/>
            <a:ext cx="106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35" descr="Melilla.gif (37787 bytes)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648200" y="55626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36" descr="Murcia.gif (34996 bytes)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00400" y="55626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37" descr="Navarra.gif (44097 bytes)"/>
          <p:cNvPicPr>
            <a:picLocks noChangeAspect="1" noChangeArrowheads="1" noCrop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096000" y="5562600"/>
            <a:ext cx="1066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39" descr="Valencia.gif (56236 bytes)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562600" y="4267200"/>
            <a:ext cx="10668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40" name="WordArt 40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56388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33"/>
              </a:avLst>
            </a:prstTxWarp>
          </a:bodyPr>
          <a:lstStyle/>
          <a:p>
            <a:r>
              <a:rPr lang="es-ES" sz="3600" i="1" kern="10">
                <a:ln w="9525" cap="sq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EBFA"/>
                    </a:gs>
                    <a:gs pos="14999">
                      <a:srgbClr val="C4D6EB"/>
                    </a:gs>
                    <a:gs pos="30000">
                      <a:srgbClr val="85C2FF"/>
                    </a:gs>
                    <a:gs pos="50000">
                      <a:srgbClr val="5E9EFF"/>
                    </a:gs>
                    <a:gs pos="70000">
                      <a:srgbClr val="85C2FF"/>
                    </a:gs>
                    <a:gs pos="85001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Las Regiones</a:t>
            </a:r>
          </a:p>
          <a:p>
            <a:r>
              <a:rPr lang="es-ES" sz="3600" i="1" kern="10">
                <a:ln w="9525" cap="sq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EBFA"/>
                    </a:gs>
                    <a:gs pos="14999">
                      <a:srgbClr val="C4D6EB"/>
                    </a:gs>
                    <a:gs pos="30000">
                      <a:srgbClr val="85C2FF"/>
                    </a:gs>
                    <a:gs pos="50000">
                      <a:srgbClr val="5E9EFF"/>
                    </a:gs>
                    <a:gs pos="70000">
                      <a:srgbClr val="85C2FF"/>
                    </a:gs>
                    <a:gs pos="85001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o</a:t>
            </a:r>
          </a:p>
          <a:p>
            <a:r>
              <a:rPr lang="es-ES" sz="3600" i="1" kern="10">
                <a:ln w="9525" cap="sq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EBFA"/>
                    </a:gs>
                    <a:gs pos="14999">
                      <a:srgbClr val="C4D6EB"/>
                    </a:gs>
                    <a:gs pos="30000">
                      <a:srgbClr val="85C2FF"/>
                    </a:gs>
                    <a:gs pos="50000">
                      <a:srgbClr val="5E9EFF"/>
                    </a:gs>
                    <a:gs pos="70000">
                      <a:srgbClr val="85C2FF"/>
                    </a:gs>
                    <a:gs pos="85001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Comunidades </a:t>
            </a:r>
          </a:p>
          <a:p>
            <a:r>
              <a:rPr lang="es-ES" sz="3600" i="1" kern="10">
                <a:ln w="9525" cap="sq">
                  <a:solidFill>
                    <a:srgbClr val="00008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EBFA"/>
                    </a:gs>
                    <a:gs pos="14999">
                      <a:srgbClr val="C4D6EB"/>
                    </a:gs>
                    <a:gs pos="30000">
                      <a:srgbClr val="85C2FF"/>
                    </a:gs>
                    <a:gs pos="50000">
                      <a:srgbClr val="5E9EFF"/>
                    </a:gs>
                    <a:gs pos="70000">
                      <a:srgbClr val="85C2FF"/>
                    </a:gs>
                    <a:gs pos="85001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Autónomas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2114550" y="4953000"/>
            <a:ext cx="154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COMUNIDAD DE MADRID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314950" y="5029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COMUNIDAD VALENCIANA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285750" y="24384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CASTILLA LA MANCHA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7372350" y="1219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CANTABRIA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000750" y="12192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CANARIAS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4552950" y="12192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BALEARES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3181350" y="12192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ARAGÓN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285750" y="1219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ANDALUCÍA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7296150" y="38862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EXTREMADURA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7524750" y="251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EUSKADI</a:t>
            </a: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7524750" y="5181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GALICIA</a:t>
            </a:r>
          </a:p>
        </p:txBody>
      </p:sp>
      <p:sp>
        <p:nvSpPr>
          <p:cNvPr id="25652" name="Text Box 52"/>
          <p:cNvSpPr txBox="1">
            <a:spLocks noChangeArrowheads="1"/>
          </p:cNvSpPr>
          <p:nvPr/>
        </p:nvSpPr>
        <p:spPr bwMode="auto">
          <a:xfrm>
            <a:off x="361950" y="51054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CATALUÑA</a:t>
            </a:r>
          </a:p>
        </p:txBody>
      </p:sp>
      <p:sp>
        <p:nvSpPr>
          <p:cNvPr id="25653" name="Text Box 53"/>
          <p:cNvSpPr txBox="1">
            <a:spLocks noChangeArrowheads="1"/>
          </p:cNvSpPr>
          <p:nvPr/>
        </p:nvSpPr>
        <p:spPr bwMode="auto">
          <a:xfrm>
            <a:off x="361950" y="3810000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CASTILLA LEÓN</a:t>
            </a:r>
          </a:p>
        </p:txBody>
      </p:sp>
      <p:sp>
        <p:nvSpPr>
          <p:cNvPr id="25654" name="Text Box 54"/>
          <p:cNvSpPr txBox="1">
            <a:spLocks noChangeArrowheads="1"/>
          </p:cNvSpPr>
          <p:nvPr/>
        </p:nvSpPr>
        <p:spPr bwMode="auto">
          <a:xfrm>
            <a:off x="6000750" y="632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NAVARRA</a:t>
            </a:r>
          </a:p>
        </p:txBody>
      </p:sp>
      <p:sp>
        <p:nvSpPr>
          <p:cNvPr id="25655" name="Text Box 55"/>
          <p:cNvSpPr txBox="1">
            <a:spLocks noChangeArrowheads="1"/>
          </p:cNvSpPr>
          <p:nvPr/>
        </p:nvSpPr>
        <p:spPr bwMode="auto">
          <a:xfrm>
            <a:off x="4476750" y="632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MELILLA</a:t>
            </a:r>
          </a:p>
        </p:txBody>
      </p:sp>
      <p:sp>
        <p:nvSpPr>
          <p:cNvPr id="25656" name="Text Box 56"/>
          <p:cNvSpPr txBox="1">
            <a:spLocks noChangeArrowheads="1"/>
          </p:cNvSpPr>
          <p:nvPr/>
        </p:nvSpPr>
        <p:spPr bwMode="auto">
          <a:xfrm>
            <a:off x="3105150" y="632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MURCIA</a:t>
            </a:r>
          </a:p>
        </p:txBody>
      </p:sp>
      <p:sp>
        <p:nvSpPr>
          <p:cNvPr id="25657" name="Text Box 57"/>
          <p:cNvSpPr txBox="1">
            <a:spLocks noChangeArrowheads="1"/>
          </p:cNvSpPr>
          <p:nvPr/>
        </p:nvSpPr>
        <p:spPr bwMode="auto">
          <a:xfrm>
            <a:off x="1733550" y="6324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RIOJA</a:t>
            </a:r>
          </a:p>
        </p:txBody>
      </p:sp>
      <p:sp>
        <p:nvSpPr>
          <p:cNvPr id="25658" name="Text Box 58"/>
          <p:cNvSpPr txBox="1">
            <a:spLocks noChangeArrowheads="1"/>
          </p:cNvSpPr>
          <p:nvPr/>
        </p:nvSpPr>
        <p:spPr bwMode="auto">
          <a:xfrm>
            <a:off x="3867150" y="5029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CEUTA</a:t>
            </a:r>
          </a:p>
        </p:txBody>
      </p:sp>
      <p:sp>
        <p:nvSpPr>
          <p:cNvPr id="25659" name="Text Box 59"/>
          <p:cNvSpPr txBox="1">
            <a:spLocks noChangeArrowheads="1"/>
          </p:cNvSpPr>
          <p:nvPr/>
        </p:nvSpPr>
        <p:spPr bwMode="auto">
          <a:xfrm>
            <a:off x="7358063" y="6248400"/>
            <a:ext cx="1462087" cy="40005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2500">
                <a:srgbClr val="21D6E0"/>
              </a:gs>
              <a:gs pos="37500">
                <a:srgbClr val="0087E6"/>
              </a:gs>
              <a:gs pos="50000">
                <a:srgbClr val="005CBF"/>
              </a:gs>
              <a:gs pos="62500">
                <a:srgbClr val="0087E6"/>
              </a:gs>
              <a:gs pos="87500">
                <a:srgbClr val="21D6E0"/>
              </a:gs>
              <a:gs pos="100000">
                <a:srgbClr val="03D4A8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 dirty="0">
                <a:effectDag name="">
                  <a:cont type="tree" name="">
                    <a:effect ref="fillLine"/>
                    <a:outerShdw dist="38100" dir="13500000" algn="br">
                      <a:srgbClr val="57FFDC"/>
                    </a:outerShdw>
                  </a:cont>
                  <a:cont type="tree" name="">
                    <a:effect ref="fillLine"/>
                    <a:outerShdw dist="38100" dir="2700000" algn="tl">
                      <a:srgbClr val="017F64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  <a:hlinkClick r:id="" action="ppaction://hlinkshowjump?jump=nextslide"/>
              </a:rPr>
              <a:t>Siguiente</a:t>
            </a:r>
            <a:endParaRPr lang="es-ES" b="1" dirty="0">
              <a:effectDag name="">
                <a:cont type="tree" name="">
                  <a:effect ref="fillLine"/>
                  <a:outerShdw dist="38100" dir="13500000" algn="br">
                    <a:srgbClr val="57FFDC"/>
                  </a:outerShdw>
                </a:cont>
                <a:cont type="tree" name="">
                  <a:effect ref="fillLine"/>
                  <a:outerShdw dist="38100" dir="2700000" algn="tl">
                    <a:srgbClr val="017F64"/>
                  </a:outerShdw>
                </a:cont>
                <a:effect ref="fillLine"/>
              </a:effectDag>
              <a:latin typeface="Arial" pitchFamily="34" charset="0"/>
              <a:cs typeface="Arial" pitchFamily="34" charset="0"/>
            </a:endParaRPr>
          </a:p>
        </p:txBody>
      </p:sp>
      <p:sp>
        <p:nvSpPr>
          <p:cNvPr id="25661" name="WordArt 61"/>
          <p:cNvSpPr>
            <a:spLocks noChangeArrowheads="1" noChangeShapeType="1" noTextEdit="1"/>
          </p:cNvSpPr>
          <p:nvPr/>
        </p:nvSpPr>
        <p:spPr bwMode="auto">
          <a:xfrm>
            <a:off x="1571625" y="1676400"/>
            <a:ext cx="5929313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33"/>
              </a:avLst>
            </a:prstTxWarp>
          </a:bodyPr>
          <a:lstStyle/>
          <a:p>
            <a:endParaRPr lang="es-ES" sz="3600" kern="10">
              <a:ln w="9525" cap="sq">
                <a:solidFill>
                  <a:srgbClr val="00008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EBFA"/>
                  </a:gs>
                  <a:gs pos="14999">
                    <a:srgbClr val="C4D6EB"/>
                  </a:gs>
                  <a:gs pos="30000">
                    <a:srgbClr val="85C2FF"/>
                  </a:gs>
                  <a:gs pos="50000">
                    <a:srgbClr val="5E9EFF"/>
                  </a:gs>
                  <a:gs pos="70000">
                    <a:srgbClr val="85C2FF"/>
                  </a:gs>
                  <a:gs pos="85001">
                    <a:srgbClr val="C4D6EB"/>
                  </a:gs>
                  <a:gs pos="100000">
                    <a:srgbClr val="FFEBFA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2093913" y="1720850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40" grpId="0" animBg="1"/>
      <p:bldP spid="256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514600" y="381000"/>
            <a:ext cx="4191000" cy="1373188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DDEBC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NUESTRA REGIÓN</a:t>
            </a:r>
          </a:p>
          <a:p>
            <a:pPr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O </a:t>
            </a:r>
          </a:p>
          <a:p>
            <a:pPr>
              <a:defRPr/>
            </a:pPr>
            <a:r>
              <a:rPr lang="es-E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AUTONOMÍA</a:t>
            </a:r>
          </a:p>
        </p:txBody>
      </p:sp>
      <p:pic>
        <p:nvPicPr>
          <p:cNvPr id="27655" name="Picture 7" descr="CtnWms12392031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7000"/>
            <a:ext cx="2397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es-andalusia-flag1s.gif (9653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2643188"/>
            <a:ext cx="1627188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WordArt 10" descr="Mármol blanco"/>
          <p:cNvSpPr>
            <a:spLocks noChangeArrowheads="1" noChangeShapeType="1" noTextEdit="1"/>
          </p:cNvSpPr>
          <p:nvPr/>
        </p:nvSpPr>
        <p:spPr bwMode="auto">
          <a:xfrm>
            <a:off x="2133600" y="4953000"/>
            <a:ext cx="4800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9C9C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Script MT Bold"/>
              </a:rPr>
              <a:t>Andalucía</a:t>
            </a:r>
          </a:p>
        </p:txBody>
      </p:sp>
      <p:sp>
        <p:nvSpPr>
          <p:cNvPr id="27659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20000" y="6248400"/>
            <a:ext cx="1219200" cy="39687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25000">
                <a:srgbClr val="9CB86E"/>
              </a:gs>
              <a:gs pos="50000">
                <a:srgbClr val="156B13"/>
              </a:gs>
              <a:gs pos="75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>
                <a:solidFill>
                  <a:srgbClr val="DDEBCF"/>
                </a:solidFill>
                <a:effectDag name="">
                  <a:cont type="tree" name="">
                    <a:effect ref="fillLine"/>
                    <a:outerShdw dist="38100" dir="13500000" algn="br">
                      <a:srgbClr val="F5FFEB"/>
                    </a:outerShdw>
                  </a:cont>
                  <a:cont type="tree" name="">
                    <a:effect ref="fillLine"/>
                    <a:outerShdw dist="38100" dir="2700000" algn="tl">
                      <a:srgbClr val="848D7C"/>
                    </a:outerShdw>
                  </a:cont>
                  <a:effect ref="fillLine"/>
                </a:effectDag>
                <a:latin typeface="Times New Roman" pitchFamily="18" charset="0"/>
                <a:hlinkClick r:id="rId5" action="ppaction://hlinksldjump"/>
              </a:rPr>
              <a:t>Volver</a:t>
            </a:r>
            <a:endParaRPr lang="es-ES" b="1">
              <a:solidFill>
                <a:srgbClr val="DDEBCF"/>
              </a:solidFill>
              <a:effectDag name="">
                <a:cont type="tree" name="">
                  <a:effect ref="fillLine"/>
                  <a:outerShdw dist="38100" dir="13500000" algn="br">
                    <a:srgbClr val="F5FFEB"/>
                  </a:outerShdw>
                </a:cont>
                <a:cont type="tree" name="">
                  <a:effect ref="fillLine"/>
                  <a:outerShdw dist="38100" dir="2700000" algn="tl">
                    <a:srgbClr val="848D7C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 autoUpdateAnimBg="0"/>
      <p:bldP spid="276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971800" y="2667000"/>
            <a:ext cx="3048000" cy="2606675"/>
          </a:xfrm>
          <a:prstGeom prst="rect">
            <a:avLst/>
          </a:prstGeom>
          <a:noFill/>
          <a:ln w="76200" cap="sq" cmpd="tri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CC"/>
                </a:solidFill>
              </a:rPr>
              <a:t>La capital de España es Madrid. Esto es así desde tiempos de Felipe II que fue a quien se le ocurrió trasladar la Corte a esta ciudad, situada en el centro de la nación.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295400" y="381000"/>
            <a:ext cx="6324600" cy="57943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CAPITAL DE ESPAÑA</a:t>
            </a:r>
          </a:p>
        </p:txBody>
      </p:sp>
      <p:sp>
        <p:nvSpPr>
          <p:cNvPr id="22540" name="WordArt 12" descr="Mármol blanco"/>
          <p:cNvSpPr>
            <a:spLocks noChangeArrowheads="1" noChangeShapeType="1" noTextEdit="1"/>
          </p:cNvSpPr>
          <p:nvPr/>
        </p:nvSpPr>
        <p:spPr bwMode="auto">
          <a:xfrm>
            <a:off x="2819400" y="1371600"/>
            <a:ext cx="3276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s-E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Script MT Bold"/>
              </a:rPr>
              <a:t>Madrid</a:t>
            </a:r>
          </a:p>
        </p:txBody>
      </p:sp>
      <p:sp>
        <p:nvSpPr>
          <p:cNvPr id="22541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6324600"/>
            <a:ext cx="1066800" cy="366713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22500">
                <a:srgbClr val="FF7A00"/>
              </a:gs>
              <a:gs pos="35000">
                <a:srgbClr val="FF0300"/>
              </a:gs>
              <a:gs pos="50000">
                <a:srgbClr val="4D0808"/>
              </a:gs>
              <a:gs pos="65000">
                <a:srgbClr val="FF0300"/>
              </a:gs>
              <a:gs pos="77500">
                <a:srgbClr val="FF7A00"/>
              </a:gs>
              <a:gs pos="100000">
                <a:srgbClr val="FFF2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b="1">
                <a:solidFill>
                  <a:srgbClr val="FFF2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755"/>
                    </a:outerShdw>
                  </a:cont>
                  <a:cont type="tree" name="">
                    <a:effect ref="fillLine"/>
                    <a:outerShdw dist="38100" dir="2700000" algn="tl">
                      <a:srgbClr val="999100"/>
                    </a:outerShdw>
                  </a:cont>
                  <a:effect ref="fillLine"/>
                </a:effectDag>
                <a:latin typeface="Times New Roman" pitchFamily="18" charset="0"/>
              </a:rPr>
              <a:t>Volver</a:t>
            </a:r>
          </a:p>
        </p:txBody>
      </p:sp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267200"/>
            <a:ext cx="3200400" cy="1941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19200"/>
            <a:ext cx="2130425" cy="288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343400"/>
            <a:ext cx="3581400" cy="2174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295400"/>
            <a:ext cx="2457450" cy="2638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2438400"/>
            <a:ext cx="3886200" cy="2359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  <p:bldP spid="22539" grpId="0" animBg="1" autoUpdateAnimBg="0"/>
      <p:bldP spid="225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143000" y="214313"/>
            <a:ext cx="6477000" cy="58420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CAPITAL DE ESPAÑA</a:t>
            </a:r>
          </a:p>
        </p:txBody>
      </p:sp>
      <p:sp>
        <p:nvSpPr>
          <p:cNvPr id="22540" name="WordArt 12" descr="Mármol blanco"/>
          <p:cNvSpPr>
            <a:spLocks noChangeArrowheads="1" noChangeShapeType="1" noTextEdit="1"/>
          </p:cNvSpPr>
          <p:nvPr/>
        </p:nvSpPr>
        <p:spPr bwMode="auto">
          <a:xfrm>
            <a:off x="3143250" y="1571625"/>
            <a:ext cx="295275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9C9C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Script MT Bold"/>
              </a:rPr>
              <a:t>Madrid</a:t>
            </a:r>
          </a:p>
        </p:txBody>
      </p:sp>
      <p:sp>
        <p:nvSpPr>
          <p:cNvPr id="22541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6324600"/>
            <a:ext cx="1066800" cy="366713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22500">
                <a:srgbClr val="FF7A00"/>
              </a:gs>
              <a:gs pos="35000">
                <a:srgbClr val="FF0300"/>
              </a:gs>
              <a:gs pos="50000">
                <a:srgbClr val="4D0808"/>
              </a:gs>
              <a:gs pos="65000">
                <a:srgbClr val="FF0300"/>
              </a:gs>
              <a:gs pos="77500">
                <a:srgbClr val="FF7A00"/>
              </a:gs>
              <a:gs pos="100000">
                <a:srgbClr val="FFF2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b="1">
                <a:solidFill>
                  <a:srgbClr val="FFF2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755"/>
                    </a:outerShdw>
                  </a:cont>
                  <a:cont type="tree" name="">
                    <a:effect ref="fillLine"/>
                    <a:outerShdw dist="38100" dir="2700000" algn="tl">
                      <a:srgbClr val="999100"/>
                    </a:outerShdw>
                  </a:cont>
                  <a:effect ref="fillLine"/>
                </a:effectDag>
                <a:latin typeface="Times New Roman" pitchFamily="18" charset="0"/>
              </a:rPr>
              <a:t>Volver</a:t>
            </a:r>
          </a:p>
        </p:txBody>
      </p:sp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267200"/>
            <a:ext cx="3200400" cy="1941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88"/>
            <a:ext cx="2882900" cy="195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3581400" cy="2174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295400"/>
            <a:ext cx="2457450" cy="2638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81200" y="2667000"/>
            <a:ext cx="4953000" cy="2363788"/>
          </a:xfrm>
          <a:prstGeom prst="rect">
            <a:avLst/>
          </a:prstGeom>
          <a:noFill/>
          <a:ln w="76200" cap="sq" cmpd="tri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 sz="4800">
                <a:solidFill>
                  <a:srgbClr val="0000CC"/>
                </a:solidFill>
                <a:latin typeface="Arial" charset="0"/>
                <a:cs typeface="Arial" charset="0"/>
              </a:rPr>
              <a:t>La capital de España es Madrid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 autoUpdateAnimBg="0"/>
      <p:bldP spid="22540" grpId="0" animBg="1"/>
      <p:bldP spid="2253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447800"/>
            <a:ext cx="4876800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724400" y="1905000"/>
            <a:ext cx="3886200" cy="1816100"/>
          </a:xfrm>
          <a:prstGeom prst="rect">
            <a:avLst/>
          </a:prstGeom>
          <a:noFill/>
          <a:ln w="76200" cap="sq" cmpd="tri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 sz="1400">
                <a:solidFill>
                  <a:srgbClr val="0000CC"/>
                </a:solidFill>
                <a:latin typeface="Arial" charset="0"/>
                <a:cs typeface="Arial" charset="0"/>
              </a:rPr>
              <a:t>El CASTELLANO es la lengua de nuestro país y tod@s debemos conocerla. Las otras lenguas tienen su misma categoría en la región en la que se hablen, y el Estado tiene la obligación de protegerlas, potenciarlas y respetarlas por lo que suponen de riqueza cultural y de personalidad de los ciudadanos que las utilizan.</a:t>
            </a:r>
            <a:endParaRPr lang="es-ES" sz="160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95400" y="381000"/>
            <a:ext cx="6324600" cy="106680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LENGUA O IDIOMA DE NUESTRO PAÍS</a:t>
            </a: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304800" y="1828800"/>
            <a:ext cx="40386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s-ES" sz="3600" kern="10" spc="-360">
                <a:ln w="1270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El Castellano</a:t>
            </a:r>
          </a:p>
        </p:txBody>
      </p:sp>
      <p:sp>
        <p:nvSpPr>
          <p:cNvPr id="30725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6324600"/>
            <a:ext cx="1066800" cy="366713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22500">
                <a:srgbClr val="FF7A00"/>
              </a:gs>
              <a:gs pos="35000">
                <a:srgbClr val="FF0300"/>
              </a:gs>
              <a:gs pos="50000">
                <a:srgbClr val="4D0808"/>
              </a:gs>
              <a:gs pos="65000">
                <a:srgbClr val="FF0300"/>
              </a:gs>
              <a:gs pos="77500">
                <a:srgbClr val="FF7A00"/>
              </a:gs>
              <a:gs pos="100000">
                <a:srgbClr val="FFF2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b="1" dirty="0">
                <a:solidFill>
                  <a:schemeClr val="tx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755"/>
                    </a:outerShdw>
                  </a:cont>
                  <a:cont type="tree" name="">
                    <a:effect ref="fillLine"/>
                    <a:outerShdw dist="38100" dir="2700000" algn="tl">
                      <a:srgbClr val="999100"/>
                    </a:outerShdw>
                  </a:cont>
                  <a:effect ref="fillLine"/>
                </a:effectDag>
                <a:latin typeface="Times New Roman" pitchFamily="18" charset="0"/>
              </a:rPr>
              <a:t>Volver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486150"/>
            <a:ext cx="2938463" cy="337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276600"/>
            <a:ext cx="2101850" cy="3581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nimBg="1" autoUpdateAnimBg="0"/>
      <p:bldP spid="307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42900" y="2286000"/>
          <a:ext cx="2387600" cy="2514600"/>
        </p:xfrm>
        <a:graphic>
          <a:graphicData uri="http://schemas.openxmlformats.org/presentationml/2006/ole">
            <p:oleObj spid="_x0000_s1026" name="Fotografía de Photo Editor" r:id="rId3" imgW="1952898" imgH="2057143" progId="MSPhotoEd.3">
              <p:embed/>
            </p:oleObj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2830513" cy="3216275"/>
          </a:xfrm>
          <a:prstGeom prst="rect">
            <a:avLst/>
          </a:prstGeom>
          <a:noFill/>
          <a:ln w="76200" cap="sq" cmpd="tri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CC"/>
                </a:solidFill>
                <a:latin typeface="Arial" charset="0"/>
                <a:cs typeface="Arial" charset="0"/>
              </a:rPr>
              <a:t>La bandera de España es como ésta. La inventó el rey Carlos III para diferenciar nuestros barcos de los de otras naciones, aunque acabó siendo la bandera que diferenciara a España de las otras naciones.</a:t>
            </a:r>
          </a:p>
        </p:txBody>
      </p:sp>
      <p:pic>
        <p:nvPicPr>
          <p:cNvPr id="21520" name="Picture 16" descr="spa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75" y="528637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spain_lc.gif (36154 bytes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714500"/>
            <a:ext cx="5341938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Text Box 17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179388" y="6021388"/>
            <a:ext cx="12192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b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  <a:hlinkClick r:id="rId7" action="ppaction://hlinkfile"/>
              </a:rPr>
              <a:t>Himno</a:t>
            </a:r>
            <a:endParaRPr lang="es-ES" sz="28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</a:endParaRP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219200" y="381000"/>
            <a:ext cx="6400800" cy="1066800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BANDERA, ESCUDO E HIMNO ESPAÑOL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929438" y="2928938"/>
            <a:ext cx="1239837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Rojo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4714875" y="3214688"/>
            <a:ext cx="20574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Amarillo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7000875" y="5000625"/>
            <a:ext cx="1239838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</a:rPr>
              <a:t>Rojo</a:t>
            </a:r>
          </a:p>
        </p:txBody>
      </p:sp>
      <p:sp>
        <p:nvSpPr>
          <p:cNvPr id="21534" name="Text Box 30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6324600"/>
            <a:ext cx="1066800" cy="366713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22500">
                <a:srgbClr val="FF7A00"/>
              </a:gs>
              <a:gs pos="35000">
                <a:srgbClr val="FF0300"/>
              </a:gs>
              <a:gs pos="50000">
                <a:srgbClr val="4D0808"/>
              </a:gs>
              <a:gs pos="65000">
                <a:srgbClr val="FF0300"/>
              </a:gs>
              <a:gs pos="77500">
                <a:srgbClr val="FF7A00"/>
              </a:gs>
              <a:gs pos="100000">
                <a:srgbClr val="FFF2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800" b="1">
                <a:solidFill>
                  <a:srgbClr val="FFF2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755"/>
                    </a:outerShdw>
                  </a:cont>
                  <a:cont type="tree" name="">
                    <a:effect ref="fillLine"/>
                    <a:outerShdw dist="38100" dir="2700000" algn="tl">
                      <a:srgbClr val="999100"/>
                    </a:outerShdw>
                  </a:cont>
                  <a:effect ref="fillLine"/>
                </a:effectDag>
                <a:latin typeface="Times New Roman" pitchFamily="18" charset="0"/>
              </a:rPr>
              <a:t>Volver</a:t>
            </a:r>
          </a:p>
        </p:txBody>
      </p:sp>
      <p:pic>
        <p:nvPicPr>
          <p:cNvPr id="21535" name="Picture 31"/>
          <p:cNvPicPr>
            <a:picLocks noChangeAspect="1" noChangeArrowheads="1"/>
          </p:cNvPicPr>
          <p:nvPr/>
        </p:nvPicPr>
        <p:blipFill>
          <a:blip r:embed="rId9"/>
          <a:srcRect l="25728"/>
          <a:stretch>
            <a:fillRect/>
          </a:stretch>
        </p:blipFill>
        <p:spPr bwMode="auto">
          <a:xfrm>
            <a:off x="2971800" y="3730625"/>
            <a:ext cx="3657600" cy="3127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  <p:bldP spid="21521" grpId="0" autoUpdateAnimBg="0"/>
      <p:bldP spid="21530" grpId="0" animBg="1" autoUpdateAnimBg="0"/>
      <p:bldP spid="21531" grpId="0" autoUpdateAnimBg="0"/>
      <p:bldP spid="21532" grpId="0" autoUpdateAnimBg="0"/>
      <p:bldP spid="2153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03-AudioTrack 0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5715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2800" b="1" u="sng">
                <a:solidFill>
                  <a:srgbClr val="FFFF00"/>
                </a:solidFill>
                <a:latin typeface="Arial" charset="0"/>
                <a:cs typeface="Arial" charset="0"/>
              </a:rPr>
              <a:t>LOS PARTIDOS POLÍTICOS</a:t>
            </a:r>
            <a:endParaRPr lang="es-ES" sz="2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5334000" cy="1200150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1800">
                <a:solidFill>
                  <a:srgbClr val="0000CC"/>
                </a:solidFill>
                <a:latin typeface="Arial" charset="0"/>
                <a:cs typeface="Arial" charset="0"/>
              </a:rPr>
              <a:t>La voluntad del pueblo español está representada por los partidos políticos y lo único que se les exige es respeto a la Constitución, a la Ley, y que funcionen democráticamente.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590800" y="5181600"/>
            <a:ext cx="6096000" cy="1200150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s-ES" sz="1800">
                <a:solidFill>
                  <a:srgbClr val="0000CC"/>
                </a:solidFill>
                <a:latin typeface="Arial" charset="0"/>
                <a:cs typeface="Arial" charset="0"/>
              </a:rPr>
              <a:t>En España hay muchos partidos políticos, cada uno con unas ideas propias.  Los principales partidos políticos son el Partido Socialista Obrero Español (PSOE), el Partido Popular (PP) e Izquierda Unida (IU).</a:t>
            </a:r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895600"/>
            <a:ext cx="1946275" cy="3509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371600"/>
            <a:ext cx="1781175" cy="3590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3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2"/>
                </p:tgtEl>
              </p:cMediaNode>
            </p:audio>
          </p:childTnLst>
        </p:cTn>
      </p:par>
    </p:tnLst>
    <p:bldLst>
      <p:bldP spid="19458" grpId="0" autoUpdateAnimBg="0"/>
      <p:bldP spid="19459" grpId="0" animBg="1" autoUpdateAnimBg="0"/>
      <p:bldP spid="1946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733800" y="609600"/>
            <a:ext cx="5105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s-ES" sz="2800" b="1" u="sng">
                <a:solidFill>
                  <a:srgbClr val="FFFF00"/>
                </a:solidFill>
                <a:latin typeface="Arial" charset="0"/>
                <a:cs typeface="Arial" charset="0"/>
              </a:rPr>
              <a:t>LAS FUERZAS ARMADAS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410200" y="4419600"/>
            <a:ext cx="3733800" cy="1938338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0000CC"/>
                </a:solidFill>
                <a:latin typeface="Arial" charset="0"/>
                <a:cs typeface="Arial" charset="0"/>
              </a:rPr>
              <a:t>Las Fuerzas Armadas, tanto de Tierra, Mar o de Aire, tienen como misión guardar el orden Constitucional, siéndole fiel, y garantizar que ninguna otra nación pueda invadirnos.</a:t>
            </a: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09800"/>
            <a:ext cx="1214438" cy="2228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341438"/>
            <a:ext cx="3009900" cy="191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286000"/>
            <a:ext cx="2667000" cy="209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62475"/>
            <a:ext cx="5410200" cy="2295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1761" name="Line 17"/>
          <p:cNvSpPr>
            <a:spLocks noChangeShapeType="1"/>
          </p:cNvSpPr>
          <p:nvPr/>
        </p:nvSpPr>
        <p:spPr bwMode="auto">
          <a:xfrm flipH="1" flipV="1">
            <a:off x="0" y="4419600"/>
            <a:ext cx="5410200" cy="0"/>
          </a:xfrm>
          <a:prstGeom prst="line">
            <a:avLst/>
          </a:prstGeom>
          <a:noFill/>
          <a:ln w="762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8" grpId="0" build="p" animBg="1" autoUpdateAnimBg="0"/>
      <p:bldP spid="317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3810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2800" b="1" u="sng">
                <a:solidFill>
                  <a:srgbClr val="FFFF00"/>
                </a:solidFill>
              </a:rPr>
              <a:t>LOS </a:t>
            </a:r>
            <a:r>
              <a:rPr lang="es-ES" sz="2800" b="1" u="sng">
                <a:solidFill>
                  <a:srgbClr val="FFFF00"/>
                </a:solidFill>
                <a:latin typeface="Arial" charset="0"/>
                <a:cs typeface="Arial" charset="0"/>
              </a:rPr>
              <a:t>SINDICATOS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4724400" cy="646113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1800">
                <a:solidFill>
                  <a:srgbClr val="0000CC"/>
                </a:solidFill>
                <a:latin typeface="Arial" charset="0"/>
                <a:cs typeface="Arial" charset="0"/>
              </a:rPr>
              <a:t>También los sindicatos deben acatar la Constitución y la Ley.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" y="5181600"/>
            <a:ext cx="8305800" cy="923925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/>
            <a:r>
              <a:rPr lang="es-ES" sz="1800">
                <a:solidFill>
                  <a:srgbClr val="0000CC"/>
                </a:solidFill>
                <a:latin typeface="Arial" charset="0"/>
                <a:cs typeface="Arial" charset="0"/>
              </a:rPr>
              <a:t>Los sindicatos los forman l@s trabajador@s para defender cosas tan importantes como un salario y una jornada laboral justas, puestos de trabajo para todas/os, etc.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209800"/>
            <a:ext cx="1371600" cy="2690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0"/>
            <a:ext cx="1644650" cy="287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286000"/>
            <a:ext cx="1330325" cy="28527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4375" y="0"/>
            <a:ext cx="2079625" cy="214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209800"/>
            <a:ext cx="869950" cy="297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2438400"/>
            <a:ext cx="1828800" cy="2724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3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3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400"/>
                            </p:stCondLst>
                            <p:childTnLst>
                              <p:par>
                                <p:cTn id="3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4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4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nimBg="1" autoUpdateAnimBg="0"/>
      <p:bldP spid="3277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642938" y="609600"/>
            <a:ext cx="6596062" cy="2678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800">
                <a:solidFill>
                  <a:schemeClr val="tx1"/>
                </a:solidFill>
                <a:latin typeface="Arial" charset="0"/>
                <a:cs typeface="Arial" charset="0"/>
              </a:rPr>
              <a:t>Tanto el pueblo como los poderes públicos (Rey, Parlamento, Ejército, etc,...) debemos acatar la Constitución y la Ley, y el Estado deberá ser el primero en procurar que tod@s seamos iguales ante ellas.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51054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>
                <a:solidFill>
                  <a:srgbClr val="990000"/>
                </a:solidFill>
                <a:latin typeface="Arial" charset="0"/>
                <a:cs typeface="Arial" charset="0"/>
              </a:rPr>
              <a:t>España es una nación formada por muchos pueblos, gentes y problemas.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657600" y="1524000"/>
            <a:ext cx="5105400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400">
                <a:solidFill>
                  <a:srgbClr val="FFFF00"/>
                </a:solidFill>
                <a:latin typeface="Arial" charset="0"/>
                <a:cs typeface="Arial" charset="0"/>
              </a:rPr>
              <a:t>En 1.978 se decidió crear un documento en el que se dice a tod@s l@s español@s cómo tenemos que comportarnos entre nosotr@s y con las demás naciones. 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30480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s-ES" sz="3600" kern="10" spc="-360">
                <a:ln w="1270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1978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28600" y="4267200"/>
            <a:ext cx="66294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800">
                <a:solidFill>
                  <a:srgbClr val="990000"/>
                </a:solidFill>
                <a:latin typeface="Arial" charset="0"/>
                <a:cs typeface="Arial" charset="0"/>
              </a:rPr>
              <a:t>Este documento es lo que llamamos:</a:t>
            </a:r>
          </a:p>
        </p:txBody>
      </p:sp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5257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CONSTITUCIÓN</a:t>
            </a: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962400"/>
            <a:ext cx="2209800" cy="2514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705600" y="4343400"/>
            <a:ext cx="1600200" cy="209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Constitución</a:t>
            </a:r>
          </a:p>
          <a:p>
            <a:pPr>
              <a:spcBef>
                <a:spcPct val="50000"/>
              </a:spcBef>
              <a:defRPr/>
            </a:pPr>
            <a:r>
              <a:rPr lang="es-E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Española </a:t>
            </a:r>
          </a:p>
          <a:p>
            <a:pPr>
              <a:spcBef>
                <a:spcPct val="50000"/>
              </a:spcBef>
              <a:defRPr/>
            </a:pPr>
            <a:r>
              <a:rPr lang="es-E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de </a:t>
            </a:r>
          </a:p>
          <a:p>
            <a:pPr>
              <a:spcBef>
                <a:spcPct val="50000"/>
              </a:spcBef>
              <a:defRPr/>
            </a:pPr>
            <a:r>
              <a:rPr lang="es-E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1.978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3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autoUpdateAnimBg="0"/>
      <p:bldP spid="62468" grpId="0" animBg="1"/>
      <p:bldP spid="62469" grpId="0" autoUpdateAnimBg="0"/>
      <p:bldP spid="62470" grpId="0" animBg="1"/>
      <p:bldP spid="6247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00188" y="1676400"/>
            <a:ext cx="5929312" cy="3749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8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Nuestros derechos y deberes</a:t>
            </a:r>
          </a:p>
        </p:txBody>
      </p:sp>
      <p:pic>
        <p:nvPicPr>
          <p:cNvPr id="35845" name="04-AudioTrack 0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88" fill="hold"/>
                                        <p:tgtEl>
                                          <p:spTgt spid="35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25000">
              <a:srgbClr val="01A78F"/>
            </a:gs>
            <a:gs pos="50000">
              <a:srgbClr val="FFFF00"/>
            </a:gs>
            <a:gs pos="75000">
              <a:srgbClr val="FF6633"/>
            </a:gs>
            <a:gs pos="100000">
              <a:srgbClr val="FF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1365250" cy="1700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"/>
            <a:ext cx="1905000" cy="919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57200"/>
            <a:ext cx="2286000" cy="1104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2286000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1000"/>
            <a:ext cx="2209800" cy="1230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28600"/>
            <a:ext cx="1905000" cy="1216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33400"/>
            <a:ext cx="2057400" cy="993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057400"/>
            <a:ext cx="2819400" cy="2667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8" y="1905000"/>
            <a:ext cx="2789237" cy="365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05000"/>
            <a:ext cx="2732088" cy="3733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85800" y="2286000"/>
            <a:ext cx="1905000" cy="2903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b="1" u="sng" dirty="0">
                <a:solidFill>
                  <a:srgbClr val="FF33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77BB"/>
                    </a:outerShdw>
                  </a:cont>
                  <a:cont type="tree" name="">
                    <a:effect ref="fillLine"/>
                    <a:outerShdw dist="38100" dir="2700000" algn="tl">
                      <a:srgbClr val="991E5B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DERECHO</a:t>
            </a:r>
          </a:p>
          <a:p>
            <a:pPr>
              <a:spcBef>
                <a:spcPct val="50000"/>
              </a:spcBef>
              <a:defRPr/>
            </a:pPr>
            <a:r>
              <a:rPr lang="es-ES" sz="1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Tener derecho a una cosa es poder hacerla con libertad. Por ejemplo tener derecho a la enseñanza quiere decir que nadie puede prohibir recibirla.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629400" y="2209800"/>
            <a:ext cx="1905000" cy="2924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600" b="1" u="sng">
                <a:solidFill>
                  <a:srgbClr val="FF33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77BB"/>
                    </a:outerShdw>
                  </a:cont>
                  <a:cont type="tree" name="">
                    <a:effect ref="fillLine"/>
                    <a:outerShdw dist="38100" dir="2700000" algn="tl">
                      <a:srgbClr val="991E5B"/>
                    </a:outerShdw>
                  </a:cont>
                  <a:effect ref="fillLine"/>
                </a:effectDag>
                <a:latin typeface="Arial" pitchFamily="34" charset="0"/>
                <a:cs typeface="Arial" pitchFamily="34" charset="0"/>
              </a:rPr>
              <a:t>DEBER</a:t>
            </a:r>
          </a:p>
          <a:p>
            <a:pPr>
              <a:spcBef>
                <a:spcPct val="50000"/>
              </a:spcBef>
              <a:defRPr/>
            </a:pPr>
            <a:r>
              <a:rPr lang="es-ES" sz="16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Es a lo que estamos obligados por razones de solidaridad o sentido común. Si tenemos el derecho a la enseñanza, pues tendremos el deber de estudiar.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657600" y="2438400"/>
            <a:ext cx="1905000" cy="2014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solidFill>
                  <a:srgbClr val="993300"/>
                </a:solidFill>
                <a:latin typeface="Arial" charset="0"/>
                <a:cs typeface="Arial" charset="0"/>
              </a:rPr>
              <a:t>DERECHOS Y DEBERES VAN UNIDOS ENTRE SÍ Y CASI NUNCA SE PUEDEN SEPARAR</a:t>
            </a:r>
          </a:p>
        </p:txBody>
      </p:sp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7213"/>
            <a:ext cx="9144000" cy="1220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3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 autoUpdateAnimBg="0"/>
      <p:bldP spid="36879" grpId="0" autoUpdateAnimBg="0"/>
      <p:bldP spid="3688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-1588"/>
            <a:ext cx="7467600" cy="68611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69342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400" b="1">
                <a:latin typeface="Arial" charset="0"/>
                <a:cs typeface="Arial" charset="0"/>
              </a:rPr>
              <a:t>Estos son nuestros derechos y deberes más importantes como españoles: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47800" y="1676400"/>
            <a:ext cx="41910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s-ES" sz="2400">
                <a:solidFill>
                  <a:srgbClr val="669900"/>
                </a:solidFill>
                <a:latin typeface="Arial" charset="0"/>
                <a:cs typeface="Arial" charset="0"/>
              </a:rPr>
              <a:t>Cualquiera que nazca como español, tiene derecho a serlo durante toda su vida. </a:t>
            </a:r>
            <a:r>
              <a:rPr lang="es-ES" sz="2400" u="sng">
                <a:solidFill>
                  <a:srgbClr val="669900"/>
                </a:solidFill>
                <a:latin typeface="Arial" charset="0"/>
                <a:cs typeface="Arial" charset="0"/>
              </a:rPr>
              <a:t>Derecho a la Nacionalidad</a:t>
            </a:r>
            <a:r>
              <a:rPr lang="es-ES" sz="2400">
                <a:solidFill>
                  <a:srgbClr val="6699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447800" y="1219200"/>
            <a:ext cx="4191000" cy="3046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s-ES" sz="2400">
                <a:solidFill>
                  <a:srgbClr val="669900"/>
                </a:solidFill>
                <a:latin typeface="Arial" charset="0"/>
                <a:cs typeface="Arial" charset="0"/>
              </a:rPr>
              <a:t>La mayoría de edad empieza a los 18 años. A partir de esa edad se alcanzan todos los derechos de l@s ciudadan@s como votar, poder independizarse de los padres, comprar o vender cosas, etc.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447800" y="1676400"/>
            <a:ext cx="41910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s-ES" sz="2400">
                <a:solidFill>
                  <a:srgbClr val="669900"/>
                </a:solidFill>
                <a:latin typeface="Arial" charset="0"/>
                <a:cs typeface="Arial" charset="0"/>
              </a:rPr>
              <a:t>L@s extranjer@s que vivan entre nosotr@s tienen nuestros mismos derechos.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447800" y="1371600"/>
            <a:ext cx="4191000" cy="2678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s-ES" sz="2400">
                <a:solidFill>
                  <a:srgbClr val="669900"/>
                </a:solidFill>
                <a:latin typeface="Arial" charset="0"/>
                <a:cs typeface="Arial" charset="0"/>
              </a:rPr>
              <a:t>Tod@s tenemos derecho a la vida y a la integridad moral y física. Es decir, que está prohibida la tortura y los malos tratos y que no se puede condenar a muerte a nadie.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447800" y="1524000"/>
            <a:ext cx="4191000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s-ES" sz="2400">
                <a:solidFill>
                  <a:srgbClr val="669900"/>
                </a:solidFill>
                <a:latin typeface="Arial" charset="0"/>
                <a:cs typeface="Arial" charset="0"/>
              </a:rPr>
              <a:t>Tod@s somos iguales ante la ley y no se nos puede discriminar por razones de nacimiento, raza, sexo, religión, opinión ni nada de nada.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524000" y="1676400"/>
            <a:ext cx="4191000" cy="1938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s-ES" sz="2400">
                <a:solidFill>
                  <a:srgbClr val="669900"/>
                </a:solidFill>
                <a:latin typeface="Arial" charset="0"/>
                <a:cs typeface="Arial" charset="0"/>
              </a:rPr>
              <a:t>Tod@s tenemos derecho a vivir donde queramos y a viajar por España libremente, lo mismo que a salir y entrar del país.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447800" y="1447800"/>
            <a:ext cx="4572000" cy="19383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s-ES" sz="2400">
                <a:solidFill>
                  <a:srgbClr val="669900"/>
                </a:solidFill>
                <a:latin typeface="Arial" charset="0"/>
                <a:cs typeface="Arial" charset="0"/>
              </a:rPr>
              <a:t>Tod@s tenemos derecho a que se respete nuestra intimidad y la de nuestra familia. Nadie puede entrar en nuestra casa sin nuestro permiso. 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447800" y="1676400"/>
            <a:ext cx="41910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s-ES" sz="2400">
                <a:solidFill>
                  <a:srgbClr val="669900"/>
                </a:solidFill>
                <a:latin typeface="Arial" charset="0"/>
                <a:cs typeface="Arial" charset="0"/>
              </a:rPr>
              <a:t>Nadie puede abrir nuestras cartas ni escuchar nuestras conversaciones por teléfono.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1447800" y="1676400"/>
            <a:ext cx="41910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s-ES" sz="2400">
                <a:solidFill>
                  <a:srgbClr val="669900"/>
                </a:solidFill>
                <a:latin typeface="Arial" charset="0"/>
                <a:cs typeface="Arial" charset="0"/>
              </a:rPr>
              <a:t>Tod@s tenemos derecho a pensar como queramos y a tener la religión que nos apetezca.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3" grpId="0" autoUpdateAnimBg="0"/>
      <p:bldP spid="37898" grpId="0" autoUpdateAnimBg="0"/>
      <p:bldP spid="37899" grpId="0" autoUpdateAnimBg="0"/>
      <p:bldP spid="37900" grpId="0" autoUpdateAnimBg="0"/>
      <p:bldP spid="37901" grpId="0" autoUpdateAnimBg="0"/>
      <p:bldP spid="37902" grpId="0" autoUpdateAnimBg="0"/>
      <p:bldP spid="37903" grpId="0" autoUpdateAnimBg="0"/>
      <p:bldP spid="37904" grpId="0" autoUpdateAnimBg="0"/>
      <p:bldP spid="3790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419100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>
                <a:solidFill>
                  <a:srgbClr val="008080"/>
                </a:solidFill>
                <a:latin typeface="Arial" charset="0"/>
                <a:cs typeface="Arial" charset="0"/>
              </a:rPr>
              <a:t>Tod@s tenemos derecho a reunirnos dónde y cuándo queramos, siempre que la cosa sea pacífica.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04800" y="533400"/>
            <a:ext cx="6172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3200" b="1">
                <a:solidFill>
                  <a:srgbClr val="006666"/>
                </a:solidFill>
                <a:latin typeface="Arial" charset="0"/>
                <a:cs typeface="Arial" charset="0"/>
              </a:rPr>
              <a:t>Más derechos y deberes: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685800" y="3581400"/>
            <a:ext cx="4191000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>
                <a:solidFill>
                  <a:srgbClr val="008080"/>
                </a:solidFill>
                <a:latin typeface="Arial" charset="0"/>
                <a:cs typeface="Arial" charset="0"/>
              </a:rPr>
              <a:t>Tod@s tenemos derecho a participar en la vida pública, ya sea presentándonos a las elecciones como candidat@s, o votando cuando las haya.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343400" y="2438400"/>
            <a:ext cx="4191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>
                <a:solidFill>
                  <a:srgbClr val="008080"/>
                </a:solidFill>
                <a:latin typeface="Arial" charset="0"/>
                <a:cs typeface="Arial" charset="0"/>
              </a:rPr>
              <a:t>Tod@s tenemos derecho a asociarnos libremente, siempre que no sea para cometer delitos.</a:t>
            </a:r>
          </a:p>
        </p:txBody>
      </p:sp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724400"/>
            <a:ext cx="1184275" cy="1804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514600"/>
            <a:ext cx="1344613" cy="167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8934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724400"/>
            <a:ext cx="1436688" cy="173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8935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3657600"/>
            <a:ext cx="1066800" cy="2114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8936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343400"/>
            <a:ext cx="1460500" cy="1828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96188" y="1524000"/>
            <a:ext cx="1547812" cy="2247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8938" name="Picture 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1828800"/>
            <a:ext cx="2819400" cy="2019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381000" y="2286000"/>
            <a:ext cx="2209800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rgbClr val="0000CC"/>
                </a:solidFill>
                <a:latin typeface="Arial" charset="0"/>
                <a:cs typeface="Arial" charset="0"/>
              </a:rPr>
              <a:t>¿Qué os parece si creamos nuestro propio equipo de baloncesto?</a:t>
            </a:r>
          </a:p>
        </p:txBody>
      </p:sp>
      <p:pic>
        <p:nvPicPr>
          <p:cNvPr id="38941" name="Picture 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0" y="1143000"/>
            <a:ext cx="2057400" cy="1885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5486400" y="1447800"/>
            <a:ext cx="1600200" cy="1069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rgbClr val="0000CC"/>
                </a:solidFill>
                <a:latin typeface="Arial" charset="0"/>
                <a:cs typeface="Arial" charset="0"/>
              </a:rPr>
              <a:t>Vale, mañana quedaremos aquí para entrenar</a:t>
            </a:r>
          </a:p>
        </p:txBody>
      </p:sp>
      <p:pic>
        <p:nvPicPr>
          <p:cNvPr id="38943" name="Picture 3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2743200"/>
            <a:ext cx="1744663" cy="2590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6248400" y="3048000"/>
            <a:ext cx="1143000" cy="1803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rgbClr val="0000CC"/>
                </a:solidFill>
              </a:rPr>
              <a:t>Yo quiero ser el capitán. Me voy a presentar como candidato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utoUpdateAnimBg="0"/>
      <p:bldP spid="38926" grpId="0" autoUpdateAnimBg="0"/>
      <p:bldP spid="38929" grpId="0" autoUpdateAnimBg="0"/>
      <p:bldP spid="38930" grpId="0" autoUpdateAnimBg="0"/>
      <p:bldP spid="38940" grpId="0" autoUpdateAnimBg="0"/>
      <p:bldP spid="38942" grpId="0" autoUpdateAnimBg="0"/>
      <p:bldP spid="3894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4191000" cy="1920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>
                <a:solidFill>
                  <a:srgbClr val="008080"/>
                </a:solidFill>
                <a:latin typeface="Arial" charset="0"/>
                <a:cs typeface="Arial" charset="0"/>
              </a:rPr>
              <a:t>Tod@s tenemos derecho a juicio justo si se nos acusa de algo, y a que nos asista un abogado, y por supuesto, a reconocernos inocentes hasta que no se pruebe lo contrario.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04800" y="533400"/>
            <a:ext cx="6172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3200" b="1">
                <a:solidFill>
                  <a:srgbClr val="006666"/>
                </a:solidFill>
                <a:latin typeface="Arial" charset="0"/>
                <a:cs typeface="Arial" charset="0"/>
              </a:rPr>
              <a:t>Más derechos y deberes: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5800" y="3581400"/>
            <a:ext cx="4191000" cy="1920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>
                <a:solidFill>
                  <a:srgbClr val="008080"/>
                </a:solidFill>
                <a:latin typeface="Arial" charset="0"/>
                <a:cs typeface="Arial" charset="0"/>
              </a:rPr>
              <a:t>En caso de ingresar en prisión por haber cometido un delito probado, tenemos derecho a que se nos trate con dignidad y a que se nos pague el trabajo que hagamos dentro de ella.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3429000"/>
            <a:ext cx="2327275" cy="310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609600"/>
            <a:ext cx="3048000" cy="2819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172200" y="914400"/>
            <a:ext cx="2209800" cy="2047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rgbClr val="0000CC"/>
                </a:solidFill>
                <a:latin typeface="Arial" charset="0"/>
                <a:cs typeface="Arial" charset="0"/>
              </a:rPr>
              <a:t>Me acusan de romper el cristal y me castigan sin preguntarme nada. Me encierran en mi cuarto, y encima me quedo sin postre. ¡¡Nos es justo!!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  <p:bldP spid="39940" grpId="0" autoUpdateAnimBg="0"/>
      <p:bldP spid="3994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4191000" cy="2800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 sz="4400">
                <a:solidFill>
                  <a:srgbClr val="008080"/>
                </a:solidFill>
                <a:latin typeface="Arial" charset="0"/>
                <a:cs typeface="Arial" charset="0"/>
              </a:rPr>
              <a:t>Tod@s tenemos derecho a la EDUCACIÓN.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533400"/>
            <a:ext cx="6172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3200" b="1">
                <a:solidFill>
                  <a:srgbClr val="006666"/>
                </a:solidFill>
                <a:latin typeface="Arial" charset="0"/>
                <a:cs typeface="Arial" charset="0"/>
              </a:rPr>
              <a:t>Más derechos y deberes: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27150"/>
            <a:ext cx="4191000" cy="3333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819400"/>
            <a:ext cx="2316163" cy="2657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10000"/>
            <a:ext cx="1363663" cy="2571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477000" y="1752600"/>
            <a:ext cx="76200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chemeClr val="tx1"/>
                </a:solidFill>
                <a:latin typeface="Arial" charset="0"/>
                <a:cs typeface="Arial" charset="0"/>
              </a:rPr>
              <a:t>      </a:t>
            </a:r>
            <a:r>
              <a:rPr lang="es-ES" b="1">
                <a:latin typeface="Arial" charset="0"/>
                <a:cs typeface="Arial" charset="0"/>
              </a:rPr>
              <a:t>9</a:t>
            </a:r>
          </a:p>
          <a:p>
            <a:pPr>
              <a:spcBef>
                <a:spcPct val="50000"/>
              </a:spcBef>
            </a:pPr>
            <a:r>
              <a:rPr lang="es-ES" b="1">
                <a:latin typeface="Arial" charset="0"/>
                <a:cs typeface="Arial" charset="0"/>
              </a:rPr>
              <a:t>+ 7</a:t>
            </a:r>
          </a:p>
          <a:p>
            <a:pPr>
              <a:spcBef>
                <a:spcPct val="50000"/>
              </a:spcBef>
            </a:pPr>
            <a:endParaRPr lang="es-ES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6629400" y="2590800"/>
            <a:ext cx="533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s-ES"/>
          </a:p>
        </p:txBody>
      </p:sp>
      <p:pic>
        <p:nvPicPr>
          <p:cNvPr id="4097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886200"/>
            <a:ext cx="1765300" cy="2438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1295400"/>
            <a:ext cx="2362200" cy="1885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362200"/>
            <a:ext cx="1668463" cy="167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2971800"/>
            <a:ext cx="1676400" cy="1276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2590800" y="1600200"/>
            <a:ext cx="1828800" cy="1169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rgbClr val="0000CC"/>
                </a:solidFill>
                <a:latin typeface="Arial" charset="0"/>
                <a:cs typeface="Arial" charset="0"/>
              </a:rPr>
              <a:t>¡Chicas! ¿Vosotras vais a seguir estudiando cuando terminemos en el colegio?</a:t>
            </a: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4114800" y="3352800"/>
            <a:ext cx="1219200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rgbClr val="0000CC"/>
                </a:solidFill>
                <a:latin typeface="Arial" charset="0"/>
                <a:cs typeface="Arial" charset="0"/>
              </a:rPr>
              <a:t>Y yo también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04800" y="2590800"/>
            <a:ext cx="12192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>
                <a:solidFill>
                  <a:srgbClr val="0000CC"/>
                </a:solidFill>
                <a:latin typeface="Arial" charset="0"/>
                <a:cs typeface="Arial" charset="0"/>
              </a:rPr>
              <a:t>Si, yo voy a ir a estudiar a la Universidad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bldLvl="2" autoUpdateAnimBg="0"/>
      <p:bldP spid="40963" grpId="0" autoUpdateAnimBg="0"/>
      <p:bldP spid="40972" grpId="0" autoUpdateAnimBg="0"/>
      <p:bldP spid="40973" grpId="0" animBg="1"/>
      <p:bldP spid="40978" grpId="0" autoUpdateAnimBg="0"/>
      <p:bldP spid="40979" grpId="0" autoUpdateAnimBg="0"/>
      <p:bldP spid="4098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5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447800"/>
            <a:ext cx="4572000" cy="3732213"/>
          </a:xfrm>
          <a:prstGeom prst="rect">
            <a:avLst/>
          </a:prstGeom>
          <a:noFill/>
          <a:ln w="76200" cap="sq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556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4"/>
              </a:buBlip>
            </a:pPr>
            <a:r>
              <a:rPr lang="es-ES" sz="2400">
                <a:solidFill>
                  <a:srgbClr val="008080"/>
                </a:solidFill>
                <a:latin typeface="Arial" charset="0"/>
                <a:cs typeface="Arial" charset="0"/>
              </a:rPr>
              <a:t>Tod@s tenemos derecho a la huelga.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04800" y="533400"/>
            <a:ext cx="6172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3200" b="1">
                <a:solidFill>
                  <a:srgbClr val="006666"/>
                </a:solidFill>
                <a:latin typeface="Arial" charset="0"/>
                <a:cs typeface="Arial" charset="0"/>
              </a:rPr>
              <a:t>Más derechos y deberes: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1000" y="3429000"/>
            <a:ext cx="53340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4"/>
              </a:buBlip>
            </a:pPr>
            <a:r>
              <a:rPr lang="es-ES" sz="2400">
                <a:solidFill>
                  <a:srgbClr val="008080"/>
                </a:solidFill>
                <a:latin typeface="Arial" charset="0"/>
                <a:cs typeface="Arial" charset="0"/>
              </a:rPr>
              <a:t>Tod@s tenemos derecho a casarnos, y si la cosa va mal, también a divorciarnos.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114800" y="2209800"/>
            <a:ext cx="47244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Blip>
                <a:blip r:embed="rId4"/>
              </a:buBlip>
            </a:pPr>
            <a:r>
              <a:rPr lang="es-ES" sz="2400">
                <a:solidFill>
                  <a:srgbClr val="008080"/>
                </a:solidFill>
                <a:latin typeface="Arial" charset="0"/>
                <a:cs typeface="Arial" charset="0"/>
              </a:rPr>
              <a:t>Tod@s tenemos derecho y el deber de defender a España</a:t>
            </a:r>
            <a:r>
              <a:rPr lang="es-ES">
                <a:solidFill>
                  <a:srgbClr val="00808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895600" y="5029200"/>
            <a:ext cx="60198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Blip>
                <a:blip r:embed="rId4"/>
              </a:buBlip>
            </a:pPr>
            <a:r>
              <a:rPr lang="es-ES" sz="2400">
                <a:solidFill>
                  <a:srgbClr val="008080"/>
                </a:solidFill>
                <a:latin typeface="Arial" charset="0"/>
                <a:cs typeface="Arial" charset="0"/>
              </a:rPr>
              <a:t>Tod@s tenemos derecho a tener bienes propios</a:t>
            </a:r>
            <a:r>
              <a:rPr lang="es-ES">
                <a:solidFill>
                  <a:srgbClr val="008080"/>
                </a:solidFill>
                <a:latin typeface="Arial" charset="0"/>
                <a:cs typeface="Arial" charset="0"/>
              </a:rPr>
              <a:t> </a:t>
            </a:r>
            <a:r>
              <a:rPr lang="es-ES" sz="2400">
                <a:solidFill>
                  <a:srgbClr val="008080"/>
                </a:solidFill>
                <a:latin typeface="Arial" charset="0"/>
                <a:cs typeface="Arial" charset="0"/>
              </a:rPr>
              <a:t>y a recibir herencias.</a:t>
            </a: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3288" y="1676400"/>
            <a:ext cx="1757362" cy="236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4114800"/>
            <a:ext cx="2743200" cy="2122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1109663"/>
            <a:ext cx="3200400" cy="1957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  <p:bldP spid="41988" grpId="0" autoUpdateAnimBg="0"/>
      <p:bldP spid="41989" grpId="0" autoUpdateAnimBg="0"/>
      <p:bldP spid="4199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09800"/>
            <a:ext cx="4121150" cy="4248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1828800"/>
            <a:ext cx="3733800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3"/>
              </a:buBlip>
            </a:pPr>
            <a:r>
              <a:rPr lang="es-ES" sz="3200">
                <a:solidFill>
                  <a:srgbClr val="008080"/>
                </a:solidFill>
                <a:latin typeface="Arial" charset="0"/>
                <a:cs typeface="Arial" charset="0"/>
              </a:rPr>
              <a:t>Tod@s tenemos el derecho y el deber de trabajar.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04800" y="533400"/>
            <a:ext cx="6172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3200" b="1">
                <a:solidFill>
                  <a:srgbClr val="006666"/>
                </a:solidFill>
                <a:latin typeface="Arial" charset="0"/>
                <a:cs typeface="Arial" charset="0"/>
              </a:rPr>
              <a:t>Más derechos y deberes:</a:t>
            </a:r>
          </a:p>
        </p:txBody>
      </p:sp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743200"/>
            <a:ext cx="2587625" cy="3648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066800"/>
            <a:ext cx="2057400" cy="2251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343400" y="1524000"/>
            <a:ext cx="18288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CC"/>
                </a:solidFill>
                <a:latin typeface="Arial" charset="0"/>
                <a:cs typeface="Arial" charset="0"/>
              </a:rPr>
              <a:t>Nuestro trabajo como niñ@s, es estudiar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  <p:bldP spid="430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04800" y="533400"/>
            <a:ext cx="6172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3200" b="1">
                <a:solidFill>
                  <a:srgbClr val="006666"/>
                </a:solidFill>
                <a:latin typeface="Arial" charset="0"/>
                <a:cs typeface="Arial" charset="0"/>
              </a:rPr>
              <a:t>Más derechos y deberes: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6248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 sz="2400">
                <a:solidFill>
                  <a:srgbClr val="008080"/>
                </a:solidFill>
                <a:latin typeface="Arial" charset="0"/>
                <a:cs typeface="Arial" charset="0"/>
              </a:rPr>
              <a:t>Tod@s l@s hij@s son iguales ante la ley.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657600" y="2819400"/>
            <a:ext cx="47244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 sz="2400">
                <a:solidFill>
                  <a:srgbClr val="008080"/>
                </a:solidFill>
                <a:latin typeface="Arial" charset="0"/>
                <a:cs typeface="Arial" charset="0"/>
              </a:rPr>
              <a:t>L@s hij@s tienen el derecho a ser protegid@s por sus padres.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114800" y="4191000"/>
            <a:ext cx="45720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Blip>
                <a:blip r:embed="rId2"/>
              </a:buBlip>
            </a:pPr>
            <a:r>
              <a:rPr lang="es-ES" sz="2400">
                <a:solidFill>
                  <a:srgbClr val="008080"/>
                </a:solidFill>
                <a:latin typeface="Arial" charset="0"/>
                <a:cs typeface="Arial" charset="0"/>
              </a:rPr>
              <a:t>La familia tiene el derecho a ser protegida por el Estado, y en especial l@s niñ@s.</a:t>
            </a: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24088"/>
            <a:ext cx="4495800" cy="41290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7" grpId="0" autoUpdateAnimBg="0"/>
      <p:bldP spid="49158" grpId="0" autoUpdateAnimBg="0"/>
      <p:bldP spid="4915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05-AudioTrack 0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57188" y="1676400"/>
            <a:ext cx="8001000" cy="41544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Corona </a:t>
            </a:r>
          </a:p>
          <a:p>
            <a:pPr>
              <a:defRPr/>
            </a:pPr>
            <a:r>
              <a:rPr lang="es-ES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y la </a:t>
            </a:r>
          </a:p>
          <a:p>
            <a:pPr>
              <a:defRPr/>
            </a:pPr>
            <a:r>
              <a:rPr lang="es-ES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Sucesión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49"/>
                </p:tgtEl>
              </p:cMediaNode>
            </p:audio>
          </p:childTnLst>
        </p:cTn>
      </p:par>
    </p:tnLst>
    <p:bldLst>
      <p:bldP spid="573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FF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6781800" cy="531813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5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8039"/>
                  <a:invGamma/>
                </a:schemeClr>
              </a:gs>
            </a:gsLst>
            <a:lin ang="5400000" scaled="1"/>
          </a:gradFill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CONSTITUCIÓN DE 1978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7391400" cy="1338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4013" indent="-354013" algn="l">
              <a:buClr>
                <a:srgbClr val="000066"/>
              </a:buClr>
              <a:buFont typeface="Wingdings" pitchFamily="2" charset="2"/>
              <a:buChar char="ü"/>
            </a:pPr>
            <a:r>
              <a:rPr lang="es-ES" sz="2400">
                <a:solidFill>
                  <a:schemeClr val="hlink"/>
                </a:solidFill>
                <a:latin typeface="Arial" charset="0"/>
                <a:cs typeface="Arial" charset="0"/>
              </a:rPr>
              <a:t>Es la séptima que tiene España en 166 años.</a:t>
            </a:r>
          </a:p>
          <a:p>
            <a:pPr marL="354013" indent="-354013" algn="l">
              <a:buClr>
                <a:srgbClr val="990000"/>
              </a:buClr>
              <a:buFont typeface="Wingdings" pitchFamily="2" charset="2"/>
              <a:buNone/>
            </a:pPr>
            <a:endParaRPr lang="es-ES" sz="90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marL="354013" indent="-354013" algn="l">
              <a:buClr>
                <a:srgbClr val="990000"/>
              </a:buClr>
              <a:buFont typeface="Wingdings" pitchFamily="2" charset="2"/>
              <a:buChar char="ü"/>
            </a:pPr>
            <a:r>
              <a:rPr lang="es-ES" sz="2400">
                <a:solidFill>
                  <a:schemeClr val="hlink"/>
                </a:solidFill>
                <a:latin typeface="Arial" charset="0"/>
                <a:cs typeface="Arial" charset="0"/>
              </a:rPr>
              <a:t>Es la única que se ha hecho con el consentimiento y colaboración de tod@s.</a:t>
            </a:r>
            <a:endParaRPr lang="es-ES" sz="900">
              <a:solidFill>
                <a:schemeClr val="hlink"/>
              </a:solidFill>
              <a:latin typeface="Arial" charset="0"/>
              <a:cs typeface="Arial" charset="0"/>
            </a:endParaRPr>
          </a:p>
        </p:txBody>
      </p:sp>
      <p:pic>
        <p:nvPicPr>
          <p:cNvPr id="10246" name="Picture 6" descr="BD0666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819400"/>
            <a:ext cx="31242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5562600" cy="3429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7188" y="4714875"/>
            <a:ext cx="5486400" cy="138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Constitución ha nacido para unirnos a </a:t>
            </a:r>
            <a:r>
              <a:rPr lang="es-ES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tod@s</a:t>
            </a:r>
            <a:r>
              <a:rPr lang="es-E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y no para dividir a España en buenos y malos.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build="p" autoUpdateAnimBg="0"/>
      <p:bldP spid="1024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eybg01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0563" y="2286000"/>
            <a:ext cx="2409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 descr="rnabg01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488" y="2286000"/>
            <a:ext cx="2409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514600" y="381000"/>
            <a:ext cx="4191000" cy="5921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5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8039"/>
                  <a:invGamma/>
                </a:schemeClr>
              </a:gs>
            </a:gsLst>
            <a:lin ang="5400000" scaled="1"/>
          </a:gradFill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LA CORONA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8077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>
                <a:solidFill>
                  <a:srgbClr val="CC3300"/>
                </a:solidFill>
              </a:rPr>
              <a:t>En España el Jefe del Estado es el REY.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1905000" y="5943600"/>
            <a:ext cx="2590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9C9C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Comic Sans MS"/>
              </a:rPr>
              <a:t>Juan Carlos I</a:t>
            </a:r>
          </a:p>
        </p:txBody>
      </p:sp>
      <p:sp>
        <p:nvSpPr>
          <p:cNvPr id="63495" name="WordArt 7"/>
          <p:cNvSpPr>
            <a:spLocks noChangeArrowheads="1" noChangeShapeType="1" noTextEdit="1"/>
          </p:cNvSpPr>
          <p:nvPr/>
        </p:nvSpPr>
        <p:spPr bwMode="auto">
          <a:xfrm>
            <a:off x="5410200" y="5943600"/>
            <a:ext cx="121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9C9C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Comic Sans MS"/>
              </a:rPr>
              <a:t>Sofía</a:t>
            </a:r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1000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 autoUpdateAnimBg="0"/>
      <p:bldP spid="63493" grpId="0" autoUpdateAnimBg="0"/>
      <p:bldP spid="63494" grpId="0" animBg="1"/>
      <p:bldP spid="634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14600" y="381000"/>
            <a:ext cx="4191000" cy="5921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5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8039"/>
                  <a:invGamma/>
                </a:schemeClr>
              </a:gs>
            </a:gsLst>
            <a:lin ang="5400000" scaled="1"/>
          </a:gradFill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LA CORONA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495800" y="2590800"/>
            <a:ext cx="4191000" cy="2246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>
                <a:solidFill>
                  <a:srgbClr val="CC3300"/>
                </a:solidFill>
                <a:latin typeface="Arial" charset="0"/>
                <a:cs typeface="Arial" charset="0"/>
              </a:rPr>
              <a:t>En  el caso de España, al tener hij@s Don Juan Carlos, ést@s serán sus legítimos herederos. Y de ell@s, por preferencia de sexo y al ser dos hijas y un hijo, será éste el heredero a la Corona, aunque no sea el mayor de l@s tres.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143000" y="1447800"/>
            <a:ext cx="6705600" cy="884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rgbClr val="CC3300"/>
                </a:solidFill>
                <a:latin typeface="Arial" charset="0"/>
                <a:cs typeface="Arial" charset="0"/>
              </a:rPr>
              <a:t>La Corona es hereditaria en los sucesores de </a:t>
            </a:r>
            <a:r>
              <a:rPr lang="es-ES" sz="2800">
                <a:solidFill>
                  <a:srgbClr val="CC3300"/>
                </a:solidFill>
                <a:latin typeface="Arial" charset="0"/>
                <a:cs typeface="Arial" charset="0"/>
              </a:rPr>
              <a:t>Juan Carlos I de Borbón</a:t>
            </a:r>
            <a:r>
              <a:rPr lang="es-ES" sz="2400">
                <a:solidFill>
                  <a:srgbClr val="CC3300"/>
                </a:solidFill>
                <a:latin typeface="Arial" charset="0"/>
                <a:cs typeface="Arial" charset="0"/>
              </a:rPr>
              <a:t>.</a:t>
            </a:r>
            <a:r>
              <a:rPr lang="es-ES" sz="1800">
                <a:solidFill>
                  <a:srgbClr val="CC33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33400" y="2667000"/>
            <a:ext cx="3886200" cy="2225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>
                <a:solidFill>
                  <a:srgbClr val="CC3300"/>
                </a:solidFill>
                <a:latin typeface="Arial" charset="0"/>
                <a:cs typeface="Arial" charset="0"/>
              </a:rPr>
              <a:t>El grado sucesorio va, en parentesco, del más cercano al Rey al más lejano, con preferencia del varón frente a la mujer (aunque esto cambiará próximamente), y en edad, de más a menos.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838200" y="5181600"/>
            <a:ext cx="74676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rgbClr val="CC3300"/>
                </a:solidFill>
                <a:latin typeface="Arial" charset="0"/>
                <a:cs typeface="Arial" charset="0"/>
              </a:rPr>
              <a:t>De esta forma, el </a:t>
            </a:r>
            <a:r>
              <a:rPr lang="es-ES" sz="2800">
                <a:solidFill>
                  <a:srgbClr val="CC3300"/>
                </a:solidFill>
                <a:latin typeface="Arial" charset="0"/>
                <a:cs typeface="Arial" charset="0"/>
              </a:rPr>
              <a:t>Príncipe Felipe </a:t>
            </a:r>
            <a:r>
              <a:rPr lang="es-ES" sz="2400">
                <a:solidFill>
                  <a:srgbClr val="CC3300"/>
                </a:solidFill>
                <a:latin typeface="Arial" charset="0"/>
                <a:cs typeface="Arial" charset="0"/>
              </a:rPr>
              <a:t>será el próximo</a:t>
            </a:r>
            <a:r>
              <a:rPr lang="es-ES" sz="2800">
                <a:solidFill>
                  <a:srgbClr val="CC3300"/>
                </a:solidFill>
                <a:latin typeface="Arial" charset="0"/>
                <a:cs typeface="Arial" charset="0"/>
              </a:rPr>
              <a:t> Rey de España.</a:t>
            </a:r>
          </a:p>
        </p:txBody>
      </p:sp>
      <p:pic>
        <p:nvPicPr>
          <p:cNvPr id="3277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81000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 autoUpdateAnimBg="0"/>
      <p:bldP spid="51210" grpId="0" autoUpdateAnimBg="0"/>
      <p:bldP spid="51211" grpId="0" autoUpdateAnimBg="0"/>
      <p:bldP spid="5121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447800" y="2133600"/>
            <a:ext cx="60960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36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Sucesores de </a:t>
            </a:r>
          </a:p>
          <a:p>
            <a:pPr>
              <a:spcBef>
                <a:spcPct val="50000"/>
              </a:spcBef>
              <a:defRPr/>
            </a:pPr>
            <a:r>
              <a:rPr lang="es-ES" sz="40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Juan Carlos I de Borbón</a:t>
            </a:r>
            <a:endParaRPr lang="es-ES" sz="280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43" name="Picture 3" descr="Imagen de la Familia Real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0" y="1801813"/>
            <a:ext cx="7239000" cy="43434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514600" y="381000"/>
            <a:ext cx="4191000" cy="5921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5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8039"/>
                  <a:invGamma/>
                </a:schemeClr>
              </a:gs>
            </a:gsLst>
            <a:lin ang="5400000" scaled="1"/>
          </a:gradFill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32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LA CORONA</a:t>
            </a:r>
          </a:p>
        </p:txBody>
      </p:sp>
      <p:pic>
        <p:nvPicPr>
          <p:cNvPr id="61445" name="Picture 5" descr="reybg01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2400" y="1784350"/>
            <a:ext cx="1214438" cy="17653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61446" name="Picture 6" descr="ppebg01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00125" y="2643188"/>
            <a:ext cx="1222375" cy="17780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61447" name="Picture 7" descr="pastfam01p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934200" y="2984500"/>
            <a:ext cx="1220788" cy="18034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2209800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2643188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8" y="1500188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1451" name="WordArt 11"/>
          <p:cNvSpPr>
            <a:spLocks noChangeArrowheads="1" noChangeShapeType="1" noTextEdit="1"/>
          </p:cNvSpPr>
          <p:nvPr/>
        </p:nvSpPr>
        <p:spPr bwMode="auto">
          <a:xfrm>
            <a:off x="3505200" y="3657600"/>
            <a:ext cx="190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9C9C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"/>
                <a:cs typeface="Arial"/>
              </a:rPr>
              <a:t>Juan Carlos I</a:t>
            </a:r>
          </a:p>
        </p:txBody>
      </p:sp>
      <p:sp>
        <p:nvSpPr>
          <p:cNvPr id="61452" name="WordArt 12"/>
          <p:cNvSpPr>
            <a:spLocks noChangeArrowheads="1" noChangeShapeType="1" noTextEdit="1"/>
          </p:cNvSpPr>
          <p:nvPr/>
        </p:nvSpPr>
        <p:spPr bwMode="auto">
          <a:xfrm>
            <a:off x="762000" y="4419600"/>
            <a:ext cx="198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9C9C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"/>
                <a:cs typeface="Arial"/>
              </a:rPr>
              <a:t>Príncipe Felipe</a:t>
            </a:r>
          </a:p>
        </p:txBody>
      </p:sp>
      <p:sp>
        <p:nvSpPr>
          <p:cNvPr id="61453" name="WordArt 13"/>
          <p:cNvSpPr>
            <a:spLocks noChangeArrowheads="1" noChangeShapeType="1" noTextEdit="1"/>
          </p:cNvSpPr>
          <p:nvPr/>
        </p:nvSpPr>
        <p:spPr bwMode="auto">
          <a:xfrm>
            <a:off x="6553200" y="4953000"/>
            <a:ext cx="1981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9C9C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Arial"/>
                <a:cs typeface="Arial"/>
              </a:rPr>
              <a:t>Infanta Leonor</a:t>
            </a:r>
          </a:p>
        </p:txBody>
      </p:sp>
      <p:sp>
        <p:nvSpPr>
          <p:cNvPr id="61454" name="WordArt 14"/>
          <p:cNvSpPr>
            <a:spLocks noChangeArrowheads="1" noChangeShapeType="1" noTextEdit="1"/>
          </p:cNvSpPr>
          <p:nvPr/>
        </p:nvSpPr>
        <p:spPr bwMode="auto">
          <a:xfrm>
            <a:off x="3048000" y="4191000"/>
            <a:ext cx="2971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15"/>
              </a:avLst>
            </a:prstTxWarp>
          </a:bodyPr>
          <a:lstStyle/>
          <a:p>
            <a:r>
              <a:rPr lang="es-E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Rey de España</a:t>
            </a:r>
          </a:p>
        </p:txBody>
      </p:sp>
      <p:sp>
        <p:nvSpPr>
          <p:cNvPr id="61455" name="WordArt 15"/>
          <p:cNvSpPr>
            <a:spLocks noChangeArrowheads="1" noChangeShapeType="1" noTextEdit="1"/>
          </p:cNvSpPr>
          <p:nvPr/>
        </p:nvSpPr>
        <p:spPr bwMode="auto">
          <a:xfrm>
            <a:off x="6019800" y="5562600"/>
            <a:ext cx="297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153"/>
              </a:avLst>
            </a:prstTxWarp>
          </a:bodyPr>
          <a:lstStyle/>
          <a:p>
            <a:r>
              <a:rPr lang="es-E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Próxima Reina</a:t>
            </a:r>
          </a:p>
          <a:p>
            <a:r>
              <a:rPr lang="es-E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de España</a:t>
            </a:r>
          </a:p>
        </p:txBody>
      </p:sp>
      <p:sp>
        <p:nvSpPr>
          <p:cNvPr id="61456" name="WordArt 16"/>
          <p:cNvSpPr>
            <a:spLocks noChangeArrowheads="1" noChangeShapeType="1" noTextEdit="1"/>
          </p:cNvSpPr>
          <p:nvPr/>
        </p:nvSpPr>
        <p:spPr bwMode="auto">
          <a:xfrm>
            <a:off x="304800" y="5105400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153"/>
              </a:avLst>
            </a:prstTxWarp>
          </a:bodyPr>
          <a:lstStyle/>
          <a:p>
            <a:r>
              <a:rPr lang="es-E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Próximo Rey </a:t>
            </a:r>
          </a:p>
          <a:p>
            <a:r>
              <a:rPr lang="es-ES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de España</a:t>
            </a:r>
          </a:p>
        </p:txBody>
      </p:sp>
      <p:sp>
        <p:nvSpPr>
          <p:cNvPr id="61457" name="AutoShape 17"/>
          <p:cNvSpPr>
            <a:spLocks noChangeArrowheads="1"/>
          </p:cNvSpPr>
          <p:nvPr/>
        </p:nvSpPr>
        <p:spPr bwMode="auto">
          <a:xfrm>
            <a:off x="2514600" y="1905000"/>
            <a:ext cx="1219200" cy="990600"/>
          </a:xfrm>
          <a:prstGeom prst="leftArrow">
            <a:avLst>
              <a:gd name="adj1" fmla="val 74167"/>
              <a:gd name="adj2" fmla="val 33333"/>
            </a:avLst>
          </a:prstGeom>
          <a:solidFill>
            <a:srgbClr val="FFFF00"/>
          </a:solidFill>
          <a:ln w="25400" cap="sq">
            <a:solidFill>
              <a:srgbClr val="00008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s-ES" sz="1600" b="1">
                <a:solidFill>
                  <a:srgbClr val="0000CC"/>
                </a:solidFill>
                <a:latin typeface="Arial" charset="0"/>
                <a:cs typeface="Arial" charset="0"/>
              </a:rPr>
              <a:t>Sucesor a </a:t>
            </a:r>
          </a:p>
          <a:p>
            <a:r>
              <a:rPr lang="es-ES" sz="1600" b="1">
                <a:solidFill>
                  <a:srgbClr val="0000CC"/>
                </a:solidFill>
                <a:latin typeface="Arial" charset="0"/>
                <a:cs typeface="Arial" charset="0"/>
              </a:rPr>
              <a:t>la Corona</a:t>
            </a:r>
          </a:p>
        </p:txBody>
      </p:sp>
      <p:sp>
        <p:nvSpPr>
          <p:cNvPr id="61458" name="AutoShape 18"/>
          <p:cNvSpPr>
            <a:spLocks noChangeArrowheads="1"/>
          </p:cNvSpPr>
          <p:nvPr/>
        </p:nvSpPr>
        <p:spPr bwMode="auto">
          <a:xfrm>
            <a:off x="3581400" y="4876800"/>
            <a:ext cx="2362200" cy="990600"/>
          </a:xfrm>
          <a:prstGeom prst="rightArrow">
            <a:avLst>
              <a:gd name="adj1" fmla="val 77565"/>
              <a:gd name="adj2" fmla="val 38364"/>
            </a:avLst>
          </a:prstGeom>
          <a:solidFill>
            <a:srgbClr val="FFFF00"/>
          </a:solidFill>
          <a:ln w="25400" cap="sq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>
                <a:solidFill>
                  <a:srgbClr val="0000CC"/>
                </a:solidFill>
                <a:latin typeface="Arial" charset="0"/>
                <a:cs typeface="Arial" charset="0"/>
              </a:rPr>
              <a:t>Sucesora a </a:t>
            </a:r>
          </a:p>
          <a:p>
            <a:r>
              <a:rPr lang="es-ES" sz="1600" b="1">
                <a:solidFill>
                  <a:srgbClr val="0000CC"/>
                </a:solidFill>
                <a:latin typeface="Arial" charset="0"/>
                <a:cs typeface="Arial" charset="0"/>
              </a:rPr>
              <a:t>la Corona</a:t>
            </a:r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81000"/>
            <a:ext cx="838200" cy="444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51" grpId="0" animBg="1"/>
      <p:bldP spid="61452" grpId="0" animBg="1"/>
      <p:bldP spid="61453" grpId="0" animBg="1"/>
      <p:bldP spid="61454" grpId="0" animBg="1"/>
      <p:bldP spid="61455" grpId="0" animBg="1"/>
      <p:bldP spid="61456" grpId="0" animBg="1"/>
      <p:bldP spid="61457" grpId="0" animBg="1" autoUpdateAnimBg="0"/>
      <p:bldP spid="6145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295400" y="381000"/>
            <a:ext cx="6553200" cy="5921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58039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8039"/>
                  <a:invGamma/>
                </a:schemeClr>
              </a:gs>
            </a:gsLst>
            <a:lin ang="5400000" scaled="1"/>
          </a:gradFill>
          <a:ln w="12700" cap="sq">
            <a:solidFill>
              <a:srgbClr val="00008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CORONA Y EL GOBIERNO</a:t>
            </a:r>
          </a:p>
        </p:txBody>
      </p:sp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1295400" y="5791200"/>
            <a:ext cx="27051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C9C9C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Comic Sans MS"/>
              </a:rPr>
              <a:t>Mariano Rajoy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642938" y="1000125"/>
            <a:ext cx="3733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028"/>
              </a:avLst>
            </a:prstTxWarp>
          </a:bodyPr>
          <a:lstStyle/>
          <a:p>
            <a:pPr>
              <a:defRPr/>
            </a:pPr>
            <a:r>
              <a:rPr lang="es-ES" sz="3600" i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El Presidente </a:t>
            </a:r>
          </a:p>
          <a:p>
            <a:pPr>
              <a:defRPr/>
            </a:pPr>
            <a:r>
              <a:rPr lang="es-ES" sz="3600" i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Comic Sans MS"/>
              </a:rPr>
              <a:t>del </a:t>
            </a:r>
          </a:p>
          <a:p>
            <a:pPr>
              <a:defRPr/>
            </a:pPr>
            <a:r>
              <a:rPr lang="es-ES" sz="3600" i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Gobierno</a:t>
            </a:r>
          </a:p>
        </p:txBody>
      </p:sp>
      <p:pic>
        <p:nvPicPr>
          <p:cNvPr id="53264" name="Picture 16" descr="1093407Nov05ZpSenado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57325" y="2357438"/>
            <a:ext cx="2509838" cy="3230562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5410200" y="2743200"/>
            <a:ext cx="2895600" cy="2365375"/>
          </a:xfrm>
          <a:prstGeom prst="rect">
            <a:avLst/>
          </a:prstGeom>
          <a:noFill/>
          <a:ln w="76200" cap="sq" cmpd="tri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>
                <a:solidFill>
                  <a:srgbClr val="CC3300"/>
                </a:solidFill>
              </a:rPr>
              <a:t>El REY REINA, PERO NO GOBIERNA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 animBg="1"/>
      <p:bldP spid="5326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08-AudioTrack 0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285875" y="2000250"/>
            <a:ext cx="6524625" cy="30464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Las Cortes Generales</a:t>
            </a:r>
            <a:r>
              <a:rPr lang="es-ES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8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6"/>
                </p:tgtEl>
              </p:cMediaNode>
            </p:audio>
          </p:childTnLst>
        </p:cTn>
      </p:par>
    </p:tnLst>
    <p:bldLst>
      <p:bldP spid="5837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FF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3886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Clr>
                <a:srgbClr val="990000"/>
              </a:buClr>
              <a:buFont typeface="Wingdings" pitchFamily="2" charset="2"/>
              <a:buNone/>
            </a:pPr>
            <a:r>
              <a:rPr lang="es-ES">
                <a:solidFill>
                  <a:schemeClr val="hlink"/>
                </a:solidFill>
                <a:latin typeface="Arial" charset="0"/>
                <a:cs typeface="Arial" charset="0"/>
              </a:rPr>
              <a:t>Las Cortes Generales representan al pueblo español.</a:t>
            </a:r>
            <a:endParaRPr lang="es-E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632075"/>
            <a:ext cx="5410200" cy="374173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14800"/>
            <a:ext cx="1143000" cy="11144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267200"/>
            <a:ext cx="1143000" cy="11144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85800" y="3048000"/>
            <a:ext cx="22098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Clr>
                <a:srgbClr val="990000"/>
              </a:buClr>
              <a:buFont typeface="Wingdings" pitchFamily="2" charset="2"/>
              <a:buNone/>
            </a:pPr>
            <a:r>
              <a:rPr lang="es-ES">
                <a:solidFill>
                  <a:schemeClr val="hlink"/>
                </a:solidFill>
                <a:latin typeface="Arial" charset="0"/>
                <a:cs typeface="Arial" charset="0"/>
              </a:rPr>
              <a:t>Las Cortes Generales dictan las leyes, aprueban los Presupuestos del Estado y controlan la acción del Gobierno.</a:t>
            </a:r>
            <a:endParaRPr lang="es-E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181600" y="1981200"/>
            <a:ext cx="35052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buClr>
                <a:srgbClr val="990000"/>
              </a:buClr>
              <a:buFont typeface="Wingdings" pitchFamily="2" charset="2"/>
              <a:buNone/>
            </a:pPr>
            <a:r>
              <a:rPr lang="es-ES">
                <a:solidFill>
                  <a:schemeClr val="hlink"/>
                </a:solidFill>
                <a:latin typeface="Arial" charset="0"/>
                <a:cs typeface="Arial" charset="0"/>
              </a:rPr>
              <a:t>Las Cortes Generales están formadas por el Congreso y el Senado.</a:t>
            </a:r>
            <a:endParaRPr lang="es-E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8382000" cy="12874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674938" y="685800"/>
            <a:ext cx="5499100" cy="5842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LAS CORTES GENERALES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40"/>
                            </p:stCondLst>
                            <p:childTnLst>
                              <p:par>
                                <p:cTn id="35" presetID="17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4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84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8" grpId="0" autoUpdateAnimBg="0"/>
      <p:bldP spid="55309" grpId="0" autoUpdateAnimBg="0"/>
      <p:bldP spid="5531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225" y="2124075"/>
            <a:ext cx="4549775" cy="47339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4375150" cy="68580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3657600" cy="2062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 CONSTITUCIÓN PARA </a:t>
            </a:r>
          </a:p>
          <a:p>
            <a:pPr>
              <a:defRPr/>
            </a:pPr>
            <a:r>
              <a:rPr lang="es-E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NIÑ@S</a:t>
            </a:r>
          </a:p>
        </p:txBody>
      </p:sp>
      <p:sp>
        <p:nvSpPr>
          <p:cNvPr id="65542" name="WordArt 6" descr="Vertical estrecha"/>
          <p:cNvSpPr>
            <a:spLocks noChangeArrowheads="1" noChangeShapeType="1" noTextEdit="1"/>
          </p:cNvSpPr>
          <p:nvPr/>
        </p:nvSpPr>
        <p:spPr bwMode="auto">
          <a:xfrm>
            <a:off x="7467600" y="2438400"/>
            <a:ext cx="1295400" cy="12954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0023"/>
              </a:avLst>
            </a:prstTxWarp>
          </a:bodyPr>
          <a:lstStyle/>
          <a:p>
            <a:r>
              <a:rPr lang="es-ES" sz="3600" kern="10">
                <a:ln w="12700" cap="sq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"/>
                <a:cs typeface="Arial"/>
              </a:rPr>
              <a:t>FIN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6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6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utoUpdateAnimBg="0"/>
      <p:bldP spid="655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8991600" cy="674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000250" y="3071813"/>
            <a:ext cx="6643688" cy="2554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8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Constitución de 1.978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0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971800"/>
            <a:ext cx="4000500" cy="35433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17900"/>
            <a:ext cx="4724400" cy="33401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219200"/>
            <a:ext cx="3657600" cy="34385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239000" cy="1068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es-ES" sz="2800">
                <a:solidFill>
                  <a:srgbClr val="FFFF00"/>
                </a:solidFill>
                <a:latin typeface="Arial" charset="0"/>
                <a:cs typeface="Arial" charset="0"/>
              </a:rPr>
              <a:t>ESPAÑA es un </a:t>
            </a:r>
            <a:r>
              <a:rPr lang="es-ES" sz="3600">
                <a:solidFill>
                  <a:srgbClr val="FFFF00"/>
                </a:solidFill>
                <a:latin typeface="Arial" charset="0"/>
                <a:cs typeface="Arial" charset="0"/>
              </a:rPr>
              <a:t>Estado democrático</a:t>
            </a:r>
            <a:r>
              <a:rPr lang="es-ES" sz="280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s-ES" sz="2800">
                <a:solidFill>
                  <a:srgbClr val="FFFF00"/>
                </a:solidFill>
                <a:latin typeface="Arial" charset="0"/>
                <a:cs typeface="Arial" charset="0"/>
              </a:rPr>
              <a:t>que, ante todo, busca: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743200" y="2209800"/>
            <a:ext cx="3810000" cy="2914650"/>
          </a:xfrm>
          <a:prstGeom prst="rect">
            <a:avLst/>
          </a:prstGeom>
          <a:noFill/>
          <a:ln w="762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 sz="3600">
                <a:solidFill>
                  <a:srgbClr val="0000CC"/>
                </a:solidFill>
                <a:latin typeface="Arial" charset="0"/>
                <a:cs typeface="Arial" charset="0"/>
              </a:rPr>
              <a:t>La Libertad, la Justicia y la Igualdad para tod@s l@s español@s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58000" y="1714500"/>
            <a:ext cx="1981200" cy="39687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>
                <a:solidFill>
                  <a:schemeClr val="tx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  <a:latin typeface="Times New Roman" pitchFamily="18" charset="0"/>
                <a:hlinkClick r:id="" action="ppaction://hlinkshowjump?jump=nextslide"/>
              </a:rPr>
              <a:t>Ser democrático</a:t>
            </a:r>
            <a:endParaRPr lang="es-ES" dirty="0">
              <a:solidFill>
                <a:schemeClr val="tx1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 rot="-2921010">
            <a:off x="420688" y="4608512"/>
            <a:ext cx="1633538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9525" cap="sq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LIBERTAD</a:t>
            </a:r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 rot="383890">
            <a:off x="4343400" y="1654175"/>
            <a:ext cx="1290638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9525" cap="sq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JUSTICIA</a:t>
            </a:r>
          </a:p>
        </p:txBody>
      </p:sp>
      <p:sp>
        <p:nvSpPr>
          <p:cNvPr id="17428" name="WordArt 20"/>
          <p:cNvSpPr>
            <a:spLocks noChangeArrowheads="1" noChangeShapeType="1" noTextEdit="1"/>
          </p:cNvSpPr>
          <p:nvPr/>
        </p:nvSpPr>
        <p:spPr bwMode="auto">
          <a:xfrm rot="1049867">
            <a:off x="7693025" y="3440113"/>
            <a:ext cx="1214438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" sz="3600" b="1" kern="10">
                <a:ln w="9525" cap="sq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IGUALDAD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nimBg="1" autoUpdateAnimBg="0"/>
      <p:bldP spid="17425" grpId="0" animBg="1"/>
      <p:bldP spid="17427" grpId="0" animBg="1"/>
      <p:bldP spid="174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200400" y="381000"/>
            <a:ext cx="5562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800" b="1">
                <a:latin typeface="Arial" charset="0"/>
                <a:cs typeface="Arial" charset="0"/>
              </a:rPr>
              <a:t>El ser democrático</a:t>
            </a:r>
            <a:endParaRPr lang="es-ES" sz="2400">
              <a:latin typeface="Arial" charset="0"/>
              <a:cs typeface="Arial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203575" y="2205038"/>
            <a:ext cx="5562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>
                <a:latin typeface="Arial" charset="0"/>
                <a:cs typeface="Arial" charset="0"/>
              </a:rPr>
              <a:t>Y que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200400" y="2667000"/>
            <a:ext cx="55626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>
                <a:latin typeface="Arial" charset="0"/>
                <a:cs typeface="Arial" charset="0"/>
              </a:rPr>
              <a:t>todos los ciudadanos participan en el Gobierno, eligiendo a sus representantes en las urnas.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203575" y="981075"/>
            <a:ext cx="55626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>
                <a:latin typeface="Arial" charset="0"/>
                <a:cs typeface="Arial" charset="0"/>
              </a:rPr>
              <a:t>quiere decir que cualquiera tiene derecho a  expresar sus ideas en público.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"/>
                            </p:stCondLst>
                            <p:childTnLst>
                              <p:par>
                                <p:cTn id="1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allAtOnce" autoUpdateAnimBg="0"/>
      <p:bldP spid="63491" grpId="1" build="allAtOnce"/>
      <p:bldP spid="63492" grpId="0" autoUpdateAnimBg="0"/>
      <p:bldP spid="63493" grpId="0" autoUpdateAnimBg="0"/>
      <p:bldP spid="63494" grpId="0" build="allAtOnce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066800"/>
            <a:ext cx="4953000" cy="579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67000" y="1600200"/>
            <a:ext cx="3886200" cy="2225675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FF3300"/>
                </a:solidFill>
                <a:latin typeface="Arial" charset="0"/>
                <a:cs typeface="Arial" charset="0"/>
              </a:rPr>
              <a:t>Este Estado tiene en España forma de MONARQUÍA PARLAMENTARIA y al frente de él está un REY, y un@s señor@s, votad@s por el pueblo, que nos representan en el Parlamento.</a:t>
            </a:r>
          </a:p>
        </p:txBody>
      </p:sp>
      <p:sp>
        <p:nvSpPr>
          <p:cNvPr id="20495" name="Text Box 1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1066800"/>
            <a:ext cx="1447800" cy="10636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CAPITAL DE ESPAÑA</a:t>
            </a:r>
          </a:p>
        </p:txBody>
      </p:sp>
      <p:sp>
        <p:nvSpPr>
          <p:cNvPr id="20496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447800" cy="10636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IDIOMA O LENGUA</a:t>
            </a:r>
          </a:p>
        </p:txBody>
      </p:sp>
      <p:sp>
        <p:nvSpPr>
          <p:cNvPr id="20497" name="Text Box 1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1524000" cy="13684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BANDERA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ESCUDO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HIMNO</a:t>
            </a:r>
          </a:p>
        </p:txBody>
      </p:sp>
      <p:sp>
        <p:nvSpPr>
          <p:cNvPr id="20498" name="Text Box 1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1524000" cy="7588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NUESTRA PATRIA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95" grpId="0" animBg="1" autoUpdateAnimBg="0"/>
      <p:bldP spid="20496" grpId="0" animBg="1" autoUpdateAnimBg="0"/>
      <p:bldP spid="20497" grpId="0" animBg="1" autoUpdateAnimBg="0"/>
      <p:bldP spid="2049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66800"/>
            <a:ext cx="4953000" cy="5791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970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00" y="6248400"/>
            <a:ext cx="12954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s-ES" b="1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990000"/>
                    </a:outerShdw>
                  </a:cont>
                  <a:effect ref="fillLine"/>
                </a:effectDag>
                <a:latin typeface="Times New Roman" pitchFamily="18" charset="0"/>
                <a:hlinkClick r:id="rId3" action="ppaction://hlinksldjump"/>
              </a:rPr>
              <a:t>Siguiente</a:t>
            </a:r>
            <a:endParaRPr lang="es-ES" b="1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990000"/>
                  </a:outerShdw>
                </a:cont>
                <a:effect ref="fillLine"/>
              </a:effectDag>
              <a:latin typeface="Times New Roman" pitchFamily="18" charset="0"/>
            </a:endParaRPr>
          </a:p>
        </p:txBody>
      </p:sp>
      <p:sp>
        <p:nvSpPr>
          <p:cNvPr id="10244" name="Text 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1066800"/>
            <a:ext cx="1447800" cy="10636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CAPITAL DE ESPAÑA</a:t>
            </a:r>
          </a:p>
        </p:txBody>
      </p:sp>
      <p:sp>
        <p:nvSpPr>
          <p:cNvPr id="10245" name="Text Box 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15200" y="3276600"/>
            <a:ext cx="1447800" cy="10636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IDIOMA O LENGUA</a:t>
            </a:r>
          </a:p>
        </p:txBody>
      </p:sp>
      <p:sp>
        <p:nvSpPr>
          <p:cNvPr id="10246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1524000" cy="13684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BANDERA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ESCUDO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HIMNO</a:t>
            </a:r>
          </a:p>
        </p:txBody>
      </p:sp>
      <p:sp>
        <p:nvSpPr>
          <p:cNvPr id="10247" name="Text Box 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1524000" cy="758825"/>
          </a:xfrm>
          <a:prstGeom prst="rect">
            <a:avLst/>
          </a:prstGeom>
          <a:gradFill rotWithShape="0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2700000" scaled="1"/>
          </a:gradFill>
          <a:ln w="57150" cap="sq" cmpd="thinThick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00"/>
                </a:solidFill>
                <a:latin typeface="Times New Roman" pitchFamily="18" charset="0"/>
              </a:rPr>
              <a:t>NUESTRA PATRIA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667000" y="1600200"/>
            <a:ext cx="3886200" cy="2225675"/>
          </a:xfrm>
          <a:prstGeom prst="rect">
            <a:avLst/>
          </a:prstGeom>
          <a:noFill/>
          <a:ln w="762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>
                <a:solidFill>
                  <a:srgbClr val="FF3300"/>
                </a:solidFill>
                <a:latin typeface="Arial" charset="0"/>
                <a:cs typeface="Arial" charset="0"/>
              </a:rPr>
              <a:t>Este Estado tiene en España forma de MONARQUÍA PARLAMENTARIA y al frente de él está un REY que lo es de tod@s, y un@s señor@s, votad@s por el pueblo, que nos representan en el Parlamento.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rgbClr val="FFFF00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90800" y="2209800"/>
            <a:ext cx="3581400" cy="3089275"/>
          </a:xfrm>
          <a:prstGeom prst="rect">
            <a:avLst/>
          </a:prstGeom>
          <a:noFill/>
          <a:ln w="76200" cap="sq" cmpd="tri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s-ES" sz="2400">
                <a:solidFill>
                  <a:srgbClr val="0000CC"/>
                </a:solidFill>
              </a:rPr>
              <a:t>ESPAÑA es la patria de l@s español@s, y todas las regiones que la integran tienen derecho a una autonomía, manteniéndose siempre la unidad de la nación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0" y="381000"/>
            <a:ext cx="4191000" cy="579438"/>
          </a:xfrm>
          <a:prstGeom prst="rect">
            <a:avLst/>
          </a:prstGeom>
          <a:gradFill rotWithShape="0">
            <a:gsLst>
              <a:gs pos="0">
                <a:srgbClr val="FF3300">
                  <a:gamma/>
                  <a:shade val="54902"/>
                  <a:invGamma/>
                </a:srgbClr>
              </a:gs>
              <a:gs pos="50000">
                <a:srgbClr val="FF3300"/>
              </a:gs>
              <a:gs pos="100000">
                <a:srgbClr val="FF3300">
                  <a:gamma/>
                  <a:shade val="54902"/>
                  <a:invGamma/>
                </a:srgbClr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NUESTRA PATRIA</a:t>
            </a:r>
          </a:p>
        </p:txBody>
      </p:sp>
      <p:pic>
        <p:nvPicPr>
          <p:cNvPr id="28674" name="Picture 2" descr="super-spain_hw.gif (137490 bytes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0"/>
            <a:ext cx="8162925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9" descr="gita.gif (13776 bytes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57200"/>
            <a:ext cx="3124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0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20000" y="6248400"/>
            <a:ext cx="1219200" cy="396875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22500">
                <a:srgbClr val="FF7A00"/>
              </a:gs>
              <a:gs pos="35000">
                <a:srgbClr val="FF0300"/>
              </a:gs>
              <a:gs pos="50000">
                <a:srgbClr val="4D0808"/>
              </a:gs>
              <a:gs pos="65000">
                <a:srgbClr val="FF0300"/>
              </a:gs>
              <a:gs pos="77500">
                <a:srgbClr val="FF7A00"/>
              </a:gs>
              <a:gs pos="100000">
                <a:srgbClr val="FFF200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prstShdw prst="shdw13" dist="53882" dir="13500000">
              <a:srgbClr val="808080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1">
                <a:solidFill>
                  <a:srgbClr val="FFF2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755"/>
                    </a:outerShdw>
                  </a:cont>
                  <a:cont type="tree" name="">
                    <a:effect ref="fillLine"/>
                    <a:outerShdw dist="38100" dir="2700000" algn="tl">
                      <a:srgbClr val="999100"/>
                    </a:outerShdw>
                  </a:cont>
                  <a:effect ref="fillLine"/>
                </a:effectDag>
                <a:latin typeface="Times New Roman" pitchFamily="18" charset="0"/>
              </a:rPr>
              <a:t>Siguiente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  <p:bldP spid="28675" grpId="0" animBg="1" autoUpdateAnimBg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presentaciones\Montañas.pot</Template>
  <TotalTime>2034</TotalTime>
  <Words>1614</Words>
  <Application>Microsoft PowerPoint</Application>
  <PresentationFormat>Presentación en pantalla (4:3)</PresentationFormat>
  <Paragraphs>190</Paragraphs>
  <Slides>36</Slides>
  <Notes>0</Notes>
  <HiddenSlides>0</HiddenSlides>
  <MMClips>5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Comic Sans MS</vt:lpstr>
      <vt:lpstr>Times New Roman</vt:lpstr>
      <vt:lpstr>Arial</vt:lpstr>
      <vt:lpstr>Calibri</vt:lpstr>
      <vt:lpstr>Wingdings</vt:lpstr>
      <vt:lpstr>Diseño predeterminado</vt:lpstr>
      <vt:lpstr>Foto de Microsoft Photo Editor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pc</cp:lastModifiedBy>
  <cp:revision>44</cp:revision>
  <dcterms:created xsi:type="dcterms:W3CDTF">1601-01-01T00:00:00Z</dcterms:created>
  <dcterms:modified xsi:type="dcterms:W3CDTF">2013-11-26T06:16:34Z</dcterms:modified>
</cp:coreProperties>
</file>