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Lst>
  <p:sldIdLst>
    <p:sldId id="257" r:id="rId3"/>
    <p:sldId id="325" r:id="rId4"/>
    <p:sldId id="317" r:id="rId5"/>
    <p:sldId id="318" r:id="rId6"/>
    <p:sldId id="319" r:id="rId7"/>
    <p:sldId id="260" r:id="rId8"/>
    <p:sldId id="258" r:id="rId9"/>
    <p:sldId id="261" r:id="rId10"/>
    <p:sldId id="262" r:id="rId11"/>
    <p:sldId id="263" r:id="rId12"/>
    <p:sldId id="269" r:id="rId13"/>
    <p:sldId id="268" r:id="rId14"/>
    <p:sldId id="267" r:id="rId15"/>
    <p:sldId id="266" r:id="rId16"/>
    <p:sldId id="265" r:id="rId17"/>
    <p:sldId id="264" r:id="rId18"/>
    <p:sldId id="272" r:id="rId19"/>
    <p:sldId id="271" r:id="rId20"/>
    <p:sldId id="270" r:id="rId21"/>
    <p:sldId id="274" r:id="rId22"/>
    <p:sldId id="273" r:id="rId23"/>
    <p:sldId id="368" r:id="rId24"/>
    <p:sldId id="369" r:id="rId25"/>
    <p:sldId id="370" r:id="rId26"/>
    <p:sldId id="275" r:id="rId27"/>
    <p:sldId id="326" r:id="rId28"/>
    <p:sldId id="276" r:id="rId29"/>
    <p:sldId id="277" r:id="rId30"/>
    <p:sldId id="280" r:id="rId31"/>
    <p:sldId id="279" r:id="rId32"/>
    <p:sldId id="281" r:id="rId33"/>
    <p:sldId id="282" r:id="rId34"/>
    <p:sldId id="283" r:id="rId35"/>
    <p:sldId id="338" r:id="rId36"/>
    <p:sldId id="284" r:id="rId37"/>
    <p:sldId id="285" r:id="rId38"/>
    <p:sldId id="286" r:id="rId39"/>
    <p:sldId id="287" r:id="rId40"/>
    <p:sldId id="315" r:id="rId41"/>
    <p:sldId id="288" r:id="rId42"/>
    <p:sldId id="316" r:id="rId43"/>
    <p:sldId id="345" r:id="rId44"/>
    <p:sldId id="327" r:id="rId45"/>
    <p:sldId id="329" r:id="rId46"/>
    <p:sldId id="330" r:id="rId47"/>
    <p:sldId id="328" r:id="rId48"/>
    <p:sldId id="289" r:id="rId49"/>
    <p:sldId id="290" r:id="rId50"/>
    <p:sldId id="291" r:id="rId51"/>
    <p:sldId id="292" r:id="rId52"/>
    <p:sldId id="293" r:id="rId53"/>
    <p:sldId id="294" r:id="rId54"/>
    <p:sldId id="321" r:id="rId55"/>
    <p:sldId id="320" r:id="rId56"/>
    <p:sldId id="295" r:id="rId57"/>
    <p:sldId id="296" r:id="rId58"/>
    <p:sldId id="297" r:id="rId59"/>
    <p:sldId id="298" r:id="rId60"/>
    <p:sldId id="299" r:id="rId61"/>
    <p:sldId id="300" r:id="rId62"/>
    <p:sldId id="336" r:id="rId63"/>
    <p:sldId id="322" r:id="rId64"/>
    <p:sldId id="339" r:id="rId65"/>
    <p:sldId id="340" r:id="rId66"/>
    <p:sldId id="341" r:id="rId67"/>
    <p:sldId id="342" r:id="rId68"/>
    <p:sldId id="301" r:id="rId69"/>
    <p:sldId id="302" r:id="rId70"/>
    <p:sldId id="303" r:id="rId71"/>
    <p:sldId id="304" r:id="rId72"/>
    <p:sldId id="323" r:id="rId73"/>
    <p:sldId id="337" r:id="rId74"/>
    <p:sldId id="324" r:id="rId75"/>
    <p:sldId id="311" r:id="rId76"/>
    <p:sldId id="305" r:id="rId77"/>
    <p:sldId id="308" r:id="rId78"/>
    <p:sldId id="312" r:id="rId79"/>
    <p:sldId id="306" r:id="rId80"/>
    <p:sldId id="309" r:id="rId81"/>
    <p:sldId id="313" r:id="rId82"/>
    <p:sldId id="307" r:id="rId83"/>
    <p:sldId id="310" r:id="rId84"/>
    <p:sldId id="314" r:id="rId85"/>
    <p:sldId id="344" r:id="rId86"/>
    <p:sldId id="331" r:id="rId87"/>
    <p:sldId id="333" r:id="rId88"/>
    <p:sldId id="332" r:id="rId89"/>
    <p:sldId id="335" r:id="rId90"/>
    <p:sldId id="334" r:id="rId91"/>
    <p:sldId id="346" r:id="rId92"/>
    <p:sldId id="362" r:id="rId93"/>
    <p:sldId id="361" r:id="rId94"/>
    <p:sldId id="347" r:id="rId95"/>
    <p:sldId id="348" r:id="rId96"/>
    <p:sldId id="349" r:id="rId97"/>
    <p:sldId id="350" r:id="rId98"/>
    <p:sldId id="363" r:id="rId99"/>
    <p:sldId id="365" r:id="rId100"/>
    <p:sldId id="364" r:id="rId101"/>
    <p:sldId id="351" r:id="rId102"/>
    <p:sldId id="366" r:id="rId103"/>
    <p:sldId id="352" r:id="rId104"/>
    <p:sldId id="367" r:id="rId105"/>
    <p:sldId id="353" r:id="rId106"/>
    <p:sldId id="354" r:id="rId107"/>
    <p:sldId id="355" r:id="rId108"/>
    <p:sldId id="356" r:id="rId109"/>
    <p:sldId id="357" r:id="rId110"/>
    <p:sldId id="360" r:id="rId111"/>
    <p:sldId id="359" r:id="rId112"/>
    <p:sldId id="358" r:id="rId1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38" autoAdjust="0"/>
    <p:restoredTop sz="94660"/>
  </p:normalViewPr>
  <p:slideViewPr>
    <p:cSldViewPr>
      <p:cViewPr>
        <p:scale>
          <a:sx n="75" d="100"/>
          <a:sy n="75" d="100"/>
        </p:scale>
        <p:origin x="-2682" y="-8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2983933-2540-4A0F-9599-F969F08BA349}" type="datetimeFigureOut">
              <a:rPr lang="es-ES" smtClean="0"/>
              <a:pPr/>
              <a:t>18/10/2012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C8D31C2-0BDA-4CD3-917B-7D97A9231C6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8D31C2-0BDA-4CD3-917B-7D97A9231C6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2983933-2540-4A0F-9599-F969F08BA349}" type="datetimeFigureOut">
              <a:rPr lang="es-ES" smtClean="0"/>
              <a:pPr/>
              <a:t>18/10/2012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D2983933-2540-4A0F-9599-F969F08BA349}" type="datetimeFigureOut">
              <a:rPr lang="es-ES" smtClean="0"/>
              <a:pPr/>
              <a:t>18/10/2012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C8D31C2-0BDA-4CD3-917B-7D97A9231C6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D2983933-2540-4A0F-9599-F969F08BA349}" type="datetimeFigureOut">
              <a:rPr lang="es-ES" smtClean="0"/>
              <a:pPr/>
              <a:t>18/10/2012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C8D31C2-0BDA-4CD3-917B-7D97A9231C67}"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2983933-2540-4A0F-9599-F969F08BA349}" type="datetimeFigureOut">
              <a:rPr lang="es-ES" smtClean="0"/>
              <a:pPr/>
              <a:t>18/10/2012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C8D31C2-0BDA-4CD3-917B-7D97A9231C6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83933-2540-4A0F-9599-F969F08BA349}" type="datetimeFigureOut">
              <a:rPr lang="es-ES" smtClean="0"/>
              <a:pPr/>
              <a:t>18/10/2012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D31C2-0BDA-4CD3-917B-7D97A9231C6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rientacionandujar.files.wordpress.com/2011/03/diploma-al-equipo-mc3a1s-interesado-mundial-2010.jpg" TargetMode="External"/><Relationship Id="rId2" Type="http://schemas.openxmlformats.org/officeDocument/2006/relationships/hyperlink" Target="http://orientacionandujar.files.wordpress.com/2011/03/localizacion-rapida-de-datos-mudial-2010-xavi-iniesta.pdf"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CHARLA%20GRANADA/Coleccion%20de%20100%20matrices%20de%20letras%20para%20trabajar%20la%20dislexia.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HARLA%20GRANADA/COLECCION%20DE%20ACTIVIDADES%20PARA%20TRABAJAR%20LAS%20HABILIDADES%20B&#193;SICAS.pdf"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xpress.smarttech.com/?url=http://exchangedownloads.smarttech.com/public/content/be/be2f658a-537a-4b9f-98ae-32d02504c7b9/LABERINTOS%20nivel%20I.notebook"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hyperlink" Target="http://www.worksheetworks.com/puzzles/sudoku.html"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hyperlink" Target="200%20mandalas%20OrientacionAndujar%20listos%20para%20imprimir.pdf"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6632"/>
            <a:ext cx="7776864" cy="2492990"/>
          </a:xfrm>
          <a:prstGeom prst="rect">
            <a:avLst/>
          </a:prstGeom>
        </p:spPr>
        <p:txBody>
          <a:bodyPr wrap="square">
            <a:spAutoFit/>
          </a:bodyPr>
          <a:lstStyle/>
          <a:p>
            <a:pPr algn="ctr"/>
            <a:r>
              <a:rPr lang="es-ES_tradnl" sz="3600" dirty="0" smtClean="0"/>
              <a:t>Pautas </a:t>
            </a:r>
            <a:r>
              <a:rPr lang="es-ES_tradnl" sz="3600" dirty="0" smtClean="0"/>
              <a:t>para trabajar </a:t>
            </a:r>
            <a:r>
              <a:rPr lang="es-ES_tradnl" sz="3600" dirty="0" smtClean="0"/>
              <a:t>la Atención </a:t>
            </a:r>
          </a:p>
          <a:p>
            <a:pPr algn="ctr"/>
            <a:endParaRPr lang="es-ES_tradnl" sz="3600" dirty="0" smtClean="0"/>
          </a:p>
          <a:p>
            <a:pPr algn="ctr"/>
            <a:r>
              <a:rPr lang="es-ES_tradnl" sz="3600" dirty="0" smtClean="0"/>
              <a:t>con las </a:t>
            </a:r>
            <a:r>
              <a:rPr lang="es-ES_tradnl" sz="3600" dirty="0" smtClean="0"/>
              <a:t>fichas de</a:t>
            </a:r>
          </a:p>
          <a:p>
            <a:pPr algn="ctr"/>
            <a:endParaRPr lang="es-ES_tradnl" sz="2400" dirty="0" smtClean="0"/>
          </a:p>
          <a:p>
            <a:pPr algn="ctr"/>
            <a:endParaRPr lang="es-ES_tradnl" sz="2400" dirty="0"/>
          </a:p>
        </p:txBody>
      </p:sp>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8662" y="2928934"/>
            <a:ext cx="7429552" cy="18596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661995"/>
            <a:ext cx="795637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Lenguaje concreto</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preciso y con pocas palabras cuando lo expliquemos al niño. Mucho lenguaje puede ser “ruido” o provocar su distracción.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1571612"/>
            <a:ext cx="9144000" cy="7201972"/>
          </a:xfrm>
          <a:prstGeom prst="rect">
            <a:avLst/>
          </a:prstGeom>
          <a:noFill/>
        </p:spPr>
        <p:txBody>
          <a:bodyPr wrap="square" rtlCol="0">
            <a:spAutoFit/>
          </a:bodyPr>
          <a:lstStyle/>
          <a:p>
            <a:pPr algn="just"/>
            <a:r>
              <a:rPr lang="es-ES" sz="2800" b="1" i="1" dirty="0" smtClean="0"/>
              <a:t>Eliminado. Veamos el segundo caracol, cuernos iguales, caparazón igual, cuerpo igual y todo en la misma dirección, tachado. ¡Bien , he conseguido uno!. A ver el tercero, cuernos, caparazón ,</a:t>
            </a:r>
            <a:r>
              <a:rPr lang="es-ES" sz="2800" b="1" i="1" dirty="0" err="1" smtClean="0"/>
              <a:t>siii</a:t>
            </a:r>
            <a:r>
              <a:rPr lang="es-ES" sz="2800" b="1" i="1" dirty="0" smtClean="0"/>
              <a:t>, lo tacho, espera tengo que ir despacio, cuerpo si, está en la misma dirección, lo tacho. El cuarto, cuernos, caparazón…… está hacia el otro lado,  no .Quinto…….no, está hacia el otro lado, sexto, cuernos ….no, a ver , a ver , despacio, caparazón, cuerpo, si está hacia el mismo lado, lo tacho, casi me equivoco, pero no pasa nada al final lo he hecho bien, séptimo, cuernos, caparazón….. Si está en la mismo dirección, lo tacho, correcto, ¡vamos a hacer otro!</a:t>
            </a:r>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1196752"/>
            <a:ext cx="9144000" cy="7201972"/>
          </a:xfrm>
          <a:prstGeom prst="rect">
            <a:avLst/>
          </a:prstGeom>
          <a:noFill/>
        </p:spPr>
        <p:txBody>
          <a:bodyPr wrap="square" rtlCol="0">
            <a:spAutoFit/>
          </a:bodyPr>
          <a:lstStyle/>
          <a:p>
            <a:r>
              <a:rPr lang="es-ES" sz="2800" b="1" i="1" dirty="0" smtClean="0"/>
              <a:t>AUTOGUIA DELPROCESO DE SOLUCIÓN DEL PROBLEMA.</a:t>
            </a:r>
          </a:p>
          <a:p>
            <a:r>
              <a:rPr lang="es-ES" sz="2800" b="1" i="1" dirty="0" smtClean="0"/>
              <a:t>¿Cómo lo voy a hacer? Mi estrategia fue utilizar el método de eliminación de los dibujos incorrectos y parece que fue muy bien. He tenido que tener cuidado de no dar una respuesta incorrecta, ha resultado pesado y difícil , pero me ha ido bien.</a:t>
            </a:r>
          </a:p>
          <a:p>
            <a:r>
              <a:rPr lang="es-ES" sz="2800" b="1" i="1" dirty="0" smtClean="0"/>
              <a:t>AUTOEVALUACIÓN Y AUTORREFUERZO.</a:t>
            </a:r>
          </a:p>
          <a:p>
            <a:r>
              <a:rPr lang="es-ES" sz="2800" b="1" i="1" dirty="0" smtClean="0"/>
              <a:t>¡Genial! Al final no ha ido mal, no he tenido ningún error. Casi fallo en el dibujo sexto,  fui rápido y creí que era diferente pero no era igual. Me cuesta mucho hacer estas actividades, pero si utilizo este sistema y me hablo a mi mismo, puedo hacerlo muy bien, como cualquiera.</a:t>
            </a:r>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8229600" cy="4000528"/>
          </a:xfrm>
        </p:spPr>
        <p:txBody>
          <a:bodyPr>
            <a:noAutofit/>
          </a:bodyPr>
          <a:lstStyle/>
          <a:p>
            <a:pPr algn="l"/>
            <a:r>
              <a:rPr lang="es-ES" sz="2800" dirty="0" smtClean="0"/>
              <a:t/>
            </a:r>
            <a:br>
              <a:rPr lang="es-ES" sz="2800" dirty="0" smtClean="0"/>
            </a:br>
            <a:r>
              <a:rPr lang="es-ES" sz="2800" dirty="0" smtClean="0"/>
              <a:t> </a:t>
            </a:r>
            <a:r>
              <a:rPr lang="es-ES" sz="2800" b="1" i="1" dirty="0" smtClean="0"/>
              <a:t>SELECCIÓN DE UNA ALTERNATIVA DE SOLUCIÓN CUANDO NO SE HA TENIDO  ÉXITO.</a:t>
            </a:r>
            <a:br>
              <a:rPr lang="es-ES" sz="2800" b="1" i="1" dirty="0" smtClean="0"/>
            </a:br>
            <a:r>
              <a:rPr lang="es-ES" sz="2800" b="1" i="1" dirty="0" smtClean="0"/>
              <a:t/>
            </a:r>
            <a:br>
              <a:rPr lang="es-ES" sz="2800" b="1" i="1" dirty="0" smtClean="0"/>
            </a:br>
            <a:r>
              <a:rPr lang="es-ES" sz="3200" b="1" i="1" dirty="0" smtClean="0"/>
              <a:t>Me he esforzado mucho, pero aún así he cometido errores. Será mejor que cambie de estrategias.</a:t>
            </a:r>
            <a:r>
              <a:rPr lang="es-ES" sz="3200" dirty="0" smtClean="0"/>
              <a:t/>
            </a:r>
            <a:br>
              <a:rPr lang="es-ES" sz="3200" dirty="0" smtClean="0"/>
            </a:br>
            <a:endParaRPr lang="es-ES" sz="2800"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795310" y="1571612"/>
            <a:ext cx="7643867" cy="2308324"/>
          </a:xfrm>
          <a:prstGeom prst="rect">
            <a:avLst/>
          </a:prstGeom>
          <a:noFill/>
        </p:spPr>
        <p:txBody>
          <a:bodyPr wrap="square" rtlCol="0">
            <a:spAutoFit/>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928670"/>
            <a:ext cx="8229600" cy="4000528"/>
          </a:xfrm>
        </p:spPr>
        <p:txBody>
          <a:bodyPr>
            <a:noAutofit/>
          </a:bodyPr>
          <a:lstStyle/>
          <a:p>
            <a:pPr algn="just"/>
            <a:r>
              <a:rPr lang="es-ES" sz="2800" dirty="0" smtClean="0"/>
              <a:t/>
            </a:r>
            <a:br>
              <a:rPr lang="es-ES" sz="2800" dirty="0" smtClean="0"/>
            </a:br>
            <a:r>
              <a:rPr lang="es-ES" sz="4000" dirty="0" smtClean="0"/>
              <a:t/>
            </a:r>
            <a:br>
              <a:rPr lang="es-ES" sz="4000" dirty="0" smtClean="0"/>
            </a:br>
            <a:r>
              <a:rPr lang="es-ES" sz="4000" dirty="0" smtClean="0"/>
              <a:t>La utilización de un programa de entrenamiento </a:t>
            </a:r>
            <a:r>
              <a:rPr lang="es-ES" sz="4000" dirty="0" err="1" smtClean="0"/>
              <a:t>autoinstruccional</a:t>
            </a:r>
            <a:r>
              <a:rPr lang="es-ES" sz="4000" dirty="0" smtClean="0"/>
              <a:t> parece especialmente indicado como programa cognitivo de niños impulsivos entre los 6 y 12 años. En mayores de 12 años debe sopesarse la utilidad  de un programa de este tipo porque están más automatizados sus esquemas de pensamiento.</a:t>
            </a:r>
            <a:endParaRPr lang="es-ES" sz="3600"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170080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795310" y="1571612"/>
            <a:ext cx="7643867" cy="2308324"/>
          </a:xfrm>
          <a:prstGeom prst="rect">
            <a:avLst/>
          </a:prstGeom>
          <a:noFill/>
        </p:spPr>
        <p:txBody>
          <a:bodyPr wrap="square" rtlCol="0">
            <a:spAutoFit/>
          </a:bodyPr>
          <a:lstStyle/>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competencia social</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795310" y="1571612"/>
            <a:ext cx="7643867" cy="2031325"/>
          </a:xfrm>
          <a:prstGeom prst="rect">
            <a:avLst/>
          </a:prstGeom>
          <a:noFill/>
        </p:spPr>
        <p:txBody>
          <a:bodyPr wrap="square" rtlCol="0">
            <a:spAutoFit/>
          </a:bodyPr>
          <a:lstStyle/>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
        <p:nvSpPr>
          <p:cNvPr id="7" name="6 CuadroTexto"/>
          <p:cNvSpPr txBox="1"/>
          <p:nvPr/>
        </p:nvSpPr>
        <p:spPr>
          <a:xfrm>
            <a:off x="0" y="1500174"/>
            <a:ext cx="9144000" cy="4832092"/>
          </a:xfrm>
          <a:prstGeom prst="rect">
            <a:avLst/>
          </a:prstGeom>
          <a:noFill/>
        </p:spPr>
        <p:txBody>
          <a:bodyPr wrap="square" rtlCol="0">
            <a:spAutoFit/>
          </a:bodyPr>
          <a:lstStyle/>
          <a:p>
            <a:r>
              <a:rPr lang="es-ES" sz="2200" dirty="0" smtClean="0"/>
              <a:t>Estos niños presenta un déficit de habilidades sociales y suelen tener problemas en su relación con los demás, siendo niños poco aceptados por sus iguales. </a:t>
            </a:r>
          </a:p>
          <a:p>
            <a:r>
              <a:rPr lang="es-ES" sz="2200" dirty="0" smtClean="0"/>
              <a:t>Por tanto es importante proporcionar técnicas y estrategias  para una mejora de la competencia social. Trabajar las emociones, reconocer enfado, alegría, tristeza. Técnica de la tortuga</a:t>
            </a:r>
          </a:p>
          <a:p>
            <a:endParaRPr lang="es-ES" sz="2200" dirty="0" smtClean="0"/>
          </a:p>
          <a:p>
            <a:r>
              <a:rPr lang="es-ES" sz="2200" b="1" dirty="0" smtClean="0"/>
              <a:t>ESTRATEGIAS </a:t>
            </a:r>
          </a:p>
          <a:p>
            <a:r>
              <a:rPr lang="es-ES" sz="2200" dirty="0" smtClean="0"/>
              <a:t>Escuchar</a:t>
            </a:r>
          </a:p>
          <a:p>
            <a:pPr marL="342900" indent="-342900">
              <a:buAutoNum type="arabicPeriod"/>
            </a:pPr>
            <a:r>
              <a:rPr lang="es-ES" sz="2200" dirty="0" smtClean="0"/>
              <a:t>Mira la cara de la persona con la que se está hablando- contacto ocular.</a:t>
            </a:r>
          </a:p>
          <a:p>
            <a:pPr marL="342900" indent="-342900">
              <a:buAutoNum type="arabicPeriod"/>
            </a:pPr>
            <a:r>
              <a:rPr lang="es-ES" sz="2200" dirty="0" smtClean="0"/>
              <a:t>Siéntate quieto.</a:t>
            </a:r>
          </a:p>
          <a:p>
            <a:pPr marL="342900" indent="-342900">
              <a:buAutoNum type="arabicPeriod"/>
            </a:pPr>
            <a:r>
              <a:rPr lang="es-ES" sz="2200" dirty="0" smtClean="0"/>
              <a:t>Atiende a lo que se está diciendo.</a:t>
            </a:r>
          </a:p>
          <a:p>
            <a:pPr marL="342900" indent="-342900">
              <a:buAutoNum type="arabicPeriod"/>
            </a:pPr>
            <a:r>
              <a:rPr lang="es-ES" sz="2200" dirty="0" smtClean="0"/>
              <a:t>Espera tu tuno para hablar.</a:t>
            </a:r>
          </a:p>
          <a:p>
            <a:pPr marL="342900" indent="-342900">
              <a:buAutoNum type="arabicPeriod"/>
            </a:pPr>
            <a:endParaRPr lang="es-ES" sz="2200"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competencia social</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795310" y="1571612"/>
            <a:ext cx="7643867" cy="2031325"/>
          </a:xfrm>
          <a:prstGeom prst="rect">
            <a:avLst/>
          </a:prstGeom>
          <a:noFill/>
        </p:spPr>
        <p:txBody>
          <a:bodyPr wrap="square" rtlCol="0">
            <a:spAutoFit/>
          </a:bodyPr>
          <a:lstStyle/>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
        <p:nvSpPr>
          <p:cNvPr id="7" name="6 CuadroTexto"/>
          <p:cNvSpPr txBox="1"/>
          <p:nvPr/>
        </p:nvSpPr>
        <p:spPr>
          <a:xfrm>
            <a:off x="0" y="1500174"/>
            <a:ext cx="9144000" cy="5324535"/>
          </a:xfrm>
          <a:prstGeom prst="rect">
            <a:avLst/>
          </a:prstGeom>
          <a:noFill/>
        </p:spPr>
        <p:txBody>
          <a:bodyPr wrap="square" rtlCol="0">
            <a:spAutoFit/>
          </a:bodyPr>
          <a:lstStyle/>
          <a:p>
            <a:pPr marL="342900" indent="-342900"/>
            <a:r>
              <a:rPr lang="es-ES" sz="2000" b="1" dirty="0" smtClean="0"/>
              <a:t>Conversaciones.</a:t>
            </a:r>
          </a:p>
          <a:p>
            <a:pPr marL="342900" indent="-342900">
              <a:buAutoNum type="arabicPeriod"/>
            </a:pPr>
            <a:r>
              <a:rPr lang="es-ES" sz="2000" dirty="0" smtClean="0"/>
              <a:t>Elige a alguien para que hable contigo.</a:t>
            </a:r>
          </a:p>
          <a:p>
            <a:pPr marL="342900" indent="-342900">
              <a:buAutoNum type="arabicPeriod"/>
            </a:pPr>
            <a:r>
              <a:rPr lang="es-ES" sz="2000" dirty="0" smtClean="0"/>
              <a:t>Muestra interés.</a:t>
            </a:r>
          </a:p>
          <a:p>
            <a:pPr marL="342900" indent="-342900">
              <a:buAutoNum type="arabicPeriod"/>
            </a:pPr>
            <a:r>
              <a:rPr lang="es-ES" sz="2000" dirty="0" smtClean="0"/>
              <a:t>Decide cuando hablarle.</a:t>
            </a:r>
          </a:p>
          <a:p>
            <a:pPr marL="342900" indent="-342900">
              <a:buAutoNum type="arabicPeriod"/>
            </a:pPr>
            <a:r>
              <a:rPr lang="es-ES" sz="2000" dirty="0" smtClean="0"/>
              <a:t>Comiénzale hablándole de forma amistosa.</a:t>
            </a:r>
          </a:p>
          <a:p>
            <a:pPr marL="342900" indent="-342900">
              <a:buAutoNum type="arabicPeriod"/>
            </a:pPr>
            <a:r>
              <a:rPr lang="es-ES" sz="2000" dirty="0" smtClean="0"/>
              <a:t>Continúa en el asunto.</a:t>
            </a:r>
          </a:p>
          <a:p>
            <a:pPr marL="342900" indent="-342900">
              <a:buAutoNum type="arabicPeriod"/>
            </a:pPr>
            <a:r>
              <a:rPr lang="es-ES" sz="2000" dirty="0" smtClean="0"/>
              <a:t>Escucha lo que dicen otras personas.</a:t>
            </a:r>
          </a:p>
          <a:p>
            <a:pPr marL="342900" indent="-342900">
              <a:buAutoNum type="arabicPeriod"/>
            </a:pPr>
            <a:r>
              <a:rPr lang="es-ES" sz="2000" dirty="0" smtClean="0"/>
              <a:t>Haz preguntas.</a:t>
            </a:r>
          </a:p>
          <a:p>
            <a:pPr marL="342900" indent="-342900">
              <a:buAutoNum type="arabicPeriod"/>
            </a:pPr>
            <a:endParaRPr lang="es-ES" sz="2000" dirty="0" smtClean="0"/>
          </a:p>
          <a:p>
            <a:pPr marL="342900" indent="-342900"/>
            <a:r>
              <a:rPr lang="es-ES" sz="2000" b="1" dirty="0" smtClean="0"/>
              <a:t>Hacer preguntas, pedir ayuda, pedir un favor.</a:t>
            </a:r>
          </a:p>
          <a:p>
            <a:pPr marL="342900" indent="-342900">
              <a:buAutoNum type="arabicPeriod"/>
            </a:pPr>
            <a:r>
              <a:rPr lang="es-ES" sz="2000" dirty="0" smtClean="0"/>
              <a:t>Decide que preguntar.</a:t>
            </a:r>
          </a:p>
          <a:p>
            <a:pPr marL="342900" indent="-342900">
              <a:buAutoNum type="arabicPeriod"/>
            </a:pPr>
            <a:r>
              <a:rPr lang="es-ES" sz="2000" dirty="0" smtClean="0"/>
              <a:t>Decide a quien preguntarle.</a:t>
            </a:r>
          </a:p>
          <a:p>
            <a:pPr marL="342900" indent="-342900">
              <a:buAutoNum type="arabicPeriod"/>
            </a:pPr>
            <a:r>
              <a:rPr lang="es-ES" sz="2000" dirty="0" smtClean="0"/>
              <a:t>Planifica como preguntar de forma adecuada.</a:t>
            </a:r>
          </a:p>
          <a:p>
            <a:pPr marL="342900" indent="-342900">
              <a:buAutoNum type="arabicPeriod"/>
            </a:pPr>
            <a:r>
              <a:rPr lang="es-ES" sz="2000" dirty="0" smtClean="0"/>
              <a:t>Elige el momento adecuado.</a:t>
            </a:r>
          </a:p>
          <a:p>
            <a:pPr marL="342900" indent="-342900">
              <a:buAutoNum type="arabicPeriod"/>
            </a:pPr>
            <a:r>
              <a:rPr lang="es-ES" sz="2000" dirty="0" smtClean="0"/>
              <a:t>Consigue la atención de la persona.</a:t>
            </a:r>
          </a:p>
          <a:p>
            <a:pPr marL="342900" indent="-342900">
              <a:buAutoNum type="arabicPeriod"/>
            </a:pPr>
            <a:r>
              <a:rPr lang="es-ES" sz="2000" dirty="0" smtClean="0"/>
              <a:t>Dile a la persona lo que necesitas de forma amistosa</a:t>
            </a:r>
          </a:p>
          <a:p>
            <a:pPr marL="342900" indent="-342900">
              <a:buAutoNum type="arabicPeriod"/>
            </a:pPr>
            <a:r>
              <a:rPr lang="es-ES" sz="2000" dirty="0" smtClean="0"/>
              <a:t>Muéstrate agradecido.</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competencia social</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795310" y="1571612"/>
            <a:ext cx="7643867" cy="2031325"/>
          </a:xfrm>
          <a:prstGeom prst="rect">
            <a:avLst/>
          </a:prstGeom>
          <a:noFill/>
        </p:spPr>
        <p:txBody>
          <a:bodyPr wrap="square" rtlCol="0">
            <a:spAutoFit/>
          </a:bodyPr>
          <a:lstStyle/>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
        <p:nvSpPr>
          <p:cNvPr id="7" name="6 CuadroTexto"/>
          <p:cNvSpPr txBox="1"/>
          <p:nvPr/>
        </p:nvSpPr>
        <p:spPr>
          <a:xfrm>
            <a:off x="0" y="1500174"/>
            <a:ext cx="9144000" cy="5262979"/>
          </a:xfrm>
          <a:prstGeom prst="rect">
            <a:avLst/>
          </a:prstGeom>
          <a:noFill/>
        </p:spPr>
        <p:txBody>
          <a:bodyPr wrap="square" rtlCol="0">
            <a:spAutoFit/>
          </a:bodyPr>
          <a:lstStyle/>
          <a:p>
            <a:pPr marL="342900" indent="-342900"/>
            <a:r>
              <a:rPr lang="es-ES" sz="2400" b="1" dirty="0" smtClean="0"/>
              <a:t>Sigue las instrucciones.</a:t>
            </a:r>
          </a:p>
          <a:p>
            <a:pPr marL="342900" indent="-342900">
              <a:buAutoNum type="arabicPeriod"/>
            </a:pPr>
            <a:r>
              <a:rPr lang="es-ES" sz="2400" dirty="0" smtClean="0"/>
              <a:t>Escucha lo que se te está diciendo.</a:t>
            </a:r>
          </a:p>
          <a:p>
            <a:pPr marL="342900" indent="-342900">
              <a:buAutoNum type="arabicPeriod"/>
            </a:pPr>
            <a:r>
              <a:rPr lang="es-ES" sz="2400" dirty="0" smtClean="0"/>
              <a:t>Haz todas las preguntas que necesitas hasta que lo entiendas.</a:t>
            </a:r>
          </a:p>
          <a:p>
            <a:pPr marL="342900" indent="-342900">
              <a:buAutoNum type="arabicPeriod"/>
            </a:pPr>
            <a:r>
              <a:rPr lang="es-ES" sz="2400" dirty="0" smtClean="0"/>
              <a:t>Repítete las instrucciones a ti mismo.</a:t>
            </a:r>
          </a:p>
          <a:p>
            <a:pPr marL="342900" indent="-342900">
              <a:buAutoNum type="arabicPeriod"/>
            </a:pPr>
            <a:r>
              <a:rPr lang="es-ES" sz="2400" dirty="0" smtClean="0"/>
              <a:t>Completa los pasos en el orden dado.</a:t>
            </a:r>
          </a:p>
          <a:p>
            <a:pPr marL="342900" indent="-342900"/>
            <a:endParaRPr lang="es-ES" sz="2400" dirty="0" smtClean="0"/>
          </a:p>
          <a:p>
            <a:pPr marL="342900" indent="-342900"/>
            <a:r>
              <a:rPr lang="es-ES" sz="2400" b="1" dirty="0" smtClean="0"/>
              <a:t>Jugar a un juego</a:t>
            </a:r>
          </a:p>
          <a:p>
            <a:pPr marL="342900" indent="-342900">
              <a:buAutoNum type="arabicPeriod"/>
            </a:pPr>
            <a:r>
              <a:rPr lang="es-ES" sz="2400" dirty="0" smtClean="0"/>
              <a:t>Revisa las reglas del juego.</a:t>
            </a:r>
          </a:p>
          <a:p>
            <a:pPr marL="342900" indent="-342900">
              <a:buAutoNum type="arabicPeriod"/>
            </a:pPr>
            <a:r>
              <a:rPr lang="es-ES" sz="2400" dirty="0" smtClean="0"/>
              <a:t>Entiende las reglas del juego.</a:t>
            </a:r>
          </a:p>
          <a:p>
            <a:pPr marL="342900" indent="-342900">
              <a:buAutoNum type="arabicPeriod"/>
            </a:pPr>
            <a:r>
              <a:rPr lang="es-ES" sz="2400" dirty="0" err="1" smtClean="0"/>
              <a:t>Dédice</a:t>
            </a:r>
            <a:r>
              <a:rPr lang="es-ES" sz="2400" dirty="0" smtClean="0"/>
              <a:t> quien empieza, a quién le toca en segundo lugar,</a:t>
            </a:r>
          </a:p>
          <a:p>
            <a:pPr marL="342900" indent="-342900">
              <a:buAutoNum type="arabicPeriod"/>
            </a:pPr>
            <a:r>
              <a:rPr lang="es-ES" sz="2400" dirty="0" smtClean="0"/>
              <a:t>Espera tu turno.</a:t>
            </a:r>
          </a:p>
          <a:p>
            <a:pPr marL="342900" indent="-342900">
              <a:buAutoNum type="arabicPeriod"/>
            </a:pPr>
            <a:r>
              <a:rPr lang="es-ES" sz="2400" dirty="0" smtClean="0"/>
              <a:t>Piensa en lo que estás jugando.</a:t>
            </a:r>
          </a:p>
          <a:p>
            <a:pPr marL="342900" indent="-342900">
              <a:buAutoNum type="arabicPeriod"/>
            </a:pPr>
            <a:r>
              <a:rPr lang="es-ES" sz="2400" dirty="0" smtClean="0"/>
              <a:t>Cuando finalice el juego di algo positivo del mismo.</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ES" sz="4000" dirty="0" smtClean="0"/>
              <a:t>MEJORAR LA AUTOESTIMA</a:t>
            </a:r>
          </a:p>
        </p:txBody>
      </p:sp>
      <p:sp>
        <p:nvSpPr>
          <p:cNvPr id="16387" name="Rectangle 3"/>
          <p:cNvSpPr>
            <a:spLocks noGrp="1" noChangeArrowheads="1"/>
          </p:cNvSpPr>
          <p:nvPr>
            <p:ph type="body" idx="1"/>
          </p:nvPr>
        </p:nvSpPr>
        <p:spPr/>
        <p:txBody>
          <a:bodyPr/>
          <a:lstStyle/>
          <a:p>
            <a:pPr eaLnBrk="1" hangingPunct="1">
              <a:lnSpc>
                <a:spcPct val="90000"/>
              </a:lnSpc>
            </a:pPr>
            <a:r>
              <a:rPr lang="es-ES" dirty="0" smtClean="0"/>
              <a:t>El efecto más devastador del TDAH es el daño que le hace a la autoestima del niño.</a:t>
            </a:r>
          </a:p>
          <a:p>
            <a:pPr eaLnBrk="1" hangingPunct="1">
              <a:lnSpc>
                <a:spcPct val="90000"/>
              </a:lnSpc>
            </a:pPr>
            <a:r>
              <a:rPr lang="es-ES" dirty="0" smtClean="0"/>
              <a:t>No hay juicio  más importante para una persona, ni factor más decisivo para su desarrollo emocional e intelectual que la valoración que haga de si misma.</a:t>
            </a:r>
          </a:p>
          <a:p>
            <a:pPr eaLnBrk="1" hangingPunct="1">
              <a:lnSpc>
                <a:spcPct val="90000"/>
              </a:lnSpc>
            </a:pPr>
            <a:r>
              <a:rPr lang="es-ES" dirty="0" smtClean="0"/>
              <a:t>La autoestima es el pilar de una buena salud mental, la llave del éxito y de la felicidad personal.</a:t>
            </a:r>
          </a:p>
          <a:p>
            <a:pPr eaLnBrk="1" hangingPunct="1">
              <a:lnSpc>
                <a:spcPct val="90000"/>
              </a:lnSpc>
            </a:pPr>
            <a:endParaRPr lang="es-E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algn="ctr" eaLnBrk="1" hangingPunct="1"/>
            <a:r>
              <a:rPr lang="es-ES" sz="4000" dirty="0" smtClean="0"/>
              <a:t>¿ Cómo puedo ayudar a mi hijo a mejorar su autoestima?</a:t>
            </a:r>
          </a:p>
        </p:txBody>
      </p:sp>
      <p:sp>
        <p:nvSpPr>
          <p:cNvPr id="17411" name="Rectangle 3"/>
          <p:cNvSpPr>
            <a:spLocks noGrp="1" noChangeArrowheads="1"/>
          </p:cNvSpPr>
          <p:nvPr>
            <p:ph type="body" idx="1"/>
          </p:nvPr>
        </p:nvSpPr>
        <p:spPr>
          <a:xfrm>
            <a:off x="467544" y="1844824"/>
            <a:ext cx="8229600" cy="4525963"/>
          </a:xfrm>
        </p:spPr>
        <p:txBody>
          <a:bodyPr>
            <a:normAutofit/>
          </a:bodyPr>
          <a:lstStyle/>
          <a:p>
            <a:pPr eaLnBrk="1" hangingPunct="1">
              <a:lnSpc>
                <a:spcPct val="90000"/>
              </a:lnSpc>
            </a:pPr>
            <a:r>
              <a:rPr lang="es-ES" sz="3600" b="1" dirty="0" smtClean="0"/>
              <a:t>Respételo y trátelo como una persona con iguales derechos que usted.</a:t>
            </a:r>
          </a:p>
          <a:p>
            <a:pPr eaLnBrk="1" hangingPunct="1">
              <a:lnSpc>
                <a:spcPct val="90000"/>
              </a:lnSpc>
            </a:pPr>
            <a:r>
              <a:rPr lang="es-ES" sz="3600" b="1" dirty="0" smtClean="0"/>
              <a:t>Acéptelo y ámelo tal cual como es, dejando a un lado sus expectativas personales.</a:t>
            </a:r>
          </a:p>
          <a:p>
            <a:pPr eaLnBrk="1" hangingPunct="1">
              <a:lnSpc>
                <a:spcPct val="90000"/>
              </a:lnSpc>
            </a:pPr>
            <a:r>
              <a:rPr lang="es-ES" sz="3600" b="1" dirty="0" smtClean="0"/>
              <a:t>Ayúdelo a confiar en sus habilidades.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algn="ctr" eaLnBrk="1" hangingPunct="1"/>
            <a:r>
              <a:rPr lang="es-ES" sz="4000" dirty="0" smtClean="0"/>
              <a:t>¿ Cómo puedo ayudar a mi hijo a mejorar su autoestima?</a:t>
            </a:r>
          </a:p>
        </p:txBody>
      </p:sp>
      <p:sp>
        <p:nvSpPr>
          <p:cNvPr id="17411" name="Rectangle 3"/>
          <p:cNvSpPr>
            <a:spLocks noGrp="1" noChangeArrowheads="1"/>
          </p:cNvSpPr>
          <p:nvPr>
            <p:ph type="body" idx="1"/>
          </p:nvPr>
        </p:nvSpPr>
        <p:spPr>
          <a:xfrm>
            <a:off x="395536" y="1844824"/>
            <a:ext cx="8229600" cy="4525963"/>
          </a:xfrm>
        </p:spPr>
        <p:txBody>
          <a:bodyPr>
            <a:normAutofit/>
          </a:bodyPr>
          <a:lstStyle/>
          <a:p>
            <a:pPr eaLnBrk="1" hangingPunct="1">
              <a:lnSpc>
                <a:spcPct val="90000"/>
              </a:lnSpc>
            </a:pPr>
            <a:r>
              <a:rPr lang="es-ES" sz="4000" b="1" dirty="0" smtClean="0"/>
              <a:t>Ayúdele a ser responsable.</a:t>
            </a:r>
          </a:p>
          <a:p>
            <a:pPr eaLnBrk="1" hangingPunct="1">
              <a:lnSpc>
                <a:spcPct val="90000"/>
              </a:lnSpc>
            </a:pPr>
            <a:r>
              <a:rPr lang="es-ES" sz="4000" b="1" dirty="0" smtClean="0"/>
              <a:t>Aprenda a escuchar reflexivamente lo que él dice.</a:t>
            </a:r>
          </a:p>
          <a:p>
            <a:pPr eaLnBrk="1" hangingPunct="1">
              <a:lnSpc>
                <a:spcPct val="90000"/>
              </a:lnSpc>
            </a:pPr>
            <a:r>
              <a:rPr lang="es-ES" sz="4000" b="1" dirty="0" smtClean="0"/>
              <a:t>De a conocer claramente sus valores y creencias pero no trate de imponerlas.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2215993"/>
            <a:ext cx="79563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Trabajo estructurado</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y dividido en pequeños objetivos. Que se van a ir consiguiendo poco a poco.</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algn="ctr" eaLnBrk="1" hangingPunct="1"/>
            <a:r>
              <a:rPr lang="es-ES" sz="4000" dirty="0" smtClean="0"/>
              <a:t>¿ Cómo puedo ayudar a mi hijo a mejorar su autoestima?</a:t>
            </a:r>
          </a:p>
        </p:txBody>
      </p:sp>
      <p:sp>
        <p:nvSpPr>
          <p:cNvPr id="17411" name="Rectangle 3"/>
          <p:cNvSpPr>
            <a:spLocks noGrp="1" noChangeArrowheads="1"/>
          </p:cNvSpPr>
          <p:nvPr>
            <p:ph type="body" idx="1"/>
          </p:nvPr>
        </p:nvSpPr>
        <p:spPr>
          <a:xfrm>
            <a:off x="467544" y="1988840"/>
            <a:ext cx="8229600" cy="4525963"/>
          </a:xfrm>
        </p:spPr>
        <p:txBody>
          <a:bodyPr>
            <a:normAutofit/>
          </a:bodyPr>
          <a:lstStyle/>
          <a:p>
            <a:pPr eaLnBrk="1" hangingPunct="1">
              <a:lnSpc>
                <a:spcPct val="90000"/>
              </a:lnSpc>
            </a:pPr>
            <a:r>
              <a:rPr lang="es-ES" sz="3600" b="1" dirty="0" smtClean="0"/>
              <a:t>Sea para él un modelo de lo que pregona.</a:t>
            </a:r>
          </a:p>
          <a:p>
            <a:pPr eaLnBrk="1" hangingPunct="1">
              <a:lnSpc>
                <a:spcPct val="90000"/>
              </a:lnSpc>
            </a:pPr>
            <a:r>
              <a:rPr lang="es-ES" sz="3600" b="1" dirty="0" smtClean="0"/>
              <a:t>Ayúdelo a expresar sus sentimientos y a canalizar sus reacciones de manera positiva,</a:t>
            </a:r>
          </a:p>
          <a:p>
            <a:pPr eaLnBrk="1" hangingPunct="1">
              <a:lnSpc>
                <a:spcPct val="90000"/>
              </a:lnSpc>
            </a:pPr>
            <a:r>
              <a:rPr lang="es-ES" sz="3600" b="1" dirty="0" smtClean="0"/>
              <a:t>Disfrute de sus habilidades y éxitos, aprécielos y enséñele a disfrutarlos.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s-ES" sz="4000" smtClean="0"/>
              <a:t>Y lo más importante:</a:t>
            </a:r>
            <a:br>
              <a:rPr lang="es-ES" sz="4000" smtClean="0"/>
            </a:br>
            <a:endParaRPr lang="es-ES" sz="4000" smtClean="0"/>
          </a:p>
        </p:txBody>
      </p:sp>
      <p:sp>
        <p:nvSpPr>
          <p:cNvPr id="18435" name="Rectangle 3"/>
          <p:cNvSpPr>
            <a:spLocks noGrp="1" noChangeArrowheads="1"/>
          </p:cNvSpPr>
          <p:nvPr>
            <p:ph type="body" idx="1"/>
          </p:nvPr>
        </p:nvSpPr>
        <p:spPr/>
        <p:txBody>
          <a:bodyPr/>
          <a:lstStyle/>
          <a:p>
            <a:pPr algn="ctr" eaLnBrk="1" hangingPunct="1">
              <a:lnSpc>
                <a:spcPct val="90000"/>
              </a:lnSpc>
            </a:pPr>
            <a:r>
              <a:rPr lang="es-ES" sz="2400" b="1" smtClean="0"/>
              <a:t>Nunca es tarde para empezar.</a:t>
            </a:r>
          </a:p>
          <a:p>
            <a:pPr algn="ctr" eaLnBrk="1" hangingPunct="1">
              <a:lnSpc>
                <a:spcPct val="90000"/>
              </a:lnSpc>
            </a:pPr>
            <a:endParaRPr lang="es-ES" sz="2400" b="1" smtClean="0"/>
          </a:p>
          <a:p>
            <a:pPr algn="ctr" eaLnBrk="1" hangingPunct="1">
              <a:lnSpc>
                <a:spcPct val="90000"/>
              </a:lnSpc>
            </a:pPr>
            <a:r>
              <a:rPr lang="es-ES" sz="2400" b="1" smtClean="0"/>
              <a:t>Los errores que cometemos los padres tienen la mejor intención, ningún padre amoroso perjudica a su hijo con premeditación.</a:t>
            </a:r>
          </a:p>
          <a:p>
            <a:pPr algn="ctr" eaLnBrk="1" hangingPunct="1">
              <a:lnSpc>
                <a:spcPct val="90000"/>
              </a:lnSpc>
            </a:pPr>
            <a:endParaRPr lang="es-ES" sz="2400" b="1" smtClean="0"/>
          </a:p>
          <a:p>
            <a:pPr algn="ctr" eaLnBrk="1" hangingPunct="1">
              <a:lnSpc>
                <a:spcPct val="90000"/>
              </a:lnSpc>
            </a:pPr>
            <a:r>
              <a:rPr lang="es-ES" sz="2400" b="1" smtClean="0"/>
              <a:t>Enséñele a vivir con sus limitaciones, para que pueda desarrollar “</a:t>
            </a:r>
            <a:r>
              <a:rPr lang="es-ES" sz="2400" b="1" i="1" smtClean="0"/>
              <a:t>el coraje de ser imperfecto</a:t>
            </a:r>
            <a:r>
              <a:rPr lang="es-ES" sz="2400" b="1" smtClean="0"/>
              <a:t>”.</a:t>
            </a:r>
          </a:p>
          <a:p>
            <a:pPr algn="ctr" eaLnBrk="1" hangingPunct="1">
              <a:lnSpc>
                <a:spcPct val="90000"/>
              </a:lnSpc>
              <a:buFontTx/>
              <a:buNone/>
            </a:pPr>
            <a:endParaRPr lang="es-ES" sz="2400" b="1" smtClean="0"/>
          </a:p>
          <a:p>
            <a:pPr algn="ctr" eaLnBrk="1" hangingPunct="1">
              <a:lnSpc>
                <a:spcPct val="90000"/>
              </a:lnSpc>
            </a:pPr>
            <a:r>
              <a:rPr lang="es-ES" sz="2400" b="1" i="1" u="sng" smtClean="0"/>
              <a:t>Un niño con TDAH  </a:t>
            </a:r>
            <a:r>
              <a:rPr lang="es-ES" sz="3600" b="1" i="1" u="sng" smtClean="0"/>
              <a:t>tiene</a:t>
            </a:r>
            <a:r>
              <a:rPr lang="es-ES" sz="2400" b="1" i="1" u="sng" smtClean="0"/>
              <a:t> un problema, no </a:t>
            </a:r>
            <a:r>
              <a:rPr lang="es-ES" sz="3600" b="1" i="1" u="sng" smtClean="0"/>
              <a:t>es</a:t>
            </a:r>
            <a:r>
              <a:rPr lang="es-ES" sz="2400" b="1" i="1" u="sng" smtClean="0"/>
              <a:t> un problema.</a:t>
            </a:r>
          </a:p>
          <a:p>
            <a:pPr algn="ctr" eaLnBrk="1" hangingPunct="1">
              <a:lnSpc>
                <a:spcPct val="90000"/>
              </a:lnSpc>
            </a:pPr>
            <a:endParaRPr lang="es-ES" sz="2400" b="1" i="1" u="sng"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938995"/>
            <a:ext cx="79563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Constancia:</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Debemos de ser constantes en nuestro trabajo y emplear una metodología adecuada y sistematizada.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800497"/>
            <a:ext cx="795637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Aprovechar sus intereses:</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Conocer sus intereses y preferencias para favorecer la concentración y la atención partiendo ellos.</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830997"/>
            <a:ext cx="79563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Motivación:</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Presentar las actividades de forma lúdica y divertida como un juego, haciendo estas actividades deseable. En ocasiones podemos jugar con ellos para que se motiven aún más, sin perder el objetivo que queremos conseguir con nuestra actividad.</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384994"/>
            <a:ext cx="795637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Entorno de trabajo libre de estímulos:</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Posibilitar el trabajo en un lugar adecuado donde el niño puede concentrarse. (habitación libre de cuantos más estímulos mejor, para que no se distraiga mucho)</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938992"/>
            <a:ext cx="79563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Variedad,</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pero  con ciertos límites. Utilizar actividades variadas en cada momento para no permitir la fatiga y el aburrimiento. </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754325"/>
            <a:ext cx="79563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Practicar dos o tres veces por semana</a:t>
            </a:r>
            <a:r>
              <a:rPr kumimoji="0" lang="es-ES" sz="28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y no más de 15 min. (no más de 1 ó 2 fichas o actividades). Dependerá de cada niño, pero poco a poco se puede ir </a:t>
            </a:r>
            <a:r>
              <a:rPr kumimoji="0" lang="es-ES" sz="2800" b="0" i="0" u="none" strike="noStrike" cap="none" normalizeH="0" baseline="0" dirty="0" err="1" smtClean="0">
                <a:ln>
                  <a:noFill/>
                </a:ln>
                <a:solidFill>
                  <a:srgbClr val="244061"/>
                </a:solidFill>
                <a:effectLst/>
                <a:latin typeface="Arial" pitchFamily="34" charset="0"/>
                <a:ea typeface="Calibri" pitchFamily="34" charset="0"/>
                <a:cs typeface="Arial" pitchFamily="34" charset="0"/>
              </a:rPr>
              <a:t>aumentanto</a:t>
            </a:r>
            <a:r>
              <a:rPr kumimoji="0" lang="es-ES" sz="28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el tiempo de trabajo: 15 minutos – pausa – 15 minutos – pausa, etc.)</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553997"/>
            <a:ext cx="795637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Los </a:t>
            </a: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mejores momentos </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para practicar en casa son, o bien antes de empezar, o cuando los niños ya llevan un tiempo realizando las tareas escolares (por ejemplo para cambiar de actividad o tema). No es conveniente dejarlo para el final pues la fatiga se habrá acumulado y no resultará efectivo.  </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107995"/>
            <a:ext cx="79563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Es importante no facilitar en exceso la actividad o la tarea</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es decir, ayudar sólo cuando sea necesario. (y se le debe alabar siempre: muy bien, bravo, te está saliendo fenomenal, etc. Aclarar las dudas  con cierta estrategia.</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620688"/>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lang="es-ES" sz="4400" dirty="0" smtClean="0">
                <a:solidFill>
                  <a:srgbClr val="000000"/>
                </a:solidFill>
                <a:latin typeface="Arial" pitchFamily="34" charset="0"/>
                <a:ea typeface="Calibri" pitchFamily="34" charset="0"/>
                <a:cs typeface="Arial" pitchFamily="34" charset="0"/>
              </a:rPr>
              <a:t>Según diversos estudios realizados las funciones ejecutivas más alteradas en niños con TDAH son la atención, la memoria de trabajo y la interiorización del lenguaje.</a:t>
            </a:r>
            <a:endParaRPr kumimoji="0" lang="es-ES" sz="6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9348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384995"/>
            <a:ext cx="795637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No se le deben señalar los errores</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sino más bien facilitar que el niño realice otra vez el proceso, el fin es que sea él mismo quien descubra los errores y por tanto la forma de no repetirlos.</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384995"/>
            <a:ext cx="795637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Mantener en todo momento una actitud positiva y motivadora</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 mediante fichas de recompensa, premios, etc. Para así desarrollar su autoconfianza y autoestima. Creando un clima de confianza y cariño.</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27384"/>
            <a:ext cx="4327730" cy="6120681"/>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788023" y="-72008"/>
            <a:ext cx="4355977" cy="6156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pPr algn="ctr"/>
            <a:r>
              <a:rPr lang="es-ES" dirty="0" smtClean="0"/>
              <a:t>FICHAS AUTOVALORACIÓN</a:t>
            </a:r>
            <a:endParaRPr lang="es-ES" dirty="0"/>
          </a:p>
        </p:txBody>
      </p:sp>
      <p:pic>
        <p:nvPicPr>
          <p:cNvPr id="4" name="Picture 4"/>
          <p:cNvPicPr>
            <a:picLocks noChangeAspect="1" noChangeArrowheads="1"/>
          </p:cNvPicPr>
          <p:nvPr/>
        </p:nvPicPr>
        <p:blipFill>
          <a:blip r:embed="rId2" cstate="print"/>
          <a:srcRect/>
          <a:stretch>
            <a:fillRect/>
          </a:stretch>
        </p:blipFill>
        <p:spPr bwMode="auto">
          <a:xfrm>
            <a:off x="1547664" y="1340768"/>
            <a:ext cx="6079734" cy="429309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a:p>
        </p:txBody>
      </p:sp>
      <p:sp>
        <p:nvSpPr>
          <p:cNvPr id="3" name="2 Título"/>
          <p:cNvSpPr>
            <a:spLocks noGrp="1"/>
          </p:cNvSpPr>
          <p:nvPr>
            <p:ph type="title"/>
          </p:nvPr>
        </p:nvSpPr>
        <p:spPr/>
        <p:txBody>
          <a:bodyPr/>
          <a:lstStyle/>
          <a:p>
            <a:pPr algn="ctr"/>
            <a:r>
              <a:rPr lang="es-ES" dirty="0" smtClean="0"/>
              <a:t>DIPLOMAS</a:t>
            </a:r>
            <a:endParaRPr lang="es-ES" dirty="0"/>
          </a:p>
        </p:txBody>
      </p:sp>
      <p:sp>
        <p:nvSpPr>
          <p:cNvPr id="1025" name="Rectangle 1">
            <a:hlinkClick r:id="rId2"/>
          </p:cNvPr>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808000"/>
                </a:solidFill>
                <a:effectLst/>
                <a:latin typeface="Arial" charset="0"/>
                <a:cs typeface="Arial" charset="0"/>
              </a:rPr>
              <a:t>DIPLOMAS</a:t>
            </a: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cs typeface="Arial" charset="0"/>
                <a:hlinkClick r:id="rId3"/>
              </a:rPr>
              <a:t>  </a:t>
            </a:r>
            <a:endParaRPr kumimoji="0" lang="es-ES" sz="21100" b="0" i="0" u="none" strike="noStrike" cap="none" normalizeH="0" baseline="0" smtClean="0">
              <a:ln>
                <a:noFill/>
              </a:ln>
              <a:solidFill>
                <a:schemeClr val="tx1"/>
              </a:solidFill>
              <a:effectLst/>
              <a:latin typeface="Arial" charset="0"/>
              <a:cs typeface="Arial" charset="0"/>
            </a:endParaRPr>
          </a:p>
        </p:txBody>
      </p:sp>
      <p:pic>
        <p:nvPicPr>
          <p:cNvPr id="1026" name="Picture 2" descr="http://orientacionandujar.files.wordpress.com/2011/03/diploma-al-equipo-mc3a1s-interesado-mundial-2010.jpg?w=500&amp;h=353">
            <a:hlinkClick r:id="rId3"/>
          </p:cNvPr>
          <p:cNvPicPr>
            <a:picLocks noChangeAspect="1" noChangeArrowheads="1"/>
          </p:cNvPicPr>
          <p:nvPr/>
        </p:nvPicPr>
        <p:blipFill>
          <a:blip r:embed="rId4" cstate="print"/>
          <a:srcRect/>
          <a:stretch>
            <a:fillRect/>
          </a:stretch>
        </p:blipFill>
        <p:spPr bwMode="auto">
          <a:xfrm>
            <a:off x="1403648" y="1484784"/>
            <a:ext cx="6488850" cy="45811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323441"/>
            <a:ext cx="79563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sz="3200" dirty="0" smtClean="0">
                <a:latin typeface="Arial" pitchFamily="34" charset="0"/>
                <a:cs typeface="Arial" pitchFamily="34" charset="0"/>
              </a:rPr>
              <a:t>A continuación os vamos a mostrar el programa con el nosotros trabajamos dentro de nuestros centros con los alumnos que presentan TDAH.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sz="3200" dirty="0" smtClean="0">
                <a:latin typeface="Arial" pitchFamily="34" charset="0"/>
                <a:cs typeface="Arial" pitchFamily="34" charset="0"/>
              </a:rPr>
              <a:t>Y en el que están basadas las actividades y fichas que tenemos en nuestro blog </a:t>
            </a:r>
            <a:endParaRPr kumimoji="0" lang="es-ES" sz="4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348" y="0"/>
            <a:ext cx="7786742" cy="6809360"/>
          </a:xfrm>
          <a:prstGeom prst="rect">
            <a:avLst/>
          </a:prstGeom>
          <a:noFill/>
          <a:ln w="9525">
            <a:noFill/>
            <a:miter lim="800000"/>
            <a:headEnd/>
            <a:tailEnd/>
          </a:ln>
          <a:effectLst/>
        </p:spPr>
      </p:pic>
    </p:spTree>
    <p:extLst>
      <p:ext uri="{BB962C8B-B14F-4D97-AF65-F5344CB8AC3E}">
        <p14:creationId xmlns="" xmlns:p14="http://schemas.microsoft.com/office/powerpoint/2010/main" val="4116407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034" y="285728"/>
            <a:ext cx="8229600" cy="1143000"/>
          </a:xfrm>
        </p:spPr>
        <p:txBody>
          <a:bodyPr/>
          <a:lstStyle/>
          <a:p>
            <a:pPr algn="ctr"/>
            <a:r>
              <a:rPr lang="es-ES" dirty="0" smtClean="0"/>
              <a:t>ATENCIÓN SELECTIVA</a:t>
            </a:r>
            <a:endParaRPr lang="es-ES" dirty="0"/>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23728" y="1785926"/>
            <a:ext cx="5476092" cy="364502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sz="3200" dirty="0" smtClean="0"/>
              <a:t>1. Identificar estímulos dentro de un conjunto.</a:t>
            </a:r>
          </a:p>
          <a:p>
            <a:r>
              <a:rPr lang="es-ES" sz="3200" dirty="0" smtClean="0"/>
              <a:t>2. Comparar estímulos dentro de un conjunto.</a:t>
            </a:r>
          </a:p>
          <a:p>
            <a:r>
              <a:rPr lang="es-ES" sz="3200" dirty="0" smtClean="0"/>
              <a:t>3. Identificar estímulos dentro de series.</a:t>
            </a:r>
          </a:p>
          <a:p>
            <a:r>
              <a:rPr lang="es-ES" sz="3200" dirty="0" smtClean="0"/>
              <a:t>4. Reconocer estímulos en el plano o en el espacio.</a:t>
            </a:r>
          </a:p>
          <a:p>
            <a:r>
              <a:rPr lang="es-ES" sz="3200" dirty="0" smtClean="0"/>
              <a:t>5. Reconocer palabras o frases que cumplan unas condiciones dadas.</a:t>
            </a:r>
          </a:p>
          <a:p>
            <a:r>
              <a:rPr lang="es-ES" sz="3200" dirty="0" smtClean="0"/>
              <a:t>6. Localizar datos de forma eficiente.</a:t>
            </a:r>
            <a:endParaRPr lang="es-ES" sz="3200" dirty="0"/>
          </a:p>
        </p:txBody>
      </p:sp>
      <p:sp>
        <p:nvSpPr>
          <p:cNvPr id="3" name="2 Título"/>
          <p:cNvSpPr>
            <a:spLocks noGrp="1"/>
          </p:cNvSpPr>
          <p:nvPr>
            <p:ph type="title"/>
          </p:nvPr>
        </p:nvSpPr>
        <p:spPr/>
        <p:txBody>
          <a:bodyPr/>
          <a:lstStyle/>
          <a:p>
            <a:pPr algn="ctr"/>
            <a:r>
              <a:rPr lang="es-ES" dirty="0" smtClean="0"/>
              <a:t>OBJETIVOS</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a:bodyPr>
          <a:lstStyle/>
          <a:p>
            <a:pPr lvl="0" algn="ctr"/>
            <a:r>
              <a:rPr lang="es-ES" sz="4800" b="1" dirty="0" smtClean="0"/>
              <a:t>1.- Identificar </a:t>
            </a:r>
            <a:r>
              <a:rPr lang="es-ES" sz="4800" b="1" dirty="0"/>
              <a:t>estímulos dentro de un conjunto</a:t>
            </a:r>
            <a:r>
              <a:rPr lang="es-ES" sz="4800" b="1" dirty="0" smtClean="0"/>
              <a:t>.</a:t>
            </a:r>
            <a:endParaRPr lang="es-ES_tradnl"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3898997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537" y="1340768"/>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Y como junto con la memoria, la comunicación, la motivación y la </a:t>
            </a:r>
            <a:r>
              <a:rPr kumimoji="0" lang="es-ES" sz="4400" b="0" i="0" u="none" strike="noStrike" cap="none" normalizeH="0" baseline="0" dirty="0" smtClean="0">
                <a:ln>
                  <a:noFill/>
                </a:ln>
                <a:effectLst/>
                <a:latin typeface="Arial" pitchFamily="34" charset="0"/>
                <a:ea typeface="Calibri" pitchFamily="34" charset="0"/>
                <a:cs typeface="Arial" pitchFamily="34" charset="0"/>
              </a:rPr>
              <a:t>atención</a:t>
            </a: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son las bases fundamentales del aprendizaje.</a:t>
            </a:r>
            <a:endParaRPr kumimoji="0" lang="es-ES" sz="6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50843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96752"/>
            <a:ext cx="8229600" cy="363496"/>
          </a:xfrm>
        </p:spPr>
        <p:txBody>
          <a:bodyPr>
            <a:normAutofit fontScale="92500" lnSpcReduction="10000"/>
          </a:bodyPr>
          <a:lstStyle/>
          <a:p>
            <a:pPr lvl="0" algn="ctr"/>
            <a:r>
              <a:rPr lang="es-ES" sz="2000" dirty="0" smtClean="0"/>
              <a:t>Reconocer </a:t>
            </a:r>
            <a:r>
              <a:rPr lang="es-ES" sz="2000" dirty="0"/>
              <a:t>letras, cifras, símbolos o dibujos</a:t>
            </a:r>
            <a:r>
              <a:rPr lang="es-ES" sz="2000" dirty="0" smtClean="0"/>
              <a:t>.</a:t>
            </a:r>
            <a:endParaRPr lang="es-ES_tradnl" sz="2000" dirty="0"/>
          </a:p>
        </p:txBody>
      </p:sp>
      <p:sp>
        <p:nvSpPr>
          <p:cNvPr id="3" name="2 Título"/>
          <p:cNvSpPr>
            <a:spLocks noGrp="1"/>
          </p:cNvSpPr>
          <p:nvPr>
            <p:ph type="title"/>
          </p:nvPr>
        </p:nvSpPr>
        <p:spPr>
          <a:xfrm>
            <a:off x="467544" y="188640"/>
            <a:ext cx="8229600" cy="1143000"/>
          </a:xfrm>
        </p:spPr>
        <p:txBody>
          <a:bodyPr/>
          <a:lstStyle/>
          <a:p>
            <a:pPr algn="ctr"/>
            <a:r>
              <a:rPr lang="es-ES" dirty="0" smtClean="0"/>
              <a:t>ACTIVIDADES</a:t>
            </a:r>
            <a:endParaRPr lang="es-ES" dirty="0"/>
          </a:p>
        </p:txBody>
      </p:sp>
      <p:pic>
        <p:nvPicPr>
          <p:cNvPr id="1026" name="Picture 2" descr="C:\Documents and Settings\Administrador\Escritorio\metodo lectoescritura ginés\metodo de lectoescritura gines\vocales\lectoescritura-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48440" y="1628800"/>
            <a:ext cx="6696744" cy="47402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2450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55000" lnSpcReduction="20000"/>
          </a:bodyPr>
          <a:lstStyle/>
          <a:p>
            <a:pPr lvl="0"/>
            <a:r>
              <a:rPr lang="es-ES" sz="3200" dirty="0" smtClean="0"/>
              <a:t>Localizar </a:t>
            </a:r>
            <a:r>
              <a:rPr lang="es-ES" sz="3200" dirty="0"/>
              <a:t>las veces que se repite un elemento (palabra, número, figura geométrica, símbolo, dibujo,…) en un conjunto</a:t>
            </a:r>
            <a:r>
              <a:rPr lang="es-ES" sz="3200" dirty="0" smtClean="0"/>
              <a:t>.</a:t>
            </a:r>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1844824"/>
            <a:ext cx="3384376" cy="48769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6352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723535"/>
          </a:xfrm>
        </p:spPr>
        <p:txBody>
          <a:bodyPr>
            <a:normAutofit fontScale="55000" lnSpcReduction="20000"/>
          </a:bodyPr>
          <a:lstStyle/>
          <a:p>
            <a:pPr lvl="0"/>
            <a:r>
              <a:rPr lang="es-ES" sz="3200" dirty="0" smtClean="0"/>
              <a:t>Localizar </a:t>
            </a:r>
            <a:r>
              <a:rPr lang="es-ES" sz="3200" dirty="0"/>
              <a:t>las veces que se repite un elemento (palabra, número, figura geométrica, símbolo, dibujo,…) en un conjunto</a:t>
            </a:r>
            <a:r>
              <a:rPr lang="es-ES" sz="3200" dirty="0" smtClean="0"/>
              <a:t>.</a:t>
            </a:r>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3074" name="Picture 2" descr="C:\Documents and Settings\Administrador\Escritorio\fichas de atencion escritorio\MATRIZ DE SÍMBOLOS\matriz de simbolos mediana-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492896"/>
            <a:ext cx="3888432" cy="2752381"/>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Documents and Settings\Administrador\Escritorio\fichas de atencion escritorio\MATRIZ DE SÍMBOLOS\matriz de simbolos mediana-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2696775"/>
            <a:ext cx="3312368" cy="234462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6516216" y="5589240"/>
            <a:ext cx="222065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file"/>
              </a:rPr>
              <a:t>Matrices</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CuadroTexto"/>
          <p:cNvSpPr txBox="1"/>
          <p:nvPr/>
        </p:nvSpPr>
        <p:spPr>
          <a:xfrm>
            <a:off x="8028384" y="5877272"/>
            <a:ext cx="184731" cy="369332"/>
          </a:xfrm>
          <a:prstGeom prst="rect">
            <a:avLst/>
          </a:prstGeom>
          <a:noFill/>
        </p:spPr>
        <p:txBody>
          <a:bodyPr wrap="none" rtlCol="0">
            <a:spAutoFit/>
          </a:bodyPr>
          <a:lstStyle/>
          <a:p>
            <a:endParaRPr lang="es-ES" dirty="0"/>
          </a:p>
        </p:txBody>
      </p:sp>
    </p:spTree>
    <p:extLst>
      <p:ext uri="{BB962C8B-B14F-4D97-AF65-F5344CB8AC3E}">
        <p14:creationId xmlns="" xmlns:p14="http://schemas.microsoft.com/office/powerpoint/2010/main" val="4238731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011568"/>
          </a:xfrm>
        </p:spPr>
        <p:txBody>
          <a:bodyPr>
            <a:normAutofit fontScale="62500" lnSpcReduction="20000"/>
          </a:bodyPr>
          <a:lstStyle/>
          <a:p>
            <a:pPr lvl="0" algn="just"/>
            <a:r>
              <a:rPr lang="es-ES" sz="3200" dirty="0" smtClean="0"/>
              <a:t>Elegir </a:t>
            </a:r>
            <a:r>
              <a:rPr lang="es-ES" sz="3200" dirty="0"/>
              <a:t>entre varios elementos desordenados (sílabas, terminaciones, palabras, números, figuras geométricas, símbolos, dibujos, etc..) los que figuran en un modelo dado.</a:t>
            </a:r>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2348880"/>
            <a:ext cx="6383821" cy="4313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9617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011568"/>
          </a:xfrm>
        </p:spPr>
        <p:txBody>
          <a:bodyPr>
            <a:normAutofit fontScale="77500" lnSpcReduction="20000"/>
          </a:bodyPr>
          <a:lstStyle/>
          <a:p>
            <a:pPr lvl="0" algn="just"/>
            <a:r>
              <a:rPr lang="es-ES" sz="3200" dirty="0" smtClean="0"/>
              <a:t>Elegir </a:t>
            </a:r>
            <a:r>
              <a:rPr lang="es-ES" sz="3200" dirty="0"/>
              <a:t>entre varios elementos desordenados </a:t>
            </a:r>
            <a:r>
              <a:rPr lang="es-ES" sz="3200" dirty="0" smtClean="0"/>
              <a:t>igual los </a:t>
            </a:r>
            <a:r>
              <a:rPr lang="es-ES" sz="3200" dirty="0"/>
              <a:t>que figuran en un modelo dado</a:t>
            </a:r>
            <a:r>
              <a:rPr lang="es-ES" sz="3200" dirty="0" smtClean="0"/>
              <a:t>. Recurriendo a las motivaciones de los niños.</a:t>
            </a:r>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6082" name="Picture 2" descr="C:\Documents and Settings\Administrador\Escritorio\fichas de atencion escritorio\atención con siluetas\Atención juguemos a las siluetas con los Simpson\Atención juguemos a las siluetas con los Simpson_0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2420888"/>
            <a:ext cx="5365449" cy="37978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4277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875664"/>
          </a:xfrm>
        </p:spPr>
        <p:txBody>
          <a:bodyPr>
            <a:normAutofit/>
          </a:bodyPr>
          <a:lstStyle/>
          <a:p>
            <a:pPr algn="ctr"/>
            <a:r>
              <a:rPr lang="es-ES" sz="4800" dirty="0" smtClean="0"/>
              <a:t>2.- Comparar estímulos dentro de un conjunto.</a:t>
            </a:r>
          </a:p>
        </p:txBody>
      </p:sp>
      <p:sp>
        <p:nvSpPr>
          <p:cNvPr id="4" name="3 Título"/>
          <p:cNvSpPr>
            <a:spLocks noGrp="1"/>
          </p:cNvSpPr>
          <p:nvPr>
            <p:ph type="title"/>
          </p:nvPr>
        </p:nvSpPr>
        <p:spPr/>
        <p:txBody>
          <a:bodyPr/>
          <a:lstStyle/>
          <a:p>
            <a:pPr algn="ctr"/>
            <a:r>
              <a:rPr lang="es-ES" dirty="0"/>
              <a:t>ACTIVIDADES</a:t>
            </a:r>
            <a:endParaRPr lang="es-ES_tradnl" dirty="0"/>
          </a:p>
        </p:txBody>
      </p:sp>
    </p:spTree>
    <p:extLst>
      <p:ext uri="{BB962C8B-B14F-4D97-AF65-F5344CB8AC3E}">
        <p14:creationId xmlns="" xmlns:p14="http://schemas.microsoft.com/office/powerpoint/2010/main" val="688222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70000" lnSpcReduction="20000"/>
          </a:bodyPr>
          <a:lstStyle/>
          <a:p>
            <a:pPr lvl="0"/>
            <a:r>
              <a:rPr lang="es-ES" sz="3200" dirty="0"/>
              <a:t>Reconocer </a:t>
            </a:r>
            <a:r>
              <a:rPr lang="es-ES" sz="3200" dirty="0" smtClean="0"/>
              <a:t>objetos que </a:t>
            </a:r>
            <a:r>
              <a:rPr lang="es-ES" sz="3200" dirty="0"/>
              <a:t>tengan una determinada característica.</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8194" name="Picture 2" descr="C:\Documents and Settings\Administrador\Escritorio\CHARLA DE GRANADA\habilidades basicas en imagenes\habilidades basicas en imagenes_004.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984372"/>
            <a:ext cx="6624736" cy="468924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6660232" y="692696"/>
            <a:ext cx="2066591"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file"/>
              </a:rPr>
              <a:t>programas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142721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70000" lnSpcReduction="20000"/>
          </a:bodyPr>
          <a:lstStyle/>
          <a:p>
            <a:pPr lvl="0"/>
            <a:r>
              <a:rPr lang="es-ES" sz="3200" dirty="0" smtClean="0"/>
              <a:t>Señalar </a:t>
            </a:r>
            <a:r>
              <a:rPr lang="es-ES" sz="3200" dirty="0"/>
              <a:t>palabras, números y otros elementos iguales o diferentes dentro del mismo conjunto.</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921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05184" y="2060848"/>
            <a:ext cx="6630703" cy="4474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3154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70000" lnSpcReduction="20000"/>
          </a:bodyPr>
          <a:lstStyle/>
          <a:p>
            <a:r>
              <a:rPr lang="es-ES" sz="3200" dirty="0" smtClean="0"/>
              <a:t>Localizar los elementos que faltan en dos conjuntos independientes. </a:t>
            </a:r>
            <a:endParaRPr lang="es-ES_tradnl" sz="3200" dirty="0"/>
          </a:p>
          <a:p>
            <a:pPr lvl="0"/>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988839"/>
            <a:ext cx="6763418" cy="45959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49106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70000" lnSpcReduction="20000"/>
          </a:bodyPr>
          <a:lstStyle/>
          <a:p>
            <a:r>
              <a:rPr lang="es-ES" sz="3200" dirty="0" smtClean="0"/>
              <a:t>Localizar los elementos que se repiten en dos conjuntos independientes. </a:t>
            </a:r>
            <a:endParaRPr lang="es-ES_tradnl" sz="3200" dirty="0"/>
          </a:p>
          <a:p>
            <a:pPr lvl="0"/>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1200" y="1990167"/>
            <a:ext cx="6408712" cy="42921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597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537" y="1340768"/>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lo largo de nuestra exposición</a:t>
            </a:r>
            <a:r>
              <a:rPr kumimoji="0" lang="es-ES" sz="4400" b="0" i="0" u="none" strike="noStrike" cap="none" normalizeH="0" dirty="0" smtClean="0">
                <a:ln>
                  <a:noFill/>
                </a:ln>
                <a:solidFill>
                  <a:srgbClr val="000000"/>
                </a:solidFill>
                <a:effectLst/>
                <a:latin typeface="Arial" pitchFamily="34" charset="0"/>
                <a:ea typeface="Calibri" pitchFamily="34" charset="0"/>
                <a:cs typeface="Arial" pitchFamily="34" charset="0"/>
              </a:rPr>
              <a:t> vamos a tratar de presentar recursos y metodologías para trabajar estas funciones.</a:t>
            </a:r>
            <a:endParaRPr kumimoji="0" lang="es-ES" sz="6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12967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77500" lnSpcReduction="20000"/>
          </a:bodyPr>
          <a:lstStyle/>
          <a:p>
            <a:pPr lvl="0"/>
            <a:r>
              <a:rPr lang="es-ES" sz="3200" dirty="0" smtClean="0"/>
              <a:t>Hallar </a:t>
            </a:r>
            <a:r>
              <a:rPr lang="es-ES" sz="3200" dirty="0"/>
              <a:t>las diferencias </a:t>
            </a:r>
            <a:r>
              <a:rPr lang="es-ES" sz="3200" dirty="0" smtClean="0"/>
              <a:t>que </a:t>
            </a:r>
            <a:r>
              <a:rPr lang="es-ES" sz="3200" dirty="0"/>
              <a:t>existen entre dibujos.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5122" name="Picture 2" descr="C:\Documents and Settings\Administrador\Escritorio\PROGRAMA DE HABILIDADES BÁSICAS\HABILIDADES BASICAS-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054001"/>
            <a:ext cx="6408712" cy="45363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2166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77500" lnSpcReduction="20000"/>
          </a:bodyPr>
          <a:lstStyle/>
          <a:p>
            <a:pPr lvl="0"/>
            <a:r>
              <a:rPr lang="es-ES" sz="3200" dirty="0" smtClean="0"/>
              <a:t>Hallar </a:t>
            </a:r>
            <a:r>
              <a:rPr lang="es-ES" sz="3200" dirty="0"/>
              <a:t>las </a:t>
            </a:r>
            <a:r>
              <a:rPr lang="es-ES" sz="3200" dirty="0" smtClean="0"/>
              <a:t>semejanzas </a:t>
            </a:r>
            <a:r>
              <a:rPr lang="es-ES" sz="3200" dirty="0"/>
              <a:t>que existen entre dibujos.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987910"/>
            <a:ext cx="6923108" cy="4609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4681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3200" dirty="0" smtClean="0"/>
              <a:t>Búsqueda de iguales.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050" name="Picture 2" descr="C:\users\gines\desktop\documentos gines\fichas de atencion escritorio\atencion señalar fila columna con dos iguales\iguales en bingo-4.jpg"/>
          <p:cNvPicPr>
            <a:picLocks noChangeAspect="1" noChangeArrowheads="1"/>
          </p:cNvPicPr>
          <p:nvPr/>
        </p:nvPicPr>
        <p:blipFill>
          <a:blip r:embed="rId2" cstate="print"/>
          <a:srcRect/>
          <a:stretch>
            <a:fillRect/>
          </a:stretch>
        </p:blipFill>
        <p:spPr bwMode="auto">
          <a:xfrm>
            <a:off x="5580112" y="1814649"/>
            <a:ext cx="3563888" cy="5043351"/>
          </a:xfrm>
          <a:prstGeom prst="rect">
            <a:avLst/>
          </a:prstGeom>
          <a:noFill/>
        </p:spPr>
      </p:pic>
      <p:pic>
        <p:nvPicPr>
          <p:cNvPr id="2051" name="Picture 3" descr="D:\CHARLA GRANADA\Página 1.jpg"/>
          <p:cNvPicPr>
            <a:picLocks noChangeAspect="1" noChangeArrowheads="1"/>
          </p:cNvPicPr>
          <p:nvPr/>
        </p:nvPicPr>
        <p:blipFill>
          <a:blip r:embed="rId3" cstate="print"/>
          <a:srcRect/>
          <a:stretch>
            <a:fillRect/>
          </a:stretch>
        </p:blipFill>
        <p:spPr bwMode="auto">
          <a:xfrm>
            <a:off x="0" y="1844824"/>
            <a:ext cx="3548519" cy="5013176"/>
          </a:xfrm>
          <a:prstGeom prst="rect">
            <a:avLst/>
          </a:prstGeom>
          <a:noFill/>
        </p:spPr>
      </p:pic>
    </p:spTree>
    <p:extLst>
      <p:ext uri="{BB962C8B-B14F-4D97-AF65-F5344CB8AC3E}">
        <p14:creationId xmlns="" xmlns:p14="http://schemas.microsoft.com/office/powerpoint/2010/main" val="744681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3200" dirty="0" smtClean="0"/>
              <a:t>Intrusos con dibujos.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35842" name="Picture 2" descr="C:\Documents and Settings\Administrador\Escritorio\fichas de atencion escritorio\atención intrusos\Copia de intruso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1988840"/>
            <a:ext cx="3288143" cy="46531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5250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3200" dirty="0" smtClean="0"/>
              <a:t>Intrusos con formas geométricas.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37890" name="Picture 2" descr="C:\Documents and Settings\Administrador\Escritorio\fichas de atencion escritorio\atención intrusos\INTRUSOS 3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7275" y="1988840"/>
            <a:ext cx="3174034" cy="44916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2865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3200" dirty="0" smtClean="0"/>
              <a:t>Objetos intrusos.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38914" name="Picture 2" descr="C:\Documents and Settings\Administrador\Escritorio\fichas de atencion escritorio\Desarrollo de la atención; Discriminación visual\objetos intrusos- lamin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060848"/>
            <a:ext cx="5921193" cy="41912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8265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3200" dirty="0" smtClean="0"/>
              <a:t>Intrusos sinónimos.</a:t>
            </a:r>
            <a:endParaRPr lang="es-ES_tradnl" sz="32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36866" name="Picture 2" descr="C:\Documents and Settings\Administrador\Escritorio\fichas lectoescritura escritorio\conciencia semántica con intrusos\sinonimos intruso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060848"/>
            <a:ext cx="5957077" cy="42166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8321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a:bodyPr>
          <a:lstStyle/>
          <a:p>
            <a:pPr lvl="0" algn="ctr"/>
            <a:r>
              <a:rPr lang="es-ES" sz="4800" b="1" dirty="0" smtClean="0"/>
              <a:t>3.- Identificar </a:t>
            </a:r>
            <a:r>
              <a:rPr lang="es-ES" sz="4800" b="1" dirty="0"/>
              <a:t>estímulos dentro de </a:t>
            </a:r>
            <a:r>
              <a:rPr lang="es-ES" sz="4800" b="1" dirty="0" smtClean="0"/>
              <a:t>series.</a:t>
            </a:r>
            <a:endParaRPr lang="es-ES_tradnl"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3497561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a:t>Proseguir series de letras, números, símbolos, dibujos, </a:t>
            </a:r>
            <a:r>
              <a:rPr lang="es-ES" sz="2400" dirty="0" smtClean="0"/>
              <a:t>etc. </a:t>
            </a:r>
            <a:r>
              <a:rPr lang="es-ES" sz="2400" dirty="0"/>
              <a:t>dados los primeros elementos.</a:t>
            </a:r>
            <a:endParaRPr lang="es-ES_tradnl" sz="24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2060848"/>
            <a:ext cx="6408712" cy="4394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49857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En </a:t>
            </a:r>
            <a:r>
              <a:rPr lang="es-ES" sz="2400" dirty="0"/>
              <a:t>una sucesión de elementos, identificar todos los que pertenecen o no a la serie o son erróneos.</a:t>
            </a:r>
            <a:endParaRPr lang="es-ES_tradnl" sz="24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916832"/>
            <a:ext cx="6798058" cy="4694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9697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143000"/>
          </a:xfrm>
        </p:spPr>
        <p:txBody>
          <a:bodyPr/>
          <a:lstStyle/>
          <a:p>
            <a:pPr algn="ctr"/>
            <a:r>
              <a:rPr lang="es-ES" dirty="0" smtClean="0"/>
              <a:t>ATENCIÓN</a:t>
            </a:r>
            <a:endParaRPr lang="es-ES" dirty="0"/>
          </a:p>
        </p:txBody>
      </p:sp>
      <p:sp>
        <p:nvSpPr>
          <p:cNvPr id="2" name="1 Rectángulo"/>
          <p:cNvSpPr/>
          <p:nvPr/>
        </p:nvSpPr>
        <p:spPr>
          <a:xfrm>
            <a:off x="5050" y="1890117"/>
            <a:ext cx="8964488" cy="1077218"/>
          </a:xfrm>
          <a:prstGeom prst="rect">
            <a:avLst/>
          </a:prstGeom>
        </p:spPr>
        <p:txBody>
          <a:bodyPr wrap="square">
            <a:spAutoFit/>
          </a:bodyPr>
          <a:lstStyle/>
          <a:p>
            <a:r>
              <a:rPr lang="es-ES" sz="3200" dirty="0"/>
              <a:t>“Atención significa dejar ciertas cosas para tratar efectivamente otras”</a:t>
            </a:r>
            <a:r>
              <a:rPr lang="es-ES_tradnl" sz="3200" dirty="0"/>
              <a:t> </a:t>
            </a:r>
            <a:r>
              <a:rPr lang="es-ES" sz="3200" b="1" dirty="0"/>
              <a:t>William James</a:t>
            </a:r>
            <a:endParaRPr lang="es-ES_tradnl" sz="3200" dirty="0"/>
          </a:p>
        </p:txBody>
      </p:sp>
    </p:spTree>
    <p:extLst>
      <p:ext uri="{BB962C8B-B14F-4D97-AF65-F5344CB8AC3E}">
        <p14:creationId xmlns="" xmlns:p14="http://schemas.microsoft.com/office/powerpoint/2010/main" val="2574237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Elegir </a:t>
            </a:r>
            <a:r>
              <a:rPr lang="es-ES" sz="2400" dirty="0"/>
              <a:t>elementos para completar palabras, números o figuras.</a:t>
            </a:r>
            <a:endParaRPr lang="es-ES_tradnl" sz="2400" dirty="0"/>
          </a:p>
          <a:p>
            <a:pPr lvl="0"/>
            <a:endParaRPr lang="es-ES_tradnl" sz="32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3314" name="Picture 2" descr="C:\Documents and Settings\Administrador\Escritorio\CHARLA DE GRANADA\habilidades basicas en imagenes\habilidades basicas en imagenes_032.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852936"/>
            <a:ext cx="3223103" cy="2281436"/>
          </a:xfrm>
          <a:prstGeom prst="rect">
            <a:avLst/>
          </a:prstGeom>
          <a:noFill/>
          <a:extLst>
            <a:ext uri="{909E8E84-426E-40DD-AFC4-6F175D3DCCD1}">
              <a14:hiddenFill xmlns="" xmlns:a14="http://schemas.microsoft.com/office/drawing/2010/main">
                <a:solidFill>
                  <a:srgbClr val="FFFFFF"/>
                </a:solidFill>
              </a14:hiddenFill>
            </a:ext>
          </a:extLst>
        </p:spPr>
      </p:pic>
      <p:pic>
        <p:nvPicPr>
          <p:cNvPr id="13315" name="Picture 3" descr="C:\Documents and Settings\Administrador\Escritorio\CHARLA DE GRANADA\habilidades basicas en imagenes\habilidades basicas en imagenes_038.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821343"/>
            <a:ext cx="3312368" cy="23446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82852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628800"/>
            <a:ext cx="8229600" cy="1875664"/>
          </a:xfrm>
        </p:spPr>
        <p:txBody>
          <a:bodyPr>
            <a:normAutofit fontScale="92500"/>
          </a:bodyPr>
          <a:lstStyle/>
          <a:p>
            <a:pPr lvl="0"/>
            <a:r>
              <a:rPr lang="es-ES" sz="4800" b="1" dirty="0" smtClean="0"/>
              <a:t>4.- </a:t>
            </a:r>
            <a:r>
              <a:rPr lang="es-ES" sz="4800" b="1" dirty="0"/>
              <a:t>Reconocer estímulos en el plano o en el espacio.</a:t>
            </a:r>
            <a:endParaRPr lang="es-ES_tradnl"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2291145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Laberintos o itinerarios.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6386" name="Picture 2" descr="C:\Documents and Settings\Administrador\Escritorio\Actividades variadas del blog y dias especiales\navidad 2010\Laberintos especial Navidad Fichas 1-30\Laberintos especial Navidad Fichas 1-30_30.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2132855"/>
            <a:ext cx="6408712" cy="4536333"/>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24328" y="1196752"/>
            <a:ext cx="1200151" cy="1081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92423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Laberintos y matemáticas.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639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5816" y="1844824"/>
            <a:ext cx="3384376" cy="4621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71931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Laberintos e instrucciones.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6388" name="Picture 4" descr="C:\Documents and Settings\Administrador\Escritorio\fichas de atencion escritorio\laberintos secretos con instrucciones\Laberintos secretos-2 instruccion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831810"/>
            <a:ext cx="3312368" cy="468742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9" name="Picture 5" descr="C:\Documents and Settings\Administrador\Escritorio\fichas de atencion escritorio\laberintos secretos con instrucciones\Laberintos secretos-2 ficha de trabaj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2040" y="1769144"/>
            <a:ext cx="3312368" cy="46874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9193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a:t>Unir puntos siguiendo unas instrucciones</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4338" name="Picture 2" descr="C:\Documents and Settings\Administrador\Escritorio\CHARLA DE GRANADA\habilidades basicas en imagenes\habilidades basicas en imagenes_190.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2060848"/>
            <a:ext cx="5220089" cy="36949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83402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Construir </a:t>
            </a:r>
            <a:r>
              <a:rPr lang="es-ES" sz="2400" dirty="0"/>
              <a:t>puzles con letras, números o figuras</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5362" name="Picture 2" descr="C:\Documents and Settings\Administrador\Escritorio\CHARLA DE GRANADA\habilidades basicas en imagenes\habilidades basicas en imagenes_030.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988840"/>
            <a:ext cx="6073595" cy="42991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7336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fontScale="92500" lnSpcReduction="20000"/>
          </a:bodyPr>
          <a:lstStyle/>
          <a:p>
            <a:pPr lvl="0"/>
            <a:r>
              <a:rPr lang="es-ES" sz="4800" b="1" dirty="0" smtClean="0"/>
              <a:t>5.- </a:t>
            </a:r>
            <a:r>
              <a:rPr lang="es-ES" sz="4800" b="1" dirty="0"/>
              <a:t>Reconocer palabras o frases que cumplan unas condiciones </a:t>
            </a:r>
            <a:r>
              <a:rPr lang="es-ES" sz="4800" b="1" dirty="0" smtClean="0"/>
              <a:t>dadas.</a:t>
            </a:r>
            <a:endParaRPr lang="es-ES_tradnl"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40364633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a:t>Localizar palabras sinónimas a unas dadas</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844824"/>
            <a:ext cx="6394173" cy="4299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854647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Señalar </a:t>
            </a:r>
            <a:r>
              <a:rPr lang="es-ES" sz="2400" dirty="0"/>
              <a:t>antónimos de palabra conocidas</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916832"/>
            <a:ext cx="5566308" cy="376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012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620688"/>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Hay que tener en cuenta que la atención (</a:t>
            </a:r>
            <a:r>
              <a:rPr lang="es-ES" sz="4400" dirty="0" smtClean="0">
                <a:solidFill>
                  <a:srgbClr val="000000"/>
                </a:solidFill>
                <a:latin typeface="Arial" pitchFamily="34" charset="0"/>
                <a:ea typeface="Calibri" pitchFamily="34" charset="0"/>
                <a:cs typeface="Arial" pitchFamily="34" charset="0"/>
              </a:rPr>
              <a:t>alternancia, </a:t>
            </a: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focalización,</a:t>
            </a:r>
            <a:r>
              <a:rPr kumimoji="0" lang="es-ES" sz="4400" b="0" i="0" u="none" strike="noStrike" cap="none" normalizeH="0" dirty="0" smtClean="0">
                <a:ln>
                  <a:noFill/>
                </a:ln>
                <a:solidFill>
                  <a:srgbClr val="000000"/>
                </a:solidFill>
                <a:effectLst/>
                <a:latin typeface="Arial" pitchFamily="34" charset="0"/>
                <a:ea typeface="Calibri" pitchFamily="34" charset="0"/>
                <a:cs typeface="Arial" pitchFamily="34" charset="0"/>
              </a:rPr>
              <a:t> mantenimiento..</a:t>
            </a: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es una capacidad con la que se nace pero</a:t>
            </a:r>
            <a:r>
              <a:rPr kumimoji="0" lang="es-ES" sz="4400" b="0" i="0" u="none" strike="noStrike" cap="none" normalizeH="0" dirty="0" smtClean="0">
                <a:ln>
                  <a:noFill/>
                </a:ln>
                <a:solidFill>
                  <a:srgbClr val="000000"/>
                </a:solidFill>
                <a:effectLst/>
                <a:latin typeface="Arial" pitchFamily="34" charset="0"/>
                <a:ea typeface="Calibri" pitchFamily="34" charset="0"/>
                <a:cs typeface="Arial" pitchFamily="34" charset="0"/>
              </a:rPr>
              <a:t> que es preciso desarrollar en forma de habilidades atencionales.</a:t>
            </a: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s-ES"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Identificar  </a:t>
            </a:r>
            <a:r>
              <a:rPr lang="es-ES" sz="2400" dirty="0"/>
              <a:t>detalles importantes, a partir de unas instrucciones.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9458" name="Picture 2" descr="C:\Documents and Settings\Administrador\Escritorio\fichas lectoescritura escritorio\programa de entrenamiento de instrucciones escritas\programa de entrenamiento de instrucciones escritas\programa de entrenamiento de instrucciones escritas_08.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6398" y="1947105"/>
            <a:ext cx="6912768" cy="48931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2845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Programa de entrenamiento de instrucciones escritas trabajando las CCBB.</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50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916832"/>
            <a:ext cx="8478739" cy="4820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8635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a:bodyPr>
          <a:lstStyle/>
          <a:p>
            <a:pPr lvl="0"/>
            <a:r>
              <a:rPr lang="es-ES" sz="2400" dirty="0" smtClean="0"/>
              <a:t>Programa de entrenamiento de instrucciones escritas.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0482" name="Picture 2" descr="C:\Documents and Settings\Administrador\Escritorio\fichas lectoescritura escritorio\programa de entrenamiento de instrucciones escritas\programa de entrenamiento de instrucciones escritas\programa de entrenamiento de instrucciones escritas_0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033127"/>
            <a:ext cx="6327462" cy="44788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5377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340768"/>
            <a:ext cx="8229600" cy="1296144"/>
          </a:xfrm>
        </p:spPr>
        <p:txBody>
          <a:bodyPr>
            <a:normAutofit fontScale="92500" lnSpcReduction="20000"/>
          </a:bodyPr>
          <a:lstStyle/>
          <a:p>
            <a:r>
              <a:rPr lang="es-ES" sz="4800" b="1" dirty="0" smtClean="0"/>
              <a:t>5.- </a:t>
            </a:r>
            <a:r>
              <a:rPr lang="es-ES" sz="4800" dirty="0"/>
              <a:t>Localizar datos de forma eficiente</a:t>
            </a:r>
            <a:r>
              <a:rPr lang="es-ES" sz="4800" dirty="0" smtClean="0"/>
              <a:t>.</a:t>
            </a:r>
            <a:endParaRPr lang="es-ES"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824467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Datos dentro de una tabla.</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5" name="Picture 2" descr="C:\Documents and Settings\Administrador\Escritorio\CHARLA DE GRANADA\fichas de atencion escritorio\Localización rapida de datos\Localizacion rapida de datos LA LIGA\Localizacion rapida de datos LA LIGA_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7471" y="1772816"/>
            <a:ext cx="3275803" cy="463567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C:\Documents and Settings\Administrador\Escritorio\CHARLA DE GRANADA\fichas de atencion escritorio\Localización rapida de datos\Localizacion rapida de datos LA LIGA\Localizacion rapida de datos LA LIGA_2.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1451" y="1628800"/>
            <a:ext cx="3479341" cy="49237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5013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Datos dentro de imagen. Trabajamos las CCBB</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8130" name="Picture 2" descr="C:\Documents and Settings\Administrador\Escritorio\fichas lectoescritura escritorio\fichas de lectura\fichas de lectura orientacion andujar 1-10 al estilo de orientacionandujar\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2132856"/>
            <a:ext cx="5641376" cy="39931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73512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Datos dentro de una noticia de prensa. Trabajamos las CCBB</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9155" name="Picture 3" descr="C:\Documents and Settings\Administrador\Escritorio\fichas lectoescritura escritorio\fichas de lectura\fichas de lectura orientacion andujar 1-10 al estilo de orientacionandujar\1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988840"/>
            <a:ext cx="6624736" cy="46892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9267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ES" dirty="0" smtClean="0"/>
              <a:t>ATENCIÓN MANTENIDA</a:t>
            </a:r>
            <a:endParaRPr lang="es-ES" dirty="0"/>
          </a:p>
        </p:txBody>
      </p:sp>
      <p:pic>
        <p:nvPicPr>
          <p:cNvPr id="5" name="4 Marcador de contenido"/>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11760" y="1844824"/>
            <a:ext cx="4719776" cy="3539832"/>
          </a:xfrm>
        </p:spPr>
      </p:pic>
    </p:spTree>
    <p:extLst>
      <p:ext uri="{BB962C8B-B14F-4D97-AF65-F5344CB8AC3E}">
        <p14:creationId xmlns="" xmlns:p14="http://schemas.microsoft.com/office/powerpoint/2010/main" val="34316626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400" dirty="0" smtClean="0"/>
              <a:t>Reproducir </a:t>
            </a:r>
            <a:r>
              <a:rPr lang="es-ES" sz="2400" dirty="0"/>
              <a:t>totalmente o en parte modelos iguales u opuestos a otros </a:t>
            </a:r>
            <a:r>
              <a:rPr lang="es-ES" sz="2400" dirty="0" smtClean="0"/>
              <a:t>dados.</a:t>
            </a:r>
          </a:p>
          <a:p>
            <a:r>
              <a:rPr lang="es-ES" sz="2400" dirty="0" smtClean="0"/>
              <a:t>Retener </a:t>
            </a:r>
            <a:r>
              <a:rPr lang="es-ES" sz="2400" dirty="0"/>
              <a:t>mentalmente elementos o modelos para reproducirlos o asociarlos con </a:t>
            </a:r>
            <a:r>
              <a:rPr lang="es-ES" sz="2400" dirty="0" smtClean="0"/>
              <a:t>otros.</a:t>
            </a:r>
          </a:p>
          <a:p>
            <a:r>
              <a:rPr lang="es-ES" sz="2400" dirty="0" smtClean="0"/>
              <a:t>Colocar </a:t>
            </a:r>
            <a:r>
              <a:rPr lang="es-ES" sz="2400" dirty="0"/>
              <a:t>en un orden determinado los elementos de un conjunto </a:t>
            </a:r>
            <a:r>
              <a:rPr lang="es-ES" sz="2400" dirty="0" smtClean="0"/>
              <a:t>conocido.</a:t>
            </a:r>
            <a:endParaRPr lang="es-ES_tradnl" sz="2000" dirty="0"/>
          </a:p>
          <a:p>
            <a:r>
              <a:rPr lang="es-ES" sz="2400" dirty="0" smtClean="0"/>
              <a:t>Establecer </a:t>
            </a:r>
            <a:r>
              <a:rPr lang="es-ES" sz="2400" dirty="0"/>
              <a:t>relaciones entre elementos de acuerdo con unas condiciones</a:t>
            </a:r>
            <a:r>
              <a:rPr lang="es-ES" sz="2400" dirty="0" smtClean="0"/>
              <a:t>.</a:t>
            </a:r>
          </a:p>
          <a:p>
            <a:r>
              <a:rPr lang="es-ES" sz="2400" dirty="0" smtClean="0"/>
              <a:t>Trabajar la creatividad con imágenes.</a:t>
            </a:r>
          </a:p>
          <a:p>
            <a:endParaRPr lang="es-ES_tradnl" sz="2000" dirty="0"/>
          </a:p>
        </p:txBody>
      </p:sp>
      <p:sp>
        <p:nvSpPr>
          <p:cNvPr id="3" name="2 Título"/>
          <p:cNvSpPr>
            <a:spLocks noGrp="1"/>
          </p:cNvSpPr>
          <p:nvPr>
            <p:ph type="title"/>
          </p:nvPr>
        </p:nvSpPr>
        <p:spPr/>
        <p:txBody>
          <a:bodyPr/>
          <a:lstStyle/>
          <a:p>
            <a:pPr algn="ctr"/>
            <a:r>
              <a:rPr lang="es-ES" dirty="0" smtClean="0"/>
              <a:t>OBJETIVOS</a:t>
            </a:r>
            <a:endParaRPr lang="es-ES" dirty="0"/>
          </a:p>
        </p:txBody>
      </p:sp>
    </p:spTree>
    <p:extLst>
      <p:ext uri="{BB962C8B-B14F-4D97-AF65-F5344CB8AC3E}">
        <p14:creationId xmlns="" xmlns:p14="http://schemas.microsoft.com/office/powerpoint/2010/main" val="110029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fontScale="92500" lnSpcReduction="20000"/>
          </a:bodyPr>
          <a:lstStyle/>
          <a:p>
            <a:r>
              <a:rPr lang="es-ES" sz="4800" b="1" dirty="0" smtClean="0"/>
              <a:t>1.- </a:t>
            </a:r>
            <a:r>
              <a:rPr lang="es-ES" sz="4800" dirty="0"/>
              <a:t>Reproducir totalmente o en parte modelos iguales u opuestos a otros dados.</a:t>
            </a:r>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286801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3937" y="54868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lang="es-ES" sz="4400" dirty="0"/>
              <a:t>Mediante un entrenamiento </a:t>
            </a:r>
            <a:r>
              <a:rPr lang="es-ES" sz="4400" dirty="0" smtClean="0"/>
              <a:t>sistemático, los </a:t>
            </a:r>
            <a:r>
              <a:rPr lang="es-ES" sz="4400" dirty="0"/>
              <a:t>niños y adolescentes consiguen mejorar su capacidad atencional, aprendiendo estrategias para regular y limitar las distracciones. </a:t>
            </a:r>
            <a:endParaRPr kumimoji="0" lang="es-ES"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Realizar dibujos </a:t>
            </a:r>
            <a:r>
              <a:rPr lang="es-ES" sz="2400" dirty="0"/>
              <a:t>iguales </a:t>
            </a:r>
            <a:r>
              <a:rPr lang="es-ES" sz="2400" dirty="0" smtClean="0"/>
              <a:t>con </a:t>
            </a:r>
            <a:r>
              <a:rPr lang="es-ES" sz="2400" dirty="0"/>
              <a:t>cierta precisión</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1507" name="Picture 3" descr="C:\Documents and Settings\Administrador\Escritorio\fichas de atencion escritorio\simetricos\simetricos-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1916832"/>
            <a:ext cx="5796136" cy="41027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76360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Realizar dibujos simétricos </a:t>
            </a:r>
            <a:r>
              <a:rPr lang="es-ES" sz="2400" dirty="0"/>
              <a:t>con cierta precisión</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1506" name="Picture 2" descr="C:\Documents and Settings\Administrador\Escritorio\fichas de atencion escritorio\simetricos\simetrico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997466"/>
            <a:ext cx="6901027" cy="48848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9256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Realizar series de dibujos siguiendo un criterio o simetría.</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4035" name="Picture 3" descr="C:\Documents and Settings\Administrador\Escritorio\wikisaber colaboracion\pintamos siguiendo el modelo-2\pintamos siguiendo el modelo-2_03.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31840" y="1700808"/>
            <a:ext cx="3313052"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45392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Realizar dibujos simétricos </a:t>
            </a:r>
            <a:r>
              <a:rPr lang="es-ES" sz="2400" dirty="0"/>
              <a:t>con cierta precisión</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2530" name="Picture 2" descr="C:\Documents and Settings\Administrador\Escritorio\fichas de atencion escritorio\atencion y memoria acaba el dibujo\acaba el dibujo simetrico fichas 1-50\acaba el dibujo simetrico fichas 1-50_1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808" y="1772816"/>
            <a:ext cx="3354610" cy="47471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5076056" y="4941168"/>
            <a:ext cx="3648756" cy="923330"/>
          </a:xfrm>
          <a:prstGeom prst="rect">
            <a:avLst/>
          </a:prstGeom>
          <a:noFill/>
        </p:spPr>
        <p:txBody>
          <a:bodyPr wrap="square" lIns="91440" tIns="45720" rIns="91440" bIns="45720">
            <a:spAutoFit/>
          </a:bodyPr>
          <a:lstStyle/>
          <a:p>
            <a:pPr algn="ctr"/>
            <a:r>
              <a:rPr lang="es-E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simetricos</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1992951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a:t>C</a:t>
            </a:r>
            <a:r>
              <a:rPr lang="es-ES" sz="2400" dirty="0" smtClean="0"/>
              <a:t>ompletar </a:t>
            </a:r>
            <a:r>
              <a:rPr lang="es-ES" sz="2400" dirty="0"/>
              <a:t>modelos diversos partiendo de los elementos que los constituyen.</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915325"/>
            <a:ext cx="6965032" cy="474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091291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fontScale="70000" lnSpcReduction="20000"/>
          </a:bodyPr>
          <a:lstStyle/>
          <a:p>
            <a:r>
              <a:rPr lang="es-ES" sz="4800" b="1" dirty="0" smtClean="0"/>
              <a:t>2.- </a:t>
            </a:r>
            <a:r>
              <a:rPr lang="es-ES" sz="4800" dirty="0"/>
              <a:t>Retener mentalmente elementos o modelos para reproducirlos o asociarlos con otros.</a:t>
            </a:r>
          </a:p>
          <a:p>
            <a:endParaRPr lang="es-ES"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34730369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a:t>Reproducir fielmente un modelo una vez visto y memorizado</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2060848"/>
            <a:ext cx="6512225" cy="438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10723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Encontrar elementos iguales </a:t>
            </a:r>
            <a:r>
              <a:rPr lang="es-ES" sz="2400" dirty="0"/>
              <a:t>a otros que se han visto y se retienen en la memoria.</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56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52320" y="2060848"/>
            <a:ext cx="847725" cy="1162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132856"/>
            <a:ext cx="5830848" cy="4034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294131" y="3356992"/>
            <a:ext cx="1164101" cy="369332"/>
          </a:xfrm>
          <a:prstGeom prst="rect">
            <a:avLst/>
          </a:prstGeom>
          <a:noFill/>
        </p:spPr>
        <p:txBody>
          <a:bodyPr wrap="none" rtlCol="0">
            <a:spAutoFit/>
          </a:bodyPr>
          <a:lstStyle/>
          <a:p>
            <a:r>
              <a:rPr lang="es-ES_tradnl" dirty="0" smtClean="0"/>
              <a:t>MODELO</a:t>
            </a:r>
            <a:endParaRPr lang="es-ES_tradnl" dirty="0"/>
          </a:p>
        </p:txBody>
      </p:sp>
    </p:spTree>
    <p:extLst>
      <p:ext uri="{BB962C8B-B14F-4D97-AF65-F5344CB8AC3E}">
        <p14:creationId xmlns="" xmlns:p14="http://schemas.microsoft.com/office/powerpoint/2010/main" val="10093687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fontScale="92500" lnSpcReduction="20000"/>
          </a:bodyPr>
          <a:lstStyle/>
          <a:p>
            <a:r>
              <a:rPr lang="es-ES" sz="4800" b="1" dirty="0" smtClean="0"/>
              <a:t>3.- </a:t>
            </a:r>
            <a:r>
              <a:rPr lang="es-ES" sz="4800" dirty="0"/>
              <a:t>Colocar en un orden determinado los elementos de un conjunto conocido.</a:t>
            </a:r>
            <a:endParaRPr lang="es-ES_tradnl" sz="4400" dirty="0"/>
          </a:p>
          <a:p>
            <a:endParaRPr lang="es-ES"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40561741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a:t>Ordenar conjuntos de elementos diversos de acuerdo con unos criterios</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66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060848"/>
            <a:ext cx="6401976" cy="4432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2344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980728"/>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PAUTAS PARA TRABAJAR LA  ATENCIÓN </a:t>
            </a:r>
            <a:endParaRPr kumimoji="0" lang="es-E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Secuenciar </a:t>
            </a:r>
            <a:r>
              <a:rPr lang="es-ES" sz="2400" dirty="0"/>
              <a:t>los pasos de un proceso conocido para poder aplicarlo.</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76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070414"/>
            <a:ext cx="7002760" cy="44951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194633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fontScale="92500" lnSpcReduction="20000"/>
          </a:bodyPr>
          <a:lstStyle/>
          <a:p>
            <a:r>
              <a:rPr lang="es-ES" sz="4800" b="1" dirty="0" smtClean="0"/>
              <a:t>4.- </a:t>
            </a:r>
            <a:r>
              <a:rPr lang="es-ES" sz="4800" dirty="0"/>
              <a:t>Establecer relaciones entre elementos de acuerdo con unas condiciones.</a:t>
            </a:r>
            <a:endParaRPr lang="es-ES_tradnl" sz="4400" dirty="0"/>
          </a:p>
          <a:p>
            <a:endParaRPr lang="es-ES"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4050476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a:t>Atribuir propiedades a elementos aislados o en comparación con otros</a:t>
            </a:r>
            <a:r>
              <a:rPr lang="es-ES" sz="2400" dirty="0" smtClean="0"/>
              <a:t>.</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96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916832"/>
            <a:ext cx="6768752" cy="46427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50824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a:bodyPr>
          <a:lstStyle/>
          <a:p>
            <a:pPr lvl="0"/>
            <a:r>
              <a:rPr lang="es-ES" sz="2400" dirty="0" smtClean="0"/>
              <a:t>Clasificar  </a:t>
            </a:r>
            <a:r>
              <a:rPr lang="es-ES" sz="2400" dirty="0"/>
              <a:t>elementos </a:t>
            </a:r>
            <a:r>
              <a:rPr lang="es-ES" sz="2400" dirty="0" smtClean="0"/>
              <a:t>atendiendo </a:t>
            </a:r>
            <a:r>
              <a:rPr lang="es-ES" sz="2400" dirty="0"/>
              <a:t>a diversos criterios.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28674" name="Picture 2" descr="C:\Documents and Settings\Administrador\Escritorio\razonamiento logico\RAZONAMIENTO  LÓGICO categorizar y agrupar ficha-1 malet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988840"/>
            <a:ext cx="6188920" cy="43807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29025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Sudokus diferentes.</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1026" name="Picture 2" descr="C:\users\gines\desktop\documentos gines\fichas de atencion escritorio\ATENCIÓN SUDOKUS\sudoku 4x4-colores.jpg"/>
          <p:cNvPicPr>
            <a:picLocks noChangeAspect="1" noChangeArrowheads="1"/>
          </p:cNvPicPr>
          <p:nvPr/>
        </p:nvPicPr>
        <p:blipFill>
          <a:blip r:embed="rId2" cstate="print"/>
          <a:srcRect/>
          <a:stretch>
            <a:fillRect/>
          </a:stretch>
        </p:blipFill>
        <p:spPr bwMode="auto">
          <a:xfrm>
            <a:off x="5004048" y="1916832"/>
            <a:ext cx="3047465" cy="4327401"/>
          </a:xfrm>
          <a:prstGeom prst="rect">
            <a:avLst/>
          </a:prstGeom>
          <a:noFill/>
        </p:spPr>
      </p:pic>
      <p:pic>
        <p:nvPicPr>
          <p:cNvPr id="1027" name="Picture 3" descr="C:\users\gines\desktop\documentos gines\fichas de atencion escritorio\ATENCIÓN SUDOKUS\sudoku formas 6x6.jpg"/>
          <p:cNvPicPr>
            <a:picLocks noChangeAspect="1" noChangeArrowheads="1"/>
          </p:cNvPicPr>
          <p:nvPr/>
        </p:nvPicPr>
        <p:blipFill>
          <a:blip r:embed="rId3" cstate="print"/>
          <a:srcRect/>
          <a:stretch>
            <a:fillRect/>
          </a:stretch>
        </p:blipFill>
        <p:spPr bwMode="auto">
          <a:xfrm>
            <a:off x="1259632" y="1844824"/>
            <a:ext cx="3237258" cy="4581128"/>
          </a:xfrm>
          <a:prstGeom prst="rect">
            <a:avLst/>
          </a:prstGeom>
          <a:noFill/>
        </p:spPr>
      </p:pic>
      <p:sp>
        <p:nvSpPr>
          <p:cNvPr id="7" name="6 Rectángulo"/>
          <p:cNvSpPr/>
          <p:nvPr/>
        </p:nvSpPr>
        <p:spPr>
          <a:xfrm>
            <a:off x="6660232" y="980728"/>
            <a:ext cx="216024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rPr>
              <a:t>sudokus</a:t>
            </a:r>
            <a:endPar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0129025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16832"/>
            <a:ext cx="8229600" cy="1875664"/>
          </a:xfrm>
        </p:spPr>
        <p:txBody>
          <a:bodyPr>
            <a:normAutofit fontScale="92500"/>
          </a:bodyPr>
          <a:lstStyle/>
          <a:p>
            <a:r>
              <a:rPr lang="es-ES" sz="4800" b="1" dirty="0" smtClean="0"/>
              <a:t>5.- </a:t>
            </a:r>
            <a:r>
              <a:rPr lang="es-ES" sz="4800" dirty="0"/>
              <a:t>Trabajar la creatividad con </a:t>
            </a:r>
            <a:r>
              <a:rPr lang="es-ES" sz="4800" dirty="0" smtClean="0"/>
              <a:t>imágenes.</a:t>
            </a:r>
            <a:endParaRPr lang="es-ES_tradnl" sz="4400" dirty="0"/>
          </a:p>
          <a:p>
            <a:endParaRPr lang="es-ES" sz="4800" dirty="0"/>
          </a:p>
        </p:txBody>
      </p:sp>
      <p:sp>
        <p:nvSpPr>
          <p:cNvPr id="3" name="2 Título"/>
          <p:cNvSpPr>
            <a:spLocks noGrp="1"/>
          </p:cNvSpPr>
          <p:nvPr>
            <p:ph type="title"/>
          </p:nvPr>
        </p:nvSpPr>
        <p:spPr/>
        <p:txBody>
          <a:bodyPr/>
          <a:lstStyle/>
          <a:p>
            <a:pPr algn="ctr"/>
            <a:r>
              <a:rPr lang="es-ES" dirty="0" smtClean="0"/>
              <a:t>ACTIVIDADES</a:t>
            </a:r>
            <a:endParaRPr lang="es-ES" dirty="0"/>
          </a:p>
        </p:txBody>
      </p:sp>
    </p:spTree>
    <p:extLst>
      <p:ext uri="{BB962C8B-B14F-4D97-AF65-F5344CB8AC3E}">
        <p14:creationId xmlns="" xmlns:p14="http://schemas.microsoft.com/office/powerpoint/2010/main" val="18491069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Colorear dibujos o figuras según un criterio dado.</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0962" name="Picture 2" descr="C:\Documents and Settings\Administrador\Escritorio\CHARLA DE GRANADA\habilidades basicas en imagenes\habilidades basicas en imagenes_090.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132856"/>
            <a:ext cx="5744192" cy="4065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63487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a:bodyPr>
          <a:lstStyle/>
          <a:p>
            <a:pPr lvl="0"/>
            <a:r>
              <a:rPr lang="es-ES" sz="2400" dirty="0" smtClean="0"/>
              <a:t>Colorear mándalas según un criterio dado.</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39938" name="Picture 2" descr="C:\Documents and Settings\Administrador\Escritorio\CHARLA DE GRANADA\habilidades basicas en imagenes\habilidades basicas en imagenes_062.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1916832"/>
            <a:ext cx="5904656" cy="41795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81399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96752"/>
            <a:ext cx="8229600" cy="651527"/>
          </a:xfrm>
        </p:spPr>
        <p:txBody>
          <a:bodyPr>
            <a:normAutofit/>
          </a:bodyPr>
          <a:lstStyle/>
          <a:p>
            <a:pPr lvl="0"/>
            <a:r>
              <a:rPr lang="es-ES" sz="2400" dirty="0" smtClean="0"/>
              <a:t>Colorear mándalas de forma creativa.</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3010" name="Picture 2" descr="C:\Documents and Settings\Administrador\Escritorio\fichas de atencion escritorio\atención mandalas\Mandala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628800"/>
            <a:ext cx="3562319" cy="5041131"/>
          </a:xfrm>
          <a:prstGeom prst="rect">
            <a:avLst/>
          </a:prstGeom>
          <a:noFill/>
          <a:extLst>
            <a:ext uri="{909E8E84-426E-40DD-AFC4-6F175D3DCCD1}">
              <a14:hiddenFill xmlns="" xmlns:a14="http://schemas.microsoft.com/office/drawing/2010/main">
                <a:solidFill>
                  <a:srgbClr val="FFFFFF"/>
                </a:solidFill>
              </a14:hiddenFill>
            </a:ext>
          </a:extLst>
        </p:spPr>
      </p:pic>
      <p:pic>
        <p:nvPicPr>
          <p:cNvPr id="43012" name="Picture 4" descr="C:\Documents and Settings\Administrador\Escritorio\fichas de atencion escritorio\atención mandalas\Mandala 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1700808"/>
            <a:ext cx="3329728" cy="471198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3" name="Picture 5">
            <a:hlinkClick r:id="rId4" action="ppaction://hlinkfile"/>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2280" y="404664"/>
            <a:ext cx="1495425" cy="252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46648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326583"/>
            <a:ext cx="8229600" cy="651527"/>
          </a:xfrm>
        </p:spPr>
        <p:txBody>
          <a:bodyPr>
            <a:normAutofit fontScale="92500" lnSpcReduction="20000"/>
          </a:bodyPr>
          <a:lstStyle/>
          <a:p>
            <a:pPr lvl="0"/>
            <a:r>
              <a:rPr lang="es-ES" sz="2400" dirty="0" smtClean="0"/>
              <a:t>Colorear mándalas de objetos o dibujos de forma creativa.</a:t>
            </a:r>
            <a:endParaRPr lang="es-ES_tradnl" sz="2400" dirty="0"/>
          </a:p>
        </p:txBody>
      </p:sp>
      <p:sp>
        <p:nvSpPr>
          <p:cNvPr id="3" name="2 Título"/>
          <p:cNvSpPr>
            <a:spLocks noGrp="1"/>
          </p:cNvSpPr>
          <p:nvPr>
            <p:ph type="title"/>
          </p:nvPr>
        </p:nvSpPr>
        <p:spPr/>
        <p:txBody>
          <a:bodyPr/>
          <a:lstStyle/>
          <a:p>
            <a:pPr algn="ctr"/>
            <a:r>
              <a:rPr lang="es-ES" dirty="0" smtClean="0"/>
              <a:t>ACTIVIDADES</a:t>
            </a:r>
            <a:endParaRPr lang="es-ES" dirty="0"/>
          </a:p>
        </p:txBody>
      </p:sp>
      <p:pic>
        <p:nvPicPr>
          <p:cNvPr id="41987" name="Picture 3" descr="C:\Documents and Settings\Administrador\Escritorio\fichas de atencion escritorio\atención mandalas\mandala de hallowe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2132856"/>
            <a:ext cx="3960440" cy="3960440"/>
          </a:xfrm>
          <a:prstGeom prst="rect">
            <a:avLst/>
          </a:prstGeom>
          <a:noFill/>
          <a:extLst>
            <a:ext uri="{909E8E84-426E-40DD-AFC4-6F175D3DCCD1}">
              <a14:hiddenFill xmlns="" xmlns:a14="http://schemas.microsoft.com/office/drawing/2010/main">
                <a:solidFill>
                  <a:srgbClr val="FFFFFF"/>
                </a:solidFill>
              </a14:hiddenFill>
            </a:ext>
          </a:extLst>
        </p:spPr>
      </p:pic>
      <p:pic>
        <p:nvPicPr>
          <p:cNvPr id="41988" name="Picture 4" descr="C:\Documents and Settings\Administrador\Escritorio\fichas de atencion escritorio\atención mandalas\mandalas de objetos\Página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92080" y="2218051"/>
            <a:ext cx="2716073" cy="38435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877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3568" y="1661997"/>
            <a:ext cx="795637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Claridad: </a:t>
            </a:r>
            <a:r>
              <a:rPr kumimoji="0" lang="es-ES" sz="3600" b="0" i="0" u="none" strike="noStrike" cap="none" normalizeH="0" baseline="0" dirty="0" smtClean="0">
                <a:ln>
                  <a:noFill/>
                </a:ln>
                <a:solidFill>
                  <a:srgbClr val="244061"/>
                </a:solidFill>
                <a:effectLst/>
                <a:latin typeface="Arial" pitchFamily="34" charset="0"/>
                <a:ea typeface="Calibri" pitchFamily="34" charset="0"/>
                <a:cs typeface="Arial" pitchFamily="34" charset="0"/>
              </a:rPr>
              <a:t>Debemos de realizar una correcta explicación de las tareas o actividades que vamos a realizar. El niño debe tener muy claro la actividad que tiene que realizar.</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Autofit/>
          </a:bodyPr>
          <a:lstStyle/>
          <a:p>
            <a:pPr algn="ctr"/>
            <a:r>
              <a:rPr lang="es-ES" sz="4800" dirty="0" smtClean="0"/>
              <a:t>Entrenamiento en </a:t>
            </a:r>
            <a:r>
              <a:rPr lang="es-ES" sz="4800" dirty="0" err="1" smtClean="0"/>
              <a:t>autoinstrucciones</a:t>
            </a:r>
            <a:endParaRPr lang="es-ES" sz="4800" dirty="0"/>
          </a:p>
        </p:txBody>
      </p:sp>
      <p:sp>
        <p:nvSpPr>
          <p:cNvPr id="4" name="1 Título"/>
          <p:cNvSpPr txBox="1">
            <a:spLocks/>
          </p:cNvSpPr>
          <p:nvPr/>
        </p:nvSpPr>
        <p:spPr>
          <a:xfrm>
            <a:off x="642910" y="2857496"/>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0" y="2071678"/>
            <a:ext cx="9144000" cy="2677656"/>
          </a:xfrm>
          <a:prstGeom prst="rect">
            <a:avLst/>
          </a:prstGeom>
          <a:noFill/>
        </p:spPr>
        <p:txBody>
          <a:bodyPr wrap="square" rtlCol="0">
            <a:spAutoFit/>
          </a:bodyPr>
          <a:lstStyle/>
          <a:p>
            <a:r>
              <a:rPr lang="es-ES" sz="2800" dirty="0" err="1" smtClean="0"/>
              <a:t>Meichenbaum</a:t>
            </a:r>
            <a:r>
              <a:rPr lang="es-ES" sz="2800" dirty="0" smtClean="0"/>
              <a:t> y </a:t>
            </a:r>
            <a:r>
              <a:rPr lang="es-ES" sz="2800" dirty="0" err="1" smtClean="0"/>
              <a:t>Goodman</a:t>
            </a:r>
            <a:r>
              <a:rPr lang="es-ES" sz="2800" dirty="0" smtClean="0"/>
              <a:t> (1969) formularon la hipótesis de que el niño con TDHA, no analiza la experiencia en términos de mediación cognitiva ni internaliza reglas que  puedan servirle ante nuevas situaciones de aprendizaje.</a:t>
            </a:r>
          </a:p>
          <a:p>
            <a:endParaRPr lang="es-ES" sz="28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Autofit/>
          </a:bodyPr>
          <a:lstStyle/>
          <a:p>
            <a:pPr algn="ctr"/>
            <a:r>
              <a:rPr lang="es-ES" sz="4800" dirty="0" smtClean="0"/>
              <a:t>Entrenamiento en </a:t>
            </a:r>
            <a:r>
              <a:rPr lang="es-ES" sz="4800" dirty="0" err="1" smtClean="0"/>
              <a:t>autoinstrucciones</a:t>
            </a:r>
            <a:endParaRPr lang="es-ES" sz="4800" dirty="0"/>
          </a:p>
        </p:txBody>
      </p:sp>
      <p:sp>
        <p:nvSpPr>
          <p:cNvPr id="4" name="1 Título"/>
          <p:cNvSpPr txBox="1">
            <a:spLocks/>
          </p:cNvSpPr>
          <p:nvPr/>
        </p:nvSpPr>
        <p:spPr>
          <a:xfrm>
            <a:off x="642910" y="2857496"/>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0" y="2071678"/>
            <a:ext cx="9144000" cy="2677656"/>
          </a:xfrm>
          <a:prstGeom prst="rect">
            <a:avLst/>
          </a:prstGeom>
          <a:noFill/>
        </p:spPr>
        <p:txBody>
          <a:bodyPr wrap="square" rtlCol="0">
            <a:spAutoFit/>
          </a:bodyPr>
          <a:lstStyle/>
          <a:p>
            <a:r>
              <a:rPr lang="es-ES" sz="2800" dirty="0" smtClean="0"/>
              <a:t>Por tanto la enseñanza de </a:t>
            </a:r>
            <a:r>
              <a:rPr lang="es-ES" sz="2800" dirty="0" err="1" smtClean="0"/>
              <a:t>autoisnstrucciones</a:t>
            </a:r>
            <a:r>
              <a:rPr lang="es-ES" sz="2800" dirty="0" smtClean="0"/>
              <a:t> capacitarán al niño para ejercer control sobre su conducta en las distintas situaciones a través del lenguaje interno  como director y controlador del comportamiento. </a:t>
            </a:r>
          </a:p>
          <a:p>
            <a:endParaRPr lang="es-ES"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Autofit/>
          </a:bodyPr>
          <a:lstStyle/>
          <a:p>
            <a:pPr algn="ctr"/>
            <a:r>
              <a:rPr lang="es-ES" sz="4800" dirty="0" smtClean="0"/>
              <a:t>Entrenamiento en </a:t>
            </a:r>
            <a:r>
              <a:rPr lang="es-ES" sz="4800" dirty="0" err="1" smtClean="0"/>
              <a:t>autoinstrucciones</a:t>
            </a:r>
            <a:endParaRPr lang="es-ES" sz="4800" dirty="0"/>
          </a:p>
        </p:txBody>
      </p:sp>
      <p:sp>
        <p:nvSpPr>
          <p:cNvPr id="4" name="1 Título"/>
          <p:cNvSpPr txBox="1">
            <a:spLocks/>
          </p:cNvSpPr>
          <p:nvPr/>
        </p:nvSpPr>
        <p:spPr>
          <a:xfrm>
            <a:off x="642910" y="2857496"/>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0" y="2071678"/>
            <a:ext cx="9144000" cy="3662541"/>
          </a:xfrm>
          <a:prstGeom prst="rect">
            <a:avLst/>
          </a:prstGeom>
          <a:noFill/>
        </p:spPr>
        <p:txBody>
          <a:bodyPr wrap="square" rtlCol="0">
            <a:spAutoFit/>
          </a:bodyPr>
          <a:lstStyle/>
          <a:p>
            <a:r>
              <a:rPr lang="es-ES" sz="2800" dirty="0" smtClean="0"/>
              <a:t>Hay que señalar que las instrucciones no se refieren a todas las cogniciones en términos de “lenguaje interno” sino a las verbalizaciones internas que acompañan a la actividad del sujeto. Son instrucciones u órdenes que el sujeto se da a sí mismo, dirigiendo su actuación </a:t>
            </a:r>
            <a:r>
              <a:rPr lang="es-ES" sz="2800" i="1" dirty="0" smtClean="0"/>
              <a:t>(“voy a ponerme a estudiar”, “no puedo seguir corriendo”, etc.)</a:t>
            </a:r>
            <a:r>
              <a:rPr lang="es-ES" sz="2800" dirty="0" smtClean="0"/>
              <a:t>. </a:t>
            </a:r>
          </a:p>
          <a:p>
            <a:endParaRPr lang="es-ES" dirty="0" smtClean="0"/>
          </a:p>
          <a:p>
            <a:endParaRPr lang="es-E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42910" y="2857496"/>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0" y="0"/>
            <a:ext cx="9144000" cy="6586418"/>
          </a:xfrm>
          <a:prstGeom prst="rect">
            <a:avLst/>
          </a:prstGeom>
          <a:noFill/>
        </p:spPr>
        <p:txBody>
          <a:bodyPr wrap="square" rtlCol="0">
            <a:spAutoFit/>
          </a:bodyPr>
          <a:lstStyle/>
          <a:p>
            <a:r>
              <a:rPr lang="es-ES" sz="2400" b="1" dirty="0" smtClean="0"/>
              <a:t>El procedimiento completo consta de cinco pasos:</a:t>
            </a:r>
            <a:r>
              <a:rPr lang="es-ES" sz="2400" dirty="0" smtClean="0"/>
              <a:t/>
            </a:r>
            <a:br>
              <a:rPr lang="es-ES" sz="2400" dirty="0" smtClean="0"/>
            </a:br>
            <a:r>
              <a:rPr lang="es-ES" sz="2400" dirty="0" smtClean="0"/>
              <a:t/>
            </a:r>
            <a:br>
              <a:rPr lang="es-ES" sz="2400" dirty="0" smtClean="0"/>
            </a:br>
            <a:r>
              <a:rPr lang="es-ES" sz="2200" dirty="0" smtClean="0"/>
              <a:t>1º- El terapeuta o monitor actúa como modelo y lleva a cabo una tarea mientras se habla a sí mismo en voz alta sobre lo que está haciendo (Modelado cognitivo).</a:t>
            </a:r>
          </a:p>
          <a:p>
            <a:r>
              <a:rPr lang="es-ES" sz="2200" dirty="0" smtClean="0"/>
              <a:t/>
            </a:r>
            <a:br>
              <a:rPr lang="es-ES" sz="2200" dirty="0" smtClean="0"/>
            </a:br>
            <a:r>
              <a:rPr lang="es-ES" sz="2200" dirty="0" smtClean="0"/>
              <a:t>2º- El niño lleva a cabo la misma tarea del ejemplo propuesto por el terapeuta, bajo la dirección de las instrucciones de éste (Guía externa en voz alta).</a:t>
            </a:r>
          </a:p>
          <a:p>
            <a:r>
              <a:rPr lang="es-ES" sz="2200" dirty="0" smtClean="0"/>
              <a:t/>
            </a:r>
            <a:br>
              <a:rPr lang="es-ES" sz="2200" dirty="0" smtClean="0"/>
            </a:br>
            <a:r>
              <a:rPr lang="es-ES" sz="2200" dirty="0" smtClean="0"/>
              <a:t>3º- El niño lo vuelve a hacer mientras se dirige a sí mismo en voz alta (</a:t>
            </a:r>
            <a:r>
              <a:rPr lang="es-ES" sz="2200" dirty="0" err="1" smtClean="0"/>
              <a:t>Autoinstrucciones</a:t>
            </a:r>
            <a:r>
              <a:rPr lang="es-ES" sz="2200" dirty="0" smtClean="0"/>
              <a:t> en voz alta).</a:t>
            </a:r>
          </a:p>
          <a:p>
            <a:r>
              <a:rPr lang="es-ES" sz="2200" dirty="0" smtClean="0"/>
              <a:t/>
            </a:r>
            <a:br>
              <a:rPr lang="es-ES" sz="2200" dirty="0" smtClean="0"/>
            </a:br>
            <a:r>
              <a:rPr lang="es-ES" sz="2200" dirty="0" smtClean="0"/>
              <a:t>4º- Ahora el niño lleva a cabo la tarea de nuevo, pero sólo verbalizando en un tono muy bajo (</a:t>
            </a:r>
            <a:r>
              <a:rPr lang="es-ES" sz="2200" dirty="0" err="1" smtClean="0"/>
              <a:t>autoinstrucciones</a:t>
            </a:r>
            <a:r>
              <a:rPr lang="es-ES" sz="2200" dirty="0" smtClean="0"/>
              <a:t> enmascaradas)</a:t>
            </a:r>
            <a:br>
              <a:rPr lang="es-ES" sz="2200" dirty="0" smtClean="0"/>
            </a:br>
            <a:r>
              <a:rPr lang="es-ES" sz="2200" dirty="0" smtClean="0"/>
              <a:t>5º- El niño guía su propio comportamiento a través de </a:t>
            </a:r>
            <a:r>
              <a:rPr lang="es-ES" sz="2200" dirty="0" err="1" smtClean="0"/>
              <a:t>autoinstrucciones</a:t>
            </a:r>
            <a:r>
              <a:rPr lang="es-ES" sz="2200" b="1" i="1" dirty="0" smtClean="0"/>
              <a:t> </a:t>
            </a:r>
            <a:r>
              <a:rPr lang="es-ES" sz="2200" dirty="0" smtClean="0"/>
              <a:t>internas, mientras va desarrollando la tarea (</a:t>
            </a:r>
            <a:r>
              <a:rPr lang="es-ES" sz="2200" dirty="0" err="1" smtClean="0"/>
              <a:t>autoinstrucciones</a:t>
            </a:r>
            <a:r>
              <a:rPr lang="es-ES" sz="2200" dirty="0" smtClean="0"/>
              <a:t> encubiertas).</a:t>
            </a:r>
            <a:endParaRPr lang="es-ES" sz="2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0"/>
            <a:ext cx="9144000" cy="8402300"/>
          </a:xfrm>
          <a:prstGeom prst="rect">
            <a:avLst/>
          </a:prstGeom>
          <a:noFill/>
        </p:spPr>
        <p:txBody>
          <a:bodyPr wrap="square" rtlCol="0">
            <a:spAutoFit/>
          </a:bodyPr>
          <a:lstStyle/>
          <a:p>
            <a:r>
              <a:rPr lang="es-ES" sz="2400" dirty="0" err="1" smtClean="0"/>
              <a:t>Meinchebaum</a:t>
            </a:r>
            <a:r>
              <a:rPr lang="es-ES" sz="2400" dirty="0" smtClean="0"/>
              <a:t> utiliza como marco general las instrucciones relativas a la “solución de problemas” añadiendo dos aspectos importantes: </a:t>
            </a:r>
            <a:r>
              <a:rPr lang="es-ES" sz="2400" b="1" i="1" dirty="0" smtClean="0"/>
              <a:t>las verbalizaciones de </a:t>
            </a:r>
            <a:r>
              <a:rPr lang="es-ES" sz="2400" b="1" i="1" dirty="0" err="1" smtClean="0"/>
              <a:t>autorrefuerzo</a:t>
            </a:r>
            <a:r>
              <a:rPr lang="es-ES" sz="2400" b="1" i="1" dirty="0" smtClean="0"/>
              <a:t> </a:t>
            </a:r>
            <a:r>
              <a:rPr lang="es-ES" sz="2400" dirty="0" smtClean="0"/>
              <a:t>y las de </a:t>
            </a:r>
            <a:r>
              <a:rPr lang="es-ES" sz="2400" b="1" i="1" dirty="0" smtClean="0"/>
              <a:t>autocorrección. </a:t>
            </a:r>
          </a:p>
          <a:p>
            <a:r>
              <a:rPr lang="es-ES" sz="2400" dirty="0" smtClean="0"/>
              <a:t>Lo que el modelo trata de enseñar al niño a través de estas instrucciones puede concretarse en:</a:t>
            </a:r>
            <a:br>
              <a:rPr lang="es-ES" sz="2400" dirty="0" smtClean="0"/>
            </a:br>
            <a:r>
              <a:rPr lang="es-ES" sz="2400" dirty="0" smtClean="0"/>
              <a:t/>
            </a:r>
            <a:br>
              <a:rPr lang="es-ES" sz="2400" dirty="0" smtClean="0"/>
            </a:br>
            <a:r>
              <a:rPr lang="es-ES" sz="2400" b="1" dirty="0" smtClean="0"/>
              <a:t>1º- Definir el Problema:</a:t>
            </a:r>
            <a:r>
              <a:rPr lang="es-ES" sz="2400" dirty="0" smtClean="0"/>
              <a:t> ¿Qué tengo que hacer?</a:t>
            </a:r>
            <a:br>
              <a:rPr lang="es-ES" sz="2400" dirty="0" smtClean="0"/>
            </a:br>
            <a:r>
              <a:rPr lang="es-ES" sz="2400" b="1" dirty="0" smtClean="0"/>
              <a:t>2º- Guía de la Respuesta:</a:t>
            </a:r>
            <a:r>
              <a:rPr lang="es-ES" sz="2400" dirty="0" smtClean="0"/>
              <a:t> ¿Cómo tengo que hacerlo? (despacio, pinta la raya hacia abajo....).</a:t>
            </a:r>
          </a:p>
          <a:p>
            <a:r>
              <a:rPr lang="es-ES" sz="2400" b="1" dirty="0" smtClean="0"/>
              <a:t>3º- Focalización de la atención y aproximación al problema: </a:t>
            </a:r>
            <a:r>
              <a:rPr lang="es-ES" sz="2400" dirty="0" smtClean="0"/>
              <a:t>Tengo que estar centrar la atención y ver todas las posibilidades de respuesta.</a:t>
            </a:r>
            <a:br>
              <a:rPr lang="es-ES" sz="2400" dirty="0" smtClean="0"/>
            </a:br>
            <a:r>
              <a:rPr lang="es-ES" sz="2400" b="1" dirty="0" smtClean="0"/>
              <a:t>4º- Elección de una respuesta: “Creo que es esta”.</a:t>
            </a:r>
          </a:p>
          <a:p>
            <a:r>
              <a:rPr lang="es-ES" sz="2400" b="1" dirty="0" smtClean="0"/>
              <a:t>5º-Autorrefuerzo: </a:t>
            </a:r>
            <a:r>
              <a:rPr lang="es-ES" sz="2400" dirty="0" smtClean="0"/>
              <a:t>Lo estoy haciendo bastante bien.</a:t>
            </a:r>
            <a:br>
              <a:rPr lang="es-ES" sz="2400" dirty="0" smtClean="0"/>
            </a:br>
            <a:r>
              <a:rPr lang="es-ES" sz="2400" b="1" dirty="0" smtClean="0"/>
              <a:t> Autocorrección:</a:t>
            </a:r>
            <a:r>
              <a:rPr lang="es-ES" sz="2400" dirty="0" smtClean="0"/>
              <a:t> En el caso de que no se alcance el objetivo propuesto, afrontar el error (si cometo un error puedo continuar. Iré mas despacio y me saldrá mejor).</a:t>
            </a:r>
            <a:r>
              <a:rPr lang="es-ES" dirty="0" smtClean="0"/>
              <a:t/>
            </a:r>
            <a:br>
              <a:rPr lang="es-ES" dirty="0" smtClean="0"/>
            </a:br>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642910" y="2857496"/>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571472" y="928670"/>
            <a:ext cx="7820050" cy="519875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28596" y="6181725"/>
            <a:ext cx="8229600" cy="676275"/>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1124744"/>
            <a:ext cx="9144000" cy="2893100"/>
          </a:xfrm>
          <a:prstGeom prst="rect">
            <a:avLst/>
          </a:prstGeom>
          <a:noFill/>
        </p:spPr>
        <p:txBody>
          <a:bodyPr wrap="square" rtlCol="0">
            <a:spAutoFit/>
          </a:bodyPr>
          <a:lstStyle/>
          <a:p>
            <a:pPr algn="ctr"/>
            <a:r>
              <a:rPr lang="es-ES" sz="2800" b="1" i="1" dirty="0" smtClean="0"/>
              <a:t>¿Qué tal si terminamos con un ejemplo que nos detalle en profundidad esta técnica? </a:t>
            </a:r>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pic>
        <p:nvPicPr>
          <p:cNvPr id="3074" name="Picture 2" descr="D:\fichas de atencion escritorio\atención con siluetas\Señala las siluetas igual al modelo animales fichas 1-60\Señala las siluetas igual al modelo animales fichas 1-60_04.jpeg"/>
          <p:cNvPicPr>
            <a:picLocks noChangeAspect="1" noChangeArrowheads="1"/>
          </p:cNvPicPr>
          <p:nvPr/>
        </p:nvPicPr>
        <p:blipFill>
          <a:blip r:embed="rId2" cstate="print"/>
          <a:srcRect/>
          <a:stretch>
            <a:fillRect/>
          </a:stretch>
        </p:blipFill>
        <p:spPr bwMode="auto">
          <a:xfrm>
            <a:off x="1403648" y="2204864"/>
            <a:ext cx="5976664" cy="4230512"/>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1571612"/>
            <a:ext cx="9144000" cy="4524315"/>
          </a:xfrm>
          <a:prstGeom prst="rect">
            <a:avLst/>
          </a:prstGeom>
          <a:noFill/>
        </p:spPr>
        <p:txBody>
          <a:bodyPr wrap="square" rtlCol="0">
            <a:spAutoFit/>
          </a:bodyPr>
          <a:lstStyle/>
          <a:p>
            <a:r>
              <a:rPr lang="es-ES" sz="2400" b="1" i="1" dirty="0" smtClean="0"/>
              <a:t>DEFINICIÓN Y COMPRENSIÓN DE LA NATURALEZA DE LAPRUEBA.</a:t>
            </a:r>
          </a:p>
          <a:p>
            <a:r>
              <a:rPr lang="es-ES" sz="2400" b="1" i="1" dirty="0" smtClean="0"/>
              <a:t>Vamos a ver. En esta lámina tengo que encontrar los caracoles  que sean idénticos al del modelo que me presentan. El problema es que tengo para elegir siete dibujos que parecen exactamente iguales. Podría elegir uno al azar, pero sería tan solo una suposición. Necesito un método que ayude a dar la respuesta correcta.</a:t>
            </a:r>
          </a:p>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1571612"/>
            <a:ext cx="9144000" cy="4893647"/>
          </a:xfrm>
          <a:prstGeom prst="rect">
            <a:avLst/>
          </a:prstGeom>
          <a:noFill/>
        </p:spPr>
        <p:txBody>
          <a:bodyPr wrap="square" rtlCol="0">
            <a:spAutoFit/>
          </a:bodyPr>
          <a:lstStyle/>
          <a:p>
            <a:r>
              <a:rPr lang="es-ES" sz="2800" b="1" i="1" dirty="0" smtClean="0"/>
              <a:t>PROPONER POSIBLES FORMAS DE ABORDAR LA TAREA.</a:t>
            </a:r>
          </a:p>
          <a:p>
            <a:r>
              <a:rPr lang="es-ES" sz="2800" b="1" i="1" dirty="0" smtClean="0"/>
              <a:t>Puedo mirar despacio cada caracol y luego elegir los que son iguales, pero todos me parecen iguales. Puedo entonces elegir los que parezcan más semejantes  y luego compararlos.  O puedo ir eliminando los que no son progresivamente hasta que encuentre  los iguales</a:t>
            </a:r>
          </a:p>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normAutofit fontScale="90000"/>
          </a:bodyPr>
          <a:lstStyle/>
          <a:p>
            <a:pPr algn="l"/>
            <a:r>
              <a:rPr lang="es-ES" dirty="0" smtClean="0"/>
              <a:t>Entrenamiento en </a:t>
            </a:r>
            <a:r>
              <a:rPr lang="es-ES" dirty="0" err="1" smtClean="0"/>
              <a:t>autoinstrucciones</a:t>
            </a:r>
            <a:endParaRPr lang="es-ES" dirty="0"/>
          </a:p>
        </p:txBody>
      </p:sp>
      <p:sp>
        <p:nvSpPr>
          <p:cNvPr id="4" name="1 Título"/>
          <p:cNvSpPr txBox="1">
            <a:spLocks/>
          </p:cNvSpPr>
          <p:nvPr/>
        </p:nvSpPr>
        <p:spPr>
          <a:xfrm>
            <a:off x="0" y="3286124"/>
            <a:ext cx="82296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4 CuadroTexto"/>
          <p:cNvSpPr txBox="1"/>
          <p:nvPr/>
        </p:nvSpPr>
        <p:spPr>
          <a:xfrm>
            <a:off x="642910" y="2071678"/>
            <a:ext cx="7643867" cy="646331"/>
          </a:xfrm>
          <a:prstGeom prst="rect">
            <a:avLst/>
          </a:prstGeom>
          <a:noFill/>
        </p:spPr>
        <p:txBody>
          <a:bodyPr wrap="square" rtlCol="0">
            <a:spAutoFit/>
          </a:bodyPr>
          <a:lstStyle/>
          <a:p>
            <a:endParaRPr lang="es-ES" dirty="0" smtClean="0"/>
          </a:p>
          <a:p>
            <a:endParaRPr lang="es-ES" dirty="0"/>
          </a:p>
        </p:txBody>
      </p:sp>
      <p:sp>
        <p:nvSpPr>
          <p:cNvPr id="6" name="5 CuadroTexto"/>
          <p:cNvSpPr txBox="1"/>
          <p:nvPr/>
        </p:nvSpPr>
        <p:spPr>
          <a:xfrm>
            <a:off x="0" y="1571612"/>
            <a:ext cx="9144000" cy="5755422"/>
          </a:xfrm>
          <a:prstGeom prst="rect">
            <a:avLst/>
          </a:prstGeom>
          <a:noFill/>
        </p:spPr>
        <p:txBody>
          <a:bodyPr wrap="square" rtlCol="0">
            <a:spAutoFit/>
          </a:bodyPr>
          <a:lstStyle/>
          <a:p>
            <a:r>
              <a:rPr lang="es-ES" sz="3200" b="1" i="1" dirty="0" smtClean="0"/>
              <a:t>SELECCIÓN Y APLICACIÓN DE UNA ESTRATEGIA.</a:t>
            </a:r>
          </a:p>
          <a:p>
            <a:r>
              <a:rPr lang="es-ES" sz="3200" b="1" i="1" dirty="0" smtClean="0"/>
              <a:t>Si quiero hacerlo bien, tengo  que ir despacio y mirar cada dibujo detenidamente. Bien elijo el proceso de eliminación de los dibujos incorrectos. Entonces veamos el primer caracol.  Los cuernos son iguales, el caparazón, pero ¡</a:t>
            </a:r>
            <a:r>
              <a:rPr lang="es-ES" sz="3200" b="1" i="1" dirty="0" err="1" smtClean="0"/>
              <a:t>ey</a:t>
            </a:r>
            <a:r>
              <a:rPr lang="es-ES" sz="3200" b="1" i="1" dirty="0" smtClean="0"/>
              <a:t>!  el caparazón está hacia otro lado, no, no es el mismo. </a:t>
            </a:r>
          </a:p>
          <a:p>
            <a:endParaRPr lang="es-ES" b="1" i="1" dirty="0" smtClean="0"/>
          </a:p>
          <a:p>
            <a:endParaRPr lang="es-ES" b="1" i="1" dirty="0" smtClean="0"/>
          </a:p>
          <a:p>
            <a:endParaRPr lang="es-ES" b="1" i="1" dirty="0" smtClean="0"/>
          </a:p>
          <a:p>
            <a:endParaRPr lang="es-ES" b="1" i="1" dirty="0" smtClean="0"/>
          </a:p>
          <a:p>
            <a:endParaRPr lang="es-ES" b="1" i="1" dirty="0" smtClean="0"/>
          </a:p>
          <a:p>
            <a:endParaRPr lang="es-ES" b="1" i="1" dirty="0"/>
          </a:p>
          <a:p>
            <a:r>
              <a:rPr lang="es-ES" b="1" i="1" dirty="0" smtClean="0"/>
              <a:t/>
            </a:r>
            <a:br>
              <a:rPr lang="es-ES" b="1" i="1" dirty="0" smtClean="0"/>
            </a:b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2263</TotalTime>
  <Words>2663</Words>
  <Application>Microsoft Office PowerPoint</Application>
  <PresentationFormat>Presentación en pantalla (4:3)</PresentationFormat>
  <Paragraphs>345</Paragraphs>
  <Slides>111</Slides>
  <Notes>0</Notes>
  <HiddenSlides>0</HiddenSlides>
  <MMClips>0</MMClips>
  <ScaleCrop>false</ScaleCrop>
  <HeadingPairs>
    <vt:vector size="4" baseType="variant">
      <vt:variant>
        <vt:lpstr>Tema</vt:lpstr>
      </vt:variant>
      <vt:variant>
        <vt:i4>2</vt:i4>
      </vt:variant>
      <vt:variant>
        <vt:lpstr>Títulos de diapositiva</vt:lpstr>
      </vt:variant>
      <vt:variant>
        <vt:i4>111</vt:i4>
      </vt:variant>
    </vt:vector>
  </HeadingPairs>
  <TitlesOfParts>
    <vt:vector size="113" baseType="lpstr">
      <vt:lpstr>Concurrencia</vt:lpstr>
      <vt:lpstr>Tema de Office</vt:lpstr>
      <vt:lpstr>Diapositiva 1</vt:lpstr>
      <vt:lpstr>Diapositiva 2</vt:lpstr>
      <vt:lpstr>Diapositiva 3</vt:lpstr>
      <vt:lpstr>Diapositiva 4</vt:lpstr>
      <vt:lpstr>ATENCIÓN</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FICHAS AUTOVALORACIÓN</vt:lpstr>
      <vt:lpstr>DIPLOMAS</vt:lpstr>
      <vt:lpstr>Diapositiva 25</vt:lpstr>
      <vt:lpstr>Diapositiva 26</vt:lpstr>
      <vt:lpstr>ATENCIÓN SELECTIVA</vt:lpstr>
      <vt:lpstr>OBJETIVOS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ATENCIÓN MANTENIDA</vt:lpstr>
      <vt:lpstr>OBJETIVOS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ACTIVIDADES</vt:lpstr>
      <vt:lpstr>Entrenamiento en autoinstrucciones</vt:lpstr>
      <vt:lpstr>Entrenamiento en autoinstrucciones</vt:lpstr>
      <vt:lpstr>Entrenamiento en autoinstrucciones</vt:lpstr>
      <vt:lpstr>Diapositiva 93</vt:lpstr>
      <vt:lpstr>Diapositiva 94</vt:lpstr>
      <vt:lpstr>Entrenamiento en autoinstrucciones</vt:lpstr>
      <vt:lpstr>Entrenamiento en autoinstrucciones</vt:lpstr>
      <vt:lpstr>Entrenamiento en autoinstrucciones</vt:lpstr>
      <vt:lpstr>Entrenamiento en autoinstrucciones</vt:lpstr>
      <vt:lpstr>Entrenamiento en autoinstrucciones</vt:lpstr>
      <vt:lpstr>Entrenamiento en autoinstrucciones</vt:lpstr>
      <vt:lpstr>Entrenamiento en autoinstrucciones</vt:lpstr>
      <vt:lpstr>  SELECCIÓN DE UNA ALTERNATIVA DE SOLUCIÓN CUANDO NO SE HA TENIDO  ÉXITO.  Me he esforzado mucho, pero aún así he cometido errores. Será mejor que cambie de estrategias. </vt:lpstr>
      <vt:lpstr>  La utilización de un programa de entrenamiento autoinstruccional parece especialmente indicado como programa cognitivo de niños impulsivos entre los 6 y 12 años. En mayores de 12 años debe sopesarse la utilidad  de un programa de este tipo porque están más automatizados sus esquemas de pensamiento.</vt:lpstr>
      <vt:lpstr>Entrenamiento en competencia social</vt:lpstr>
      <vt:lpstr>Entrenamiento en competencia social</vt:lpstr>
      <vt:lpstr>Entrenamiento en competencia social</vt:lpstr>
      <vt:lpstr>MEJORAR LA AUTOESTIMA</vt:lpstr>
      <vt:lpstr>¿ Cómo puedo ayudar a mi hijo a mejorar su autoestima?</vt:lpstr>
      <vt:lpstr>¿ Cómo puedo ayudar a mi hijo a mejorar su autoestima?</vt:lpstr>
      <vt:lpstr>¿ Cómo puedo ayudar a mi hijo a mejorar su autoestima?</vt:lpstr>
      <vt:lpstr>Y lo más importante: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GINES</dc:creator>
  <cp:lastModifiedBy>pc</cp:lastModifiedBy>
  <cp:revision>36</cp:revision>
  <dcterms:created xsi:type="dcterms:W3CDTF">2011-11-02T20:30:29Z</dcterms:created>
  <dcterms:modified xsi:type="dcterms:W3CDTF">2012-10-18T16:56:36Z</dcterms:modified>
</cp:coreProperties>
</file>