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5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78" r:id="rId24"/>
    <p:sldId id="280" r:id="rId25"/>
    <p:sldId id="279" r:id="rId26"/>
    <p:sldId id="281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9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752" y="-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27/03/14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gESd3j7UK5A%23t=62" TargetMode="Externa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0990" y="543698"/>
            <a:ext cx="8001000" cy="115329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/>
              <a:t>Como estimular la inteligencia de nuestros hijos</a:t>
            </a:r>
            <a:endParaRPr lang="es-ES" sz="3600" dirty="0"/>
          </a:p>
        </p:txBody>
      </p:sp>
      <p:pic>
        <p:nvPicPr>
          <p:cNvPr id="1026" name="Picture 2" descr="http://www.orientacionandujar.es/wp-content/uploads/2014/02/01.jpe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43913" r="30039" b="23818"/>
          <a:stretch/>
        </p:blipFill>
        <p:spPr bwMode="auto">
          <a:xfrm>
            <a:off x="1753287" y="2976376"/>
            <a:ext cx="3822356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5185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32021" y="494269"/>
            <a:ext cx="10404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>
                <a:solidFill>
                  <a:srgbClr val="FF0000"/>
                </a:solidFill>
              </a:rPr>
              <a:t>La paciencia... Esa </a:t>
            </a:r>
            <a:r>
              <a:rPr lang="es-ES_tradnl" sz="4400" dirty="0" smtClean="0">
                <a:solidFill>
                  <a:srgbClr val="FF0000"/>
                </a:solidFill>
              </a:rPr>
              <a:t>gran </a:t>
            </a:r>
            <a:r>
              <a:rPr lang="es-ES" sz="4400" dirty="0" smtClean="0">
                <a:solidFill>
                  <a:srgbClr val="FF0000"/>
                </a:solidFill>
              </a:rPr>
              <a:t>virtud</a:t>
            </a:r>
            <a:endParaRPr lang="es-ES" sz="4400" b="1" dirty="0">
              <a:solidFill>
                <a:srgbClr val="FF0000"/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7806" t="33911" r="32244" b="23312"/>
          <a:stretch/>
        </p:blipFill>
        <p:spPr>
          <a:xfrm>
            <a:off x="5120641" y="2100551"/>
            <a:ext cx="3092724" cy="31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3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41028" y="0"/>
            <a:ext cx="10404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800" dirty="0">
                <a:solidFill>
                  <a:srgbClr val="FF0000"/>
                </a:solidFill>
              </a:rPr>
              <a:t> </a:t>
            </a:r>
            <a:r>
              <a:rPr lang="es-ES_tradnl" sz="4800" dirty="0" smtClean="0">
                <a:solidFill>
                  <a:srgbClr val="FF0000"/>
                </a:solidFill>
              </a:rPr>
              <a:t>Propuestas </a:t>
            </a:r>
            <a:r>
              <a:rPr lang="es-ES_tradnl" sz="4800" dirty="0">
                <a:solidFill>
                  <a:srgbClr val="FF0000"/>
                </a:solidFill>
              </a:rPr>
              <a:t>para enseñar a los hijos a ser más pacientes:</a:t>
            </a:r>
            <a:endParaRPr lang="es-ES" sz="4800" b="1" dirty="0">
              <a:solidFill>
                <a:srgbClr val="FF0000"/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61200" y="1720411"/>
            <a:ext cx="10961429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3200" dirty="0" smtClean="0">
                <a:solidFill>
                  <a:srgbClr val="FF0000"/>
                </a:solidFill>
              </a:rPr>
              <a:t>1. </a:t>
            </a:r>
            <a:r>
              <a:rPr lang="es-ES_tradnl" sz="3200" dirty="0" smtClean="0"/>
              <a:t>Los </a:t>
            </a:r>
            <a:r>
              <a:rPr lang="es-ES_tradnl" sz="3200" dirty="0"/>
              <a:t>juegos de </a:t>
            </a:r>
            <a:r>
              <a:rPr lang="es-ES_tradnl" sz="3200" dirty="0" smtClean="0"/>
              <a:t>mesa. </a:t>
            </a:r>
          </a:p>
          <a:p>
            <a:pPr>
              <a:lnSpc>
                <a:spcPct val="150000"/>
              </a:lnSpc>
            </a:pPr>
            <a:r>
              <a:rPr lang="es-ES_tradnl" sz="3200" dirty="0" smtClean="0">
                <a:solidFill>
                  <a:srgbClr val="FF0000"/>
                </a:solidFill>
              </a:rPr>
              <a:t>2</a:t>
            </a:r>
            <a:r>
              <a:rPr lang="es-ES_tradnl" sz="3200" dirty="0">
                <a:solidFill>
                  <a:srgbClr val="FF0000"/>
                </a:solidFill>
              </a:rPr>
              <a:t>. </a:t>
            </a:r>
            <a:r>
              <a:rPr lang="es-ES_tradnl" sz="3200" dirty="0"/>
              <a:t>Hornear y </a:t>
            </a:r>
            <a:r>
              <a:rPr lang="es-ES_tradnl" sz="3200" dirty="0" smtClean="0"/>
              <a:t>cocinar. </a:t>
            </a:r>
          </a:p>
          <a:p>
            <a:pPr>
              <a:lnSpc>
                <a:spcPct val="150000"/>
              </a:lnSpc>
            </a:pPr>
            <a:r>
              <a:rPr lang="es-ES_tradnl" sz="3200" dirty="0" smtClean="0">
                <a:solidFill>
                  <a:srgbClr val="FF0000"/>
                </a:solidFill>
              </a:rPr>
              <a:t>3</a:t>
            </a:r>
            <a:r>
              <a:rPr lang="es-ES_tradnl" sz="3200" dirty="0">
                <a:solidFill>
                  <a:srgbClr val="FF0000"/>
                </a:solidFill>
              </a:rPr>
              <a:t>. </a:t>
            </a:r>
            <a:r>
              <a:rPr lang="es-ES_tradnl" sz="3200" dirty="0"/>
              <a:t>Los juegos de </a:t>
            </a:r>
            <a:r>
              <a:rPr lang="es-ES_tradnl" sz="3200" dirty="0" smtClean="0"/>
              <a:t>construcciones.</a:t>
            </a:r>
          </a:p>
          <a:p>
            <a:pPr>
              <a:lnSpc>
                <a:spcPct val="150000"/>
              </a:lnSpc>
            </a:pPr>
            <a:r>
              <a:rPr lang="es-ES_tradnl" sz="3200" dirty="0" smtClean="0">
                <a:solidFill>
                  <a:srgbClr val="FF0000"/>
                </a:solidFill>
              </a:rPr>
              <a:t>4</a:t>
            </a:r>
            <a:r>
              <a:rPr lang="es-ES_tradnl" sz="3200" dirty="0">
                <a:solidFill>
                  <a:srgbClr val="FF0000"/>
                </a:solidFill>
              </a:rPr>
              <a:t>. </a:t>
            </a:r>
            <a:r>
              <a:rPr lang="es-ES_tradnl" sz="3200" dirty="0"/>
              <a:t>Elaborar un </a:t>
            </a:r>
            <a:r>
              <a:rPr lang="es-ES_tradnl" sz="3200" dirty="0" smtClean="0"/>
              <a:t>calendario.</a:t>
            </a:r>
            <a:endParaRPr lang="es-ES_tradnl" sz="3200" dirty="0"/>
          </a:p>
          <a:p>
            <a:pPr>
              <a:lnSpc>
                <a:spcPct val="150000"/>
              </a:lnSpc>
            </a:pPr>
            <a:r>
              <a:rPr lang="es-ES_tradnl" sz="3200" dirty="0">
                <a:solidFill>
                  <a:srgbClr val="FF0000"/>
                </a:solidFill>
              </a:rPr>
              <a:t>5. </a:t>
            </a:r>
            <a:r>
              <a:rPr lang="es-ES_tradnl" sz="3200" dirty="0"/>
              <a:t>Si se trata de un niño especialmente </a:t>
            </a:r>
            <a:r>
              <a:rPr lang="es-ES_tradnl" sz="3200" dirty="0" smtClean="0"/>
              <a:t>impaciente.</a:t>
            </a:r>
          </a:p>
          <a:p>
            <a:pPr>
              <a:lnSpc>
                <a:spcPct val="150000"/>
              </a:lnSpc>
            </a:pPr>
            <a:r>
              <a:rPr lang="es-ES_tradnl" sz="3200" dirty="0" smtClean="0">
                <a:solidFill>
                  <a:srgbClr val="FF0000"/>
                </a:solidFill>
              </a:rPr>
              <a:t>6</a:t>
            </a:r>
            <a:r>
              <a:rPr lang="es-ES_tradnl" sz="3200" dirty="0">
                <a:solidFill>
                  <a:srgbClr val="FF0000"/>
                </a:solidFill>
              </a:rPr>
              <a:t>. </a:t>
            </a:r>
            <a:r>
              <a:rPr lang="es-ES_tradnl" sz="3200" dirty="0"/>
              <a:t>A partir de los 4 años, </a:t>
            </a:r>
            <a:r>
              <a:rPr lang="es-ES_tradnl" sz="3200" dirty="0" smtClean="0"/>
              <a:t>actividad extraescolar</a:t>
            </a:r>
            <a:r>
              <a:rPr lang="es-ES_tradnl" sz="32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890" y="1882543"/>
            <a:ext cx="2592937" cy="194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3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41028" y="0"/>
            <a:ext cx="10404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800" dirty="0">
                <a:solidFill>
                  <a:srgbClr val="FF0000"/>
                </a:solidFill>
              </a:rPr>
              <a:t> </a:t>
            </a:r>
            <a:r>
              <a:rPr lang="es-ES_tradnl" sz="4800" dirty="0" smtClean="0">
                <a:solidFill>
                  <a:srgbClr val="FF0000"/>
                </a:solidFill>
              </a:rPr>
              <a:t>Propuestas </a:t>
            </a:r>
            <a:r>
              <a:rPr lang="es-ES_tradnl" sz="4800" dirty="0">
                <a:solidFill>
                  <a:srgbClr val="FF0000"/>
                </a:solidFill>
              </a:rPr>
              <a:t>para enseñar a los hijos a ser más pacientes:</a:t>
            </a:r>
            <a:endParaRPr lang="es-ES" sz="4800" b="1" dirty="0">
              <a:solidFill>
                <a:srgbClr val="FF0000"/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61200" y="1720411"/>
            <a:ext cx="10961429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3200" dirty="0" smtClean="0">
                <a:solidFill>
                  <a:srgbClr val="FF0000"/>
                </a:solidFill>
              </a:rPr>
              <a:t>1. </a:t>
            </a:r>
            <a:r>
              <a:rPr lang="es-ES_tradnl" sz="3200" dirty="0" smtClean="0"/>
              <a:t>Los </a:t>
            </a:r>
            <a:r>
              <a:rPr lang="es-ES_tradnl" sz="3200" dirty="0"/>
              <a:t>juegos de </a:t>
            </a:r>
            <a:r>
              <a:rPr lang="es-ES_tradnl" sz="3200" dirty="0" smtClean="0"/>
              <a:t>mesa. </a:t>
            </a:r>
          </a:p>
          <a:p>
            <a:pPr>
              <a:lnSpc>
                <a:spcPct val="150000"/>
              </a:lnSpc>
            </a:pPr>
            <a:r>
              <a:rPr lang="es-ES_tradnl" sz="3200" dirty="0" smtClean="0">
                <a:solidFill>
                  <a:srgbClr val="FF0000"/>
                </a:solidFill>
              </a:rPr>
              <a:t>2</a:t>
            </a:r>
            <a:r>
              <a:rPr lang="es-ES_tradnl" sz="3200" dirty="0">
                <a:solidFill>
                  <a:srgbClr val="FF0000"/>
                </a:solidFill>
              </a:rPr>
              <a:t>. </a:t>
            </a:r>
            <a:r>
              <a:rPr lang="es-ES_tradnl" sz="3200" dirty="0"/>
              <a:t>Hornear y </a:t>
            </a:r>
            <a:r>
              <a:rPr lang="es-ES_tradnl" sz="3200" dirty="0" smtClean="0"/>
              <a:t>cocinar. </a:t>
            </a:r>
          </a:p>
          <a:p>
            <a:pPr>
              <a:lnSpc>
                <a:spcPct val="150000"/>
              </a:lnSpc>
            </a:pPr>
            <a:r>
              <a:rPr lang="es-ES_tradnl" sz="3200" dirty="0" smtClean="0">
                <a:solidFill>
                  <a:srgbClr val="FF0000"/>
                </a:solidFill>
              </a:rPr>
              <a:t>3</a:t>
            </a:r>
            <a:r>
              <a:rPr lang="es-ES_tradnl" sz="3200" dirty="0">
                <a:solidFill>
                  <a:srgbClr val="FF0000"/>
                </a:solidFill>
              </a:rPr>
              <a:t>. </a:t>
            </a:r>
            <a:r>
              <a:rPr lang="es-ES_tradnl" sz="3200" dirty="0"/>
              <a:t>Los juegos de </a:t>
            </a:r>
            <a:r>
              <a:rPr lang="es-ES_tradnl" sz="3200" dirty="0" err="1" smtClean="0"/>
              <a:t>consrucciones</a:t>
            </a:r>
            <a:r>
              <a:rPr lang="es-ES_tradnl" sz="3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_tradnl" sz="3200" dirty="0" smtClean="0">
                <a:solidFill>
                  <a:srgbClr val="FF0000"/>
                </a:solidFill>
              </a:rPr>
              <a:t>4</a:t>
            </a:r>
            <a:r>
              <a:rPr lang="es-ES_tradnl" sz="3200" dirty="0">
                <a:solidFill>
                  <a:srgbClr val="FF0000"/>
                </a:solidFill>
              </a:rPr>
              <a:t>. </a:t>
            </a:r>
            <a:r>
              <a:rPr lang="es-ES_tradnl" sz="3200" dirty="0"/>
              <a:t>Elaborar un </a:t>
            </a:r>
            <a:r>
              <a:rPr lang="es-ES_tradnl" sz="3200" dirty="0" smtClean="0"/>
              <a:t>calendario.</a:t>
            </a:r>
            <a:endParaRPr lang="es-ES_tradnl" sz="3200" dirty="0"/>
          </a:p>
          <a:p>
            <a:pPr>
              <a:lnSpc>
                <a:spcPct val="150000"/>
              </a:lnSpc>
            </a:pPr>
            <a:r>
              <a:rPr lang="es-ES_tradnl" sz="3200" dirty="0">
                <a:solidFill>
                  <a:srgbClr val="FF0000"/>
                </a:solidFill>
              </a:rPr>
              <a:t>5. </a:t>
            </a:r>
            <a:r>
              <a:rPr lang="es-ES_tradnl" sz="3200" dirty="0"/>
              <a:t>Si se trata de un niño especialmente </a:t>
            </a:r>
            <a:r>
              <a:rPr lang="es-ES_tradnl" sz="3200" dirty="0" smtClean="0"/>
              <a:t>impaciente.</a:t>
            </a:r>
          </a:p>
          <a:p>
            <a:pPr>
              <a:lnSpc>
                <a:spcPct val="150000"/>
              </a:lnSpc>
            </a:pPr>
            <a:r>
              <a:rPr lang="es-ES_tradnl" sz="3200" dirty="0" smtClean="0">
                <a:solidFill>
                  <a:srgbClr val="FF0000"/>
                </a:solidFill>
              </a:rPr>
              <a:t>6</a:t>
            </a:r>
            <a:r>
              <a:rPr lang="es-ES_tradnl" sz="3200" dirty="0">
                <a:solidFill>
                  <a:srgbClr val="FF0000"/>
                </a:solidFill>
              </a:rPr>
              <a:t>. </a:t>
            </a:r>
            <a:r>
              <a:rPr lang="es-ES_tradnl" sz="3200" dirty="0"/>
              <a:t>A partir de los 4 años, </a:t>
            </a:r>
            <a:r>
              <a:rPr lang="es-ES_tradnl" sz="3200" dirty="0" smtClean="0"/>
              <a:t>actividad extraescolar</a:t>
            </a:r>
            <a:r>
              <a:rPr lang="es-ES_tradnl" sz="32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890" y="1882543"/>
            <a:ext cx="2592937" cy="194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9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41028" y="0"/>
            <a:ext cx="10404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800" dirty="0" smtClean="0">
                <a:solidFill>
                  <a:srgbClr val="FF0000"/>
                </a:solidFill>
              </a:rPr>
              <a:t>Ante un hijo especialmente impaciente:</a:t>
            </a:r>
            <a:endParaRPr lang="es-ES" sz="4800" b="1" dirty="0">
              <a:solidFill>
                <a:srgbClr val="FF0000"/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91686" y="1801477"/>
            <a:ext cx="10961429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v"/>
            </a:pPr>
            <a:r>
              <a:rPr lang="es-ES_tradnl" sz="3200" dirty="0" smtClean="0"/>
              <a:t>Los adultos que le rodean.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v"/>
            </a:pPr>
            <a:endParaRPr lang="es-ES_tradnl" sz="3200" dirty="0"/>
          </a:p>
          <a:p>
            <a:pPr marL="457200" indent="-457200">
              <a:lnSpc>
                <a:spcPct val="150000"/>
              </a:lnSpc>
              <a:buFont typeface="Wingdings" charset="2"/>
              <a:buChar char="v"/>
            </a:pPr>
            <a:r>
              <a:rPr lang="es-ES_tradnl" sz="3200" dirty="0" smtClean="0"/>
              <a:t> Cambios actitudinales.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v"/>
            </a:pPr>
            <a:endParaRPr lang="es-ES_tradnl" sz="3200" dirty="0"/>
          </a:p>
          <a:p>
            <a:pPr marL="457200" indent="-457200">
              <a:lnSpc>
                <a:spcPct val="150000"/>
              </a:lnSpc>
              <a:buFont typeface="Wingdings" charset="2"/>
              <a:buChar char="v"/>
            </a:pPr>
            <a:r>
              <a:rPr lang="es-ES_tradnl" sz="3200" dirty="0" smtClean="0"/>
              <a:t> La paciencia se aprende por imitación</a:t>
            </a:r>
            <a:endParaRPr lang="es-ES_tradnl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98" y="1621329"/>
            <a:ext cx="2606782" cy="25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6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32021" y="494269"/>
            <a:ext cx="10404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solidFill>
                  <a:srgbClr val="FF0000"/>
                </a:solidFill>
              </a:rPr>
              <a:t>El deporte mucho más que un juego</a:t>
            </a:r>
            <a:endParaRPr lang="es-ES" sz="4400" b="1" dirty="0">
              <a:solidFill>
                <a:srgbClr val="FF0000"/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sp>
        <p:nvSpPr>
          <p:cNvPr id="4" name="Rectángulo 3"/>
          <p:cNvSpPr/>
          <p:nvPr/>
        </p:nvSpPr>
        <p:spPr>
          <a:xfrm>
            <a:off x="999768" y="1558794"/>
            <a:ext cx="7946079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es-ES_tradnl" sz="2400" dirty="0" smtClean="0">
                <a:latin typeface="Arial"/>
                <a:cs typeface="Arial"/>
              </a:rPr>
              <a:t>Desarrollar </a:t>
            </a:r>
            <a:r>
              <a:rPr lang="es-ES_tradnl" sz="2400" dirty="0">
                <a:latin typeface="Arial"/>
                <a:cs typeface="Arial"/>
              </a:rPr>
              <a:t>la </a:t>
            </a:r>
            <a:r>
              <a:rPr lang="es-ES_tradnl" sz="2400" dirty="0" smtClean="0">
                <a:latin typeface="Arial"/>
                <a:cs typeface="Arial"/>
              </a:rPr>
              <a:t>percepción</a:t>
            </a:r>
          </a:p>
          <a:p>
            <a:pPr marL="342900" indent="-342900">
              <a:buFont typeface="Wingdings" charset="2"/>
              <a:buChar char="²"/>
            </a:pPr>
            <a:endParaRPr lang="es-ES_tradnl" sz="2400" dirty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²"/>
            </a:pPr>
            <a:r>
              <a:rPr lang="es-ES_tradnl" sz="2400" dirty="0" smtClean="0">
                <a:latin typeface="Arial"/>
                <a:cs typeface="Arial"/>
              </a:rPr>
              <a:t>La motricidad fina </a:t>
            </a:r>
            <a:r>
              <a:rPr lang="es-ES_tradnl" sz="2400" dirty="0">
                <a:latin typeface="Arial"/>
                <a:cs typeface="Arial"/>
              </a:rPr>
              <a:t>y </a:t>
            </a:r>
            <a:r>
              <a:rPr lang="es-ES_tradnl" sz="2400" dirty="0" smtClean="0">
                <a:latin typeface="Arial"/>
                <a:cs typeface="Arial"/>
              </a:rPr>
              <a:t>gruesa</a:t>
            </a:r>
          </a:p>
          <a:p>
            <a:pPr marL="342900" indent="-342900">
              <a:buFont typeface="Wingdings" charset="2"/>
              <a:buChar char="²"/>
            </a:pPr>
            <a:endParaRPr lang="es-ES_tradnl" sz="2400" dirty="0" smtClean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²"/>
            </a:pPr>
            <a:r>
              <a:rPr lang="es-ES_tradnl" sz="2400" dirty="0" smtClean="0">
                <a:latin typeface="Arial"/>
                <a:cs typeface="Arial"/>
              </a:rPr>
              <a:t>El </a:t>
            </a:r>
            <a:r>
              <a:rPr lang="es-ES_tradnl" sz="2400" dirty="0">
                <a:latin typeface="Arial"/>
                <a:cs typeface="Arial"/>
              </a:rPr>
              <a:t>control </a:t>
            </a:r>
            <a:r>
              <a:rPr lang="es-ES_tradnl" sz="2400" dirty="0" smtClean="0">
                <a:latin typeface="Arial"/>
                <a:cs typeface="Arial"/>
              </a:rPr>
              <a:t>postural</a:t>
            </a:r>
          </a:p>
          <a:p>
            <a:pPr marL="342900" indent="-342900">
              <a:buFont typeface="Wingdings" charset="2"/>
              <a:buChar char="²"/>
            </a:pPr>
            <a:endParaRPr lang="es-ES_tradnl" sz="2400" dirty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²"/>
            </a:pPr>
            <a:r>
              <a:rPr lang="es-ES_tradnl" sz="2400" dirty="0">
                <a:latin typeface="Arial"/>
                <a:cs typeface="Arial"/>
              </a:rPr>
              <a:t>L</a:t>
            </a:r>
            <a:r>
              <a:rPr lang="es-ES_tradnl" sz="2400" dirty="0" smtClean="0">
                <a:latin typeface="Arial"/>
                <a:cs typeface="Arial"/>
              </a:rPr>
              <a:t>a ”flexibilidad</a:t>
            </a:r>
          </a:p>
          <a:p>
            <a:pPr marL="342900" indent="-342900">
              <a:buFont typeface="Wingdings" charset="2"/>
              <a:buChar char="²"/>
            </a:pPr>
            <a:endParaRPr lang="es-ES_tradnl" sz="2400" dirty="0" smtClean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²"/>
            </a:pPr>
            <a:r>
              <a:rPr lang="es-ES_tradnl" sz="2400" dirty="0" smtClean="0">
                <a:latin typeface="Arial"/>
                <a:cs typeface="Arial"/>
              </a:rPr>
              <a:t>La </a:t>
            </a:r>
            <a:r>
              <a:rPr lang="es-ES_tradnl" sz="2400" dirty="0">
                <a:latin typeface="Arial"/>
                <a:cs typeface="Arial"/>
              </a:rPr>
              <a:t>resistencia </a:t>
            </a:r>
            <a:r>
              <a:rPr lang="es-ES_tradnl" sz="2400" dirty="0" smtClean="0">
                <a:latin typeface="Arial"/>
                <a:cs typeface="Arial"/>
              </a:rPr>
              <a:t>cardiovascular</a:t>
            </a:r>
          </a:p>
          <a:p>
            <a:pPr marL="342900" indent="-342900">
              <a:buFont typeface="Wingdings" charset="2"/>
              <a:buChar char="²"/>
            </a:pPr>
            <a:endParaRPr lang="es-ES_tradnl" sz="2400" dirty="0" smtClean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²"/>
            </a:pPr>
            <a:r>
              <a:rPr lang="es-ES_tradnl" sz="2400" dirty="0" smtClean="0">
                <a:latin typeface="Arial"/>
                <a:cs typeface="Arial"/>
              </a:rPr>
              <a:t>El conocimiento del </a:t>
            </a:r>
            <a:r>
              <a:rPr lang="es-ES_tradnl" sz="2400" dirty="0">
                <a:latin typeface="Arial"/>
                <a:cs typeface="Arial"/>
              </a:rPr>
              <a:t>propio cuerpo</a:t>
            </a:r>
            <a:endParaRPr lang="es-ES" sz="2400" dirty="0">
              <a:latin typeface="Arial"/>
              <a:cs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904" y="1534524"/>
            <a:ext cx="3149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5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32021" y="494269"/>
            <a:ext cx="10404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solidFill>
                  <a:srgbClr val="FF0000"/>
                </a:solidFill>
              </a:rPr>
              <a:t>El deporte mucho más que un juego</a:t>
            </a:r>
            <a:endParaRPr lang="es-ES" sz="4400" b="1" dirty="0">
              <a:solidFill>
                <a:srgbClr val="FF0000"/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80" y="1801477"/>
            <a:ext cx="7943277" cy="37740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001" y="2125742"/>
            <a:ext cx="2723189" cy="228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1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5000" y="-64189"/>
            <a:ext cx="10404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Para cada edad, un deporte</a:t>
            </a:r>
            <a:endParaRPr lang="es-ES" sz="4400" b="1" dirty="0">
              <a:solidFill>
                <a:schemeClr val="accent2">
                  <a:lumMod val="60000"/>
                  <a:lumOff val="40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0973"/>
          <a:stretch/>
        </p:blipFill>
        <p:spPr>
          <a:xfrm>
            <a:off x="1179908" y="869833"/>
            <a:ext cx="6461899" cy="54353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560" y="2206809"/>
            <a:ext cx="2671429" cy="15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5000" y="-64189"/>
            <a:ext cx="10404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Para cada edad, un deporte</a:t>
            </a:r>
            <a:endParaRPr lang="es-ES" sz="4400" b="1" dirty="0">
              <a:solidFill>
                <a:schemeClr val="accent2">
                  <a:lumMod val="60000"/>
                  <a:lumOff val="40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-1" b="89905"/>
          <a:stretch/>
        </p:blipFill>
        <p:spPr>
          <a:xfrm>
            <a:off x="1179908" y="869833"/>
            <a:ext cx="6461899" cy="6163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4898"/>
          <a:stretch/>
        </p:blipFill>
        <p:spPr>
          <a:xfrm>
            <a:off x="1182780" y="1486213"/>
            <a:ext cx="6453084" cy="49630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309" y="931028"/>
            <a:ext cx="2730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7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5000" y="-64189"/>
            <a:ext cx="10404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Para cada edad, un deporte</a:t>
            </a:r>
            <a:endParaRPr lang="es-ES" sz="4400" b="1" dirty="0">
              <a:solidFill>
                <a:schemeClr val="accent2">
                  <a:lumMod val="60000"/>
                  <a:lumOff val="40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-1" b="89905"/>
          <a:stretch/>
        </p:blipFill>
        <p:spPr>
          <a:xfrm>
            <a:off x="1179908" y="869833"/>
            <a:ext cx="6461899" cy="6163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968" y="1480665"/>
            <a:ext cx="6458082" cy="40384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800" y="1252026"/>
            <a:ext cx="2757056" cy="247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2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41028" y="0"/>
            <a:ext cx="10404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800" dirty="0">
                <a:solidFill>
                  <a:schemeClr val="accent3">
                    <a:lumMod val="50000"/>
                  </a:schemeClr>
                </a:solidFill>
              </a:rPr>
              <a:t>Cómo escoger un deporte</a:t>
            </a:r>
          </a:p>
          <a:p>
            <a:pPr algn="ctr"/>
            <a:r>
              <a:rPr lang="es-ES_tradnl" sz="4800" dirty="0">
                <a:solidFill>
                  <a:schemeClr val="accent3">
                    <a:lumMod val="50000"/>
                  </a:schemeClr>
                </a:solidFill>
              </a:rPr>
              <a:t>sin caer en estereotipos</a:t>
            </a:r>
            <a:endParaRPr lang="es-ES" sz="4800" b="1" dirty="0">
              <a:solidFill>
                <a:schemeClr val="accent3">
                  <a:lumMod val="50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r="42134"/>
          <a:stretch/>
        </p:blipFill>
        <p:spPr>
          <a:xfrm>
            <a:off x="8310788" y="1639344"/>
            <a:ext cx="3245098" cy="21561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33" y="1657359"/>
            <a:ext cx="7187525" cy="511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0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444843" y="386830"/>
            <a:ext cx="116894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sz="2400" dirty="0">
                <a:solidFill>
                  <a:srgbClr val="FF0000"/>
                </a:solidFill>
              </a:rPr>
              <a:t>Primero</a:t>
            </a:r>
            <a:r>
              <a:rPr lang="es-ES" sz="2400" dirty="0"/>
              <a:t>, porque no hay evidencias de que existan procedimientos realmente </a:t>
            </a:r>
            <a:r>
              <a:rPr lang="es-ES" sz="2400" dirty="0" smtClean="0"/>
              <a:t>eficaces</a:t>
            </a:r>
            <a:r>
              <a:rPr lang="es-ES" sz="2400" dirty="0"/>
              <a:t>.</a:t>
            </a:r>
            <a:br>
              <a:rPr lang="es-ES" sz="2400" dirty="0"/>
            </a:br>
            <a:endParaRPr lang="es-ES" sz="2400" dirty="0" smtClean="0"/>
          </a:p>
          <a:p>
            <a:r>
              <a:rPr lang="es-ES" sz="2400" dirty="0" smtClean="0"/>
              <a:t>En </a:t>
            </a:r>
            <a:r>
              <a:rPr lang="es-ES" sz="2400" dirty="0">
                <a:solidFill>
                  <a:srgbClr val="FF0000"/>
                </a:solidFill>
              </a:rPr>
              <a:t>segundo</a:t>
            </a:r>
            <a:r>
              <a:rPr lang="es-ES" sz="2400" dirty="0"/>
              <a:t> lugar, porque un exceso de interés en fomentar el área intelectual </a:t>
            </a:r>
            <a:r>
              <a:rPr lang="es-ES" sz="2400" dirty="0" smtClean="0"/>
              <a:t>puede interferir </a:t>
            </a:r>
            <a:r>
              <a:rPr lang="es-ES" sz="2400" dirty="0"/>
              <a:t>negativamente en su desarrollo afectivo y emocional</a:t>
            </a:r>
          </a:p>
        </p:txBody>
      </p:sp>
      <p:pic>
        <p:nvPicPr>
          <p:cNvPr id="4098" name="Picture 2" descr="http://www.anglohispanopreschool.com/v2/images/noticias/inteligencia%20en%20ni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71" y="4637501"/>
            <a:ext cx="2032244" cy="170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444843" y="3213085"/>
            <a:ext cx="107009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latin typeface="MyriadPro-Regular"/>
              </a:rPr>
              <a:t>Existen </a:t>
            </a:r>
            <a:r>
              <a:rPr lang="es-ES" sz="2800" dirty="0">
                <a:latin typeface="MyriadPro-Regular"/>
              </a:rPr>
              <a:t>determinadas circunstancias, estilos educativos </a:t>
            </a:r>
            <a:r>
              <a:rPr lang="es-ES" sz="2800" dirty="0" smtClean="0">
                <a:latin typeface="MyriadPro-Regular"/>
              </a:rPr>
              <a:t>y actuaciones </a:t>
            </a:r>
            <a:r>
              <a:rPr lang="es-ES" sz="2800" dirty="0">
                <a:latin typeface="MyriadPro-Regular"/>
              </a:rPr>
              <a:t>a nivel pedagógico que permiten que los hijos alcancen un óptimo </a:t>
            </a:r>
            <a:r>
              <a:rPr lang="es-ES" sz="2800" dirty="0" smtClean="0">
                <a:latin typeface="MyriadPro-Regular"/>
              </a:rPr>
              <a:t>desarrollo de </a:t>
            </a:r>
            <a:r>
              <a:rPr lang="es-ES" sz="2800" dirty="0">
                <a:latin typeface="MyriadPro-Regular"/>
              </a:rPr>
              <a:t>sus capacidades y fomenten la creatividad, la curiosidad y el </a:t>
            </a:r>
            <a:r>
              <a:rPr lang="es-ES" sz="2800" dirty="0" smtClean="0">
                <a:latin typeface="MyriadPro-Regular"/>
              </a:rPr>
              <a:t>talento. Labor familiar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6660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5000" y="-64189"/>
            <a:ext cx="10404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 cerebro musical</a:t>
            </a:r>
            <a:endParaRPr lang="es-ES" sz="4400" b="1" dirty="0">
              <a:solidFill>
                <a:schemeClr val="accent2">
                  <a:lumMod val="60000"/>
                  <a:lumOff val="40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74" y="1312796"/>
            <a:ext cx="6197600" cy="4953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441" y="1134930"/>
            <a:ext cx="2955955" cy="24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4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5000" y="-64189"/>
            <a:ext cx="10404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Ideas en familia musical</a:t>
            </a:r>
            <a:endParaRPr lang="es-ES" sz="4400" b="1" dirty="0">
              <a:solidFill>
                <a:schemeClr val="accent2">
                  <a:lumMod val="60000"/>
                  <a:lumOff val="40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271" y="4708633"/>
            <a:ext cx="2993729" cy="150160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5311" y="1315078"/>
            <a:ext cx="8871823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sz="3200" dirty="0" smtClean="0"/>
              <a:t>Orquesta familiar.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sz="3200" dirty="0" smtClean="0"/>
              <a:t>El </a:t>
            </a:r>
            <a:r>
              <a:rPr lang="es-ES_tradnl" sz="3200" dirty="0"/>
              <a:t>juego de las sillas. </a:t>
            </a:r>
            <a:endParaRPr lang="es-ES_tradnl" sz="32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sz="3200" dirty="0" smtClean="0"/>
              <a:t>Somos </a:t>
            </a:r>
            <a:r>
              <a:rPr lang="es-ES_tradnl" sz="3200" dirty="0"/>
              <a:t>estatuas. </a:t>
            </a:r>
            <a:endParaRPr lang="es-ES_tradnl" sz="3200" dirty="0" smtClean="0"/>
          </a:p>
          <a:p>
            <a:pPr>
              <a:lnSpc>
                <a:spcPct val="150000"/>
              </a:lnSpc>
            </a:pPr>
            <a:r>
              <a:rPr lang="es-ES_tradnl" sz="3200" dirty="0" smtClean="0"/>
              <a:t>4</a:t>
            </a:r>
            <a:r>
              <a:rPr lang="es-ES_tradnl" sz="3200" dirty="0"/>
              <a:t>. Escucho y adivino. </a:t>
            </a:r>
            <a:endParaRPr lang="es-ES_tradnl" sz="3200" dirty="0" smtClean="0"/>
          </a:p>
          <a:p>
            <a:pPr>
              <a:lnSpc>
                <a:spcPct val="150000"/>
              </a:lnSpc>
            </a:pPr>
            <a:r>
              <a:rPr lang="es-ES_tradnl" sz="3200" dirty="0" smtClean="0"/>
              <a:t>5</a:t>
            </a:r>
            <a:r>
              <a:rPr lang="es-ES_tradnl" sz="3200" dirty="0"/>
              <a:t>. Con música de fondo todo es más fácil.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80025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64189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>
                <a:solidFill>
                  <a:schemeClr val="accent6">
                    <a:lumMod val="75000"/>
                  </a:schemeClr>
                </a:solidFill>
              </a:rPr>
              <a:t>Música clásica para </a:t>
            </a:r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crecer en </a:t>
            </a:r>
            <a:r>
              <a:rPr lang="es-ES_tradnl" sz="4400" dirty="0">
                <a:solidFill>
                  <a:schemeClr val="accent6">
                    <a:lumMod val="75000"/>
                  </a:schemeClr>
                </a:solidFill>
              </a:rPr>
              <a:t>armonía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02" y="1261533"/>
            <a:ext cx="9083479" cy="36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9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64189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>
                <a:solidFill>
                  <a:schemeClr val="accent6">
                    <a:lumMod val="75000"/>
                  </a:schemeClr>
                </a:solidFill>
              </a:rPr>
              <a:t>Música clásica para </a:t>
            </a:r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crecer en </a:t>
            </a:r>
            <a:r>
              <a:rPr lang="es-ES_tradnl" sz="4400" dirty="0">
                <a:solidFill>
                  <a:schemeClr val="accent6">
                    <a:lumMod val="75000"/>
                  </a:schemeClr>
                </a:solidFill>
              </a:rPr>
              <a:t>armonía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40" y="911881"/>
            <a:ext cx="97536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4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64189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>
                <a:solidFill>
                  <a:schemeClr val="accent6">
                    <a:lumMod val="75000"/>
                  </a:schemeClr>
                </a:solidFill>
              </a:rPr>
              <a:t>Música clásica para </a:t>
            </a:r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crecer en </a:t>
            </a:r>
            <a:r>
              <a:rPr lang="es-ES_tradnl" sz="4400" dirty="0">
                <a:solidFill>
                  <a:schemeClr val="accent6">
                    <a:lumMod val="75000"/>
                  </a:schemeClr>
                </a:solidFill>
              </a:rPr>
              <a:t>armonía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06" y="1088956"/>
            <a:ext cx="96901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1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64189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>
                <a:solidFill>
                  <a:schemeClr val="accent6">
                    <a:lumMod val="75000"/>
                  </a:schemeClr>
                </a:solidFill>
              </a:rPr>
              <a:t>Música clásica para </a:t>
            </a:r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crecer en </a:t>
            </a:r>
            <a:r>
              <a:rPr lang="es-ES_tradnl" sz="4400" dirty="0">
                <a:solidFill>
                  <a:schemeClr val="accent6">
                    <a:lumMod val="75000"/>
                  </a:schemeClr>
                </a:solidFill>
              </a:rPr>
              <a:t>armonía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85" y="1941477"/>
            <a:ext cx="97155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0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64189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>
                <a:solidFill>
                  <a:schemeClr val="accent6">
                    <a:lumMod val="75000"/>
                  </a:schemeClr>
                </a:solidFill>
              </a:rPr>
              <a:t>Música clásica para </a:t>
            </a:r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crecer en </a:t>
            </a:r>
            <a:r>
              <a:rPr lang="es-ES_tradnl" sz="4400" dirty="0">
                <a:solidFill>
                  <a:schemeClr val="accent6">
                    <a:lumMod val="75000"/>
                  </a:schemeClr>
                </a:solidFill>
              </a:rPr>
              <a:t>armonía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18" y="1329807"/>
            <a:ext cx="97536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3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64189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Banda sonora de tus niños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33" y="1079500"/>
            <a:ext cx="10477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0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64189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Banda sonora de tus niños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1066800"/>
            <a:ext cx="103759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4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64189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Banda sonora de tus niños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85554"/>
          <a:stretch/>
        </p:blipFill>
        <p:spPr>
          <a:xfrm>
            <a:off x="946735" y="1057793"/>
            <a:ext cx="10375900" cy="6806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51" y="1648352"/>
            <a:ext cx="10383534" cy="47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7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sp>
        <p:nvSpPr>
          <p:cNvPr id="4" name="Rectángulo 3"/>
          <p:cNvSpPr/>
          <p:nvPr/>
        </p:nvSpPr>
        <p:spPr>
          <a:xfrm>
            <a:off x="774356" y="1037967"/>
            <a:ext cx="107009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/>
              <a:t>Edad dorada: Cuaja la inteligencia simbólica. El lenguaje alcanza su pleno desarrollo formal.  La inteligencia lógica y el razonamiento ponen sus primeros cimientos. Y la imaginación la fantasía, fuentes de la creatividad, están en pleno apogeo.</a:t>
            </a:r>
            <a:endParaRPr lang="es-ES" sz="2800" dirty="0"/>
          </a:p>
        </p:txBody>
      </p:sp>
      <p:pic>
        <p:nvPicPr>
          <p:cNvPr id="2050" name="Picture 2" descr="http://4.bp.blogspot.com/-AklJwD66PiM/URwBkcd2JhI/AAAAAAAAAEM/hUCIwtG4myU/s1600/Fotolia_34650614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74" y="3941210"/>
            <a:ext cx="3616093" cy="231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40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64189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Banda sonora de tus niños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70" y="931262"/>
            <a:ext cx="8312701" cy="534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8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64189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s-ES_tradnl" sz="4400" dirty="0" err="1" smtClean="0">
                <a:solidFill>
                  <a:schemeClr val="accent6">
                    <a:lumMod val="75000"/>
                  </a:schemeClr>
                </a:solidFill>
              </a:rPr>
              <a:t>uegos</a:t>
            </a:r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 para enseñar a pensar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35" y="1432175"/>
            <a:ext cx="8403356" cy="45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8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64189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s-ES_tradnl" sz="4400" dirty="0" err="1" smtClean="0">
                <a:solidFill>
                  <a:schemeClr val="accent6">
                    <a:lumMod val="75000"/>
                  </a:schemeClr>
                </a:solidFill>
              </a:rPr>
              <a:t>uegos</a:t>
            </a:r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 para enseñar a pensar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78805"/>
          <a:stretch/>
        </p:blipFill>
        <p:spPr>
          <a:xfrm>
            <a:off x="803635" y="1432175"/>
            <a:ext cx="8403356" cy="97279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33" y="2404972"/>
            <a:ext cx="8392546" cy="37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64189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s-ES_tradnl" sz="4400" dirty="0" err="1" smtClean="0">
                <a:solidFill>
                  <a:schemeClr val="accent6">
                    <a:lumMod val="75000"/>
                  </a:schemeClr>
                </a:solidFill>
              </a:rPr>
              <a:t>uegos</a:t>
            </a:r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 para enseñar a pensar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78805"/>
          <a:stretch/>
        </p:blipFill>
        <p:spPr>
          <a:xfrm>
            <a:off x="767607" y="1071879"/>
            <a:ext cx="8403356" cy="9727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97" y="2044673"/>
            <a:ext cx="8397313" cy="439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1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64189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s-ES_tradnl" sz="4400" dirty="0" err="1" smtClean="0">
                <a:solidFill>
                  <a:schemeClr val="accent6">
                    <a:lumMod val="75000"/>
                  </a:schemeClr>
                </a:solidFill>
              </a:rPr>
              <a:t>uegos</a:t>
            </a:r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 para enseñar a pensar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78805"/>
          <a:stretch/>
        </p:blipFill>
        <p:spPr>
          <a:xfrm>
            <a:off x="767607" y="1071879"/>
            <a:ext cx="8403356" cy="97279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94" y="2041240"/>
            <a:ext cx="8392678" cy="38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7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64189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s-ES_tradnl" sz="4400" dirty="0" err="1" smtClean="0">
                <a:solidFill>
                  <a:schemeClr val="accent6">
                    <a:lumMod val="75000"/>
                  </a:schemeClr>
                </a:solidFill>
              </a:rPr>
              <a:t>uegos</a:t>
            </a:r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 para enseñar a pensar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78805"/>
          <a:stretch/>
        </p:blipFill>
        <p:spPr>
          <a:xfrm>
            <a:off x="767607" y="1071879"/>
            <a:ext cx="8403356" cy="97279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60" y="2046551"/>
            <a:ext cx="8410213" cy="44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4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64189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s-ES_tradnl" sz="4400" dirty="0" err="1" smtClean="0">
                <a:solidFill>
                  <a:schemeClr val="accent6">
                    <a:lumMod val="75000"/>
                  </a:schemeClr>
                </a:solidFill>
              </a:rPr>
              <a:t>uegos</a:t>
            </a:r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 para enseñar a pensar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78805"/>
          <a:stretch/>
        </p:blipFill>
        <p:spPr>
          <a:xfrm>
            <a:off x="767607" y="1071879"/>
            <a:ext cx="8403356" cy="97279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67" y="2046550"/>
            <a:ext cx="8406165" cy="39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9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Aprendemos en situaciones cotidianas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02" y="862617"/>
            <a:ext cx="6663225" cy="24630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244" y="3270250"/>
            <a:ext cx="6661611" cy="23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9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Aprendemos en situaciones cotidianas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99" y="948266"/>
            <a:ext cx="6469957" cy="32638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63" y="4034620"/>
            <a:ext cx="6481237" cy="158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5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Aprendemos en situaciones cotidianas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583266"/>
            <a:ext cx="7462696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8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sp>
        <p:nvSpPr>
          <p:cNvPr id="2" name="Rectángulo 1"/>
          <p:cNvSpPr/>
          <p:nvPr/>
        </p:nvSpPr>
        <p:spPr>
          <a:xfrm>
            <a:off x="313038" y="362465"/>
            <a:ext cx="11376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FFFF"/>
                </a:solidFill>
                <a:latin typeface="MyriadPro-Bold"/>
              </a:rPr>
              <a:t>Seis claves para </a:t>
            </a:r>
            <a:r>
              <a:rPr lang="es-ES" sz="3200" b="1" dirty="0" smtClean="0">
                <a:solidFill>
                  <a:srgbClr val="FFFFFF"/>
                </a:solidFill>
                <a:latin typeface="MyriadPro-Bold"/>
              </a:rPr>
              <a:t>desarrollar la </a:t>
            </a:r>
            <a:r>
              <a:rPr lang="es-ES" sz="3200" b="1" dirty="0">
                <a:solidFill>
                  <a:srgbClr val="FFFFFF"/>
                </a:solidFill>
                <a:latin typeface="MyriadPro-Bold"/>
              </a:rPr>
              <a:t>inteligencia... jugando</a:t>
            </a:r>
            <a:endParaRPr lang="es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896" y="1440150"/>
            <a:ext cx="71818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1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-64189"/>
            <a:ext cx="1183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s-ES" sz="4400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s-ES_tradnl" sz="4400" dirty="0" err="1" smtClean="0">
                <a:solidFill>
                  <a:schemeClr val="accent6">
                    <a:lumMod val="75000"/>
                  </a:schemeClr>
                </a:solidFill>
              </a:rPr>
              <a:t>comendaciones</a:t>
            </a:r>
            <a:r>
              <a:rPr lang="es-ES_tradnl" sz="4400" dirty="0" smtClean="0">
                <a:solidFill>
                  <a:schemeClr val="accent6">
                    <a:lumMod val="75000"/>
                  </a:schemeClr>
                </a:solidFill>
              </a:rPr>
              <a:t> y fuentes 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sp>
        <p:nvSpPr>
          <p:cNvPr id="4" name="Rectángulo 3"/>
          <p:cNvSpPr/>
          <p:nvPr/>
        </p:nvSpPr>
        <p:spPr>
          <a:xfrm>
            <a:off x="1224339" y="1176603"/>
            <a:ext cx="84952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b="1" dirty="0"/>
              <a:t>“Juegos para entrenar el cerebro: el desarrollo de habilidades cognitivas y sociales”, de </a:t>
            </a:r>
            <a:r>
              <a:rPr lang="pt-BR" b="1" dirty="0"/>
              <a:t>Jorge </a:t>
            </a:r>
            <a:r>
              <a:rPr lang="pt-BR" b="1" dirty="0" err="1"/>
              <a:t>Batllori</a:t>
            </a:r>
            <a:r>
              <a:rPr lang="pt-BR" b="1" dirty="0"/>
              <a:t>, publicado por </a:t>
            </a:r>
            <a:r>
              <a:rPr lang="pt-BR" b="1" dirty="0" err="1"/>
              <a:t>Narcea</a:t>
            </a:r>
            <a:r>
              <a:rPr lang="pt-BR" b="1" dirty="0"/>
              <a:t>.</a:t>
            </a:r>
          </a:p>
          <a:p>
            <a:endParaRPr lang="pt-BR" b="1" dirty="0"/>
          </a:p>
          <a:p>
            <a:pPr marL="285750" indent="-285750">
              <a:buFont typeface="Arial"/>
              <a:buChar char="•"/>
            </a:pPr>
            <a:r>
              <a:rPr lang="es-ES_tradnl" b="1" dirty="0" err="1"/>
              <a:t>Neuropiscóloga</a:t>
            </a:r>
            <a:r>
              <a:rPr lang="es-ES_tradnl" b="1" dirty="0"/>
              <a:t> María Luisa </a:t>
            </a:r>
            <a:r>
              <a:rPr lang="es-ES_tradnl" b="1" dirty="0" err="1"/>
              <a:t>Ferrerós</a:t>
            </a:r>
            <a:r>
              <a:rPr lang="es-ES_tradnl" b="1" dirty="0"/>
              <a:t>, autora del libro “Inteligencia Musical.</a:t>
            </a:r>
          </a:p>
          <a:p>
            <a:pPr marL="285750" indent="-285750">
              <a:buFont typeface="Arial"/>
              <a:buChar char="•"/>
            </a:pPr>
            <a:endParaRPr lang="es-ES_tradnl" b="1" dirty="0"/>
          </a:p>
          <a:p>
            <a:pPr marL="285750" indent="-285750">
              <a:buFont typeface="Arial"/>
              <a:buChar char="•"/>
            </a:pPr>
            <a:r>
              <a:rPr lang="es-ES_tradnl" b="1" dirty="0"/>
              <a:t>B</a:t>
            </a:r>
            <a:r>
              <a:rPr lang="es-ES" b="1" dirty="0"/>
              <a:t>l</a:t>
            </a:r>
            <a:r>
              <a:rPr lang="es-ES_tradnl" b="1" dirty="0" err="1"/>
              <a:t>og</a:t>
            </a:r>
            <a:r>
              <a:rPr lang="es-ES_tradnl" b="1" dirty="0"/>
              <a:t> Orientación Andújar. </a:t>
            </a:r>
          </a:p>
          <a:p>
            <a:pPr marL="285750" indent="-285750">
              <a:buFont typeface="Arial"/>
              <a:buChar char="•"/>
            </a:pPr>
            <a:endParaRPr lang="es-ES_tradnl" b="1" dirty="0"/>
          </a:p>
          <a:p>
            <a:pPr marL="285750" indent="-285750">
              <a:buFont typeface="Arial"/>
              <a:buChar char="•"/>
            </a:pPr>
            <a:r>
              <a:rPr lang="es-ES_tradnl" b="1" dirty="0"/>
              <a:t>Blog </a:t>
            </a:r>
            <a:r>
              <a:rPr lang="es-ES_tradnl" b="1" dirty="0" err="1"/>
              <a:t>Actiludis</a:t>
            </a:r>
            <a:r>
              <a:rPr lang="es-ES_tradnl" b="1" dirty="0"/>
              <a:t>.</a:t>
            </a:r>
          </a:p>
          <a:p>
            <a:pPr marL="285750" indent="-285750">
              <a:buFont typeface="Arial"/>
              <a:buChar char="•"/>
            </a:pPr>
            <a:endParaRPr lang="es-ES_tradnl" b="1" dirty="0"/>
          </a:p>
          <a:p>
            <a:pPr marL="285750" indent="-285750">
              <a:buFont typeface="Arial"/>
              <a:buChar char="•"/>
            </a:pPr>
            <a:r>
              <a:rPr lang="es-ES_tradnl" b="1" dirty="0"/>
              <a:t>Materiales Recapacita Fundación Mapfre.</a:t>
            </a:r>
          </a:p>
          <a:p>
            <a:pPr marL="285750" indent="-285750">
              <a:buFont typeface="Arial"/>
              <a:buChar char="•"/>
            </a:pPr>
            <a:endParaRPr lang="es-ES_tradnl" dirty="0"/>
          </a:p>
          <a:p>
            <a:pPr marL="285750" indent="-285750">
              <a:buFont typeface="Arial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494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32021" y="494269"/>
            <a:ext cx="104043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MyriadPro-Bold"/>
              </a:rPr>
              <a:t>Proporciónale espacios para </a:t>
            </a: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MyriadPro-Bold"/>
              </a:rPr>
              <a:t>jugar</a:t>
            </a:r>
          </a:p>
          <a:p>
            <a:pPr marL="514350" indent="-514350">
              <a:buAutoNum type="arabicPeriod"/>
            </a:pPr>
            <a:endParaRPr lang="es-ES" sz="3200" b="1" dirty="0">
              <a:solidFill>
                <a:schemeClr val="accent2">
                  <a:lumMod val="75000"/>
                </a:schemeClr>
              </a:solidFill>
              <a:latin typeface="MyriadPro-Bold"/>
            </a:endParaRPr>
          </a:p>
          <a:p>
            <a:r>
              <a:rPr lang="es-ES" sz="3200" b="1" dirty="0">
                <a:latin typeface="MyriadPro-Bold"/>
              </a:rPr>
              <a:t>2.</a:t>
            </a: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MyriadPro-Bold"/>
              </a:rPr>
              <a:t> </a:t>
            </a:r>
            <a:r>
              <a:rPr lang="es-ES" sz="3200" b="1" dirty="0">
                <a:latin typeface="MyriadPro-Bold"/>
              </a:rPr>
              <a:t>Mantén los juguetes ordenados y a su alcance</a:t>
            </a:r>
            <a:r>
              <a:rPr lang="es-ES" sz="3200" b="1" dirty="0" smtClean="0">
                <a:latin typeface="MyriadPro-Bold"/>
              </a:rPr>
              <a:t>.</a:t>
            </a:r>
          </a:p>
          <a:p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MyriadPro-Bold"/>
              </a:rPr>
              <a:t> 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latin typeface="MyriadPro-Bold"/>
            </a:endParaRPr>
          </a:p>
          <a:p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MyriadPro-Bold"/>
              </a:rPr>
              <a:t>3. Selecciona con cuidado sus juguetes. </a:t>
            </a:r>
            <a:endParaRPr lang="es-ES" sz="3200" b="1" dirty="0" smtClean="0">
              <a:solidFill>
                <a:schemeClr val="accent2">
                  <a:lumMod val="75000"/>
                </a:schemeClr>
              </a:solidFill>
              <a:latin typeface="MyriadPro-Bold"/>
            </a:endParaRPr>
          </a:p>
          <a:p>
            <a:endParaRPr lang="es-ES" sz="3200" b="1" dirty="0">
              <a:latin typeface="MyriadPro-Bold"/>
            </a:endParaRPr>
          </a:p>
          <a:p>
            <a:r>
              <a:rPr lang="es-ES" sz="3200" b="1" dirty="0">
                <a:latin typeface="MyriadPro-Bold"/>
              </a:rPr>
              <a:t>4. Busca tiempo para que pueda </a:t>
            </a:r>
            <a:r>
              <a:rPr lang="es-ES" sz="3200" b="1" dirty="0" smtClean="0">
                <a:latin typeface="MyriadPro-Bold"/>
              </a:rPr>
              <a:t>jugar.</a:t>
            </a:r>
          </a:p>
          <a:p>
            <a:endParaRPr lang="es-ES" sz="3200" b="1" dirty="0">
              <a:latin typeface="MyriadPro-Bold"/>
            </a:endParaRPr>
          </a:p>
          <a:p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MyriadPro-Bold"/>
              </a:rPr>
              <a:t>5. Invita a otros niños a jugar a casa</a:t>
            </a: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MyriadPro-Bold"/>
              </a:rPr>
              <a:t>.</a:t>
            </a:r>
          </a:p>
          <a:p>
            <a:endParaRPr lang="es-ES" sz="3200" b="1" dirty="0">
              <a:solidFill>
                <a:schemeClr val="accent2">
                  <a:lumMod val="75000"/>
                </a:schemeClr>
              </a:solidFill>
              <a:latin typeface="MyriadPro-Bold"/>
            </a:endParaRPr>
          </a:p>
          <a:p>
            <a:r>
              <a:rPr lang="es-ES" sz="3200" b="1" dirty="0">
                <a:latin typeface="MyriadPro-Bold"/>
              </a:rPr>
              <a:t>6. Juega con él y déjate llevar por su </a:t>
            </a:r>
            <a:r>
              <a:rPr lang="es-ES" sz="3200" b="1" dirty="0" smtClean="0">
                <a:latin typeface="MyriadPro-Bold"/>
              </a:rPr>
              <a:t>imaginación.</a:t>
            </a:r>
            <a:endParaRPr lang="es-ES" sz="3200" b="1" dirty="0">
              <a:latin typeface="MyriadPro-Bold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805" y="494269"/>
            <a:ext cx="1221516" cy="193287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3271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32021" y="494269"/>
            <a:ext cx="10404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/>
              <a:t>La imaginación al poder</a:t>
            </a:r>
            <a:endParaRPr lang="es-ES" sz="4400" b="1" dirty="0">
              <a:latin typeface="MyriadPro-Bold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sp>
        <p:nvSpPr>
          <p:cNvPr id="8" name="Rectángulo 7"/>
          <p:cNvSpPr/>
          <p:nvPr/>
        </p:nvSpPr>
        <p:spPr>
          <a:xfrm>
            <a:off x="251253" y="2261285"/>
            <a:ext cx="70474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4400" b="1" dirty="0" smtClean="0"/>
              <a:t>Juguetes sencillos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s-ES" sz="4400" b="1" dirty="0" smtClean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s-ES" sz="4400" b="1" dirty="0">
              <a:latin typeface="MyriadPro-Bold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" sz="4400" b="1" dirty="0" smtClean="0">
                <a:latin typeface="MyriadPro-Bold"/>
              </a:rPr>
              <a:t>Juegos imaginativos</a:t>
            </a:r>
            <a:endParaRPr lang="es-ES" sz="4400" b="1" dirty="0">
              <a:latin typeface="MyriadPro-Bold"/>
            </a:endParaRPr>
          </a:p>
        </p:txBody>
      </p:sp>
      <p:pic>
        <p:nvPicPr>
          <p:cNvPr id="5122" name="Picture 2" descr="http://1.bp.blogspot.com/-jpg93_FreAY/TWXIhnQzhiI/AAAAAAAAAEc/KwTA4FeoWAY/s1600/esco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676" y="1705232"/>
            <a:ext cx="1368563" cy="153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orientacionandujar.es/wp-content/uploads/2014/03/cubo-para-contar-historias-color-personaj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38" y="3677615"/>
            <a:ext cx="3542873" cy="25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0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9470" y="318851"/>
            <a:ext cx="1200253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  <a:latin typeface="MyriadPro-Bold"/>
              </a:rPr>
              <a:t>¿Qué capacidades </a:t>
            </a:r>
            <a:r>
              <a:rPr lang="es-ES" sz="2800" b="1" dirty="0" smtClean="0">
                <a:solidFill>
                  <a:srgbClr val="000000"/>
                </a:solidFill>
                <a:latin typeface="MyriadPro-Bold"/>
              </a:rPr>
              <a:t>a </a:t>
            </a:r>
            <a:r>
              <a:rPr lang="es-ES" sz="2800" b="1" dirty="0">
                <a:solidFill>
                  <a:srgbClr val="000000"/>
                </a:solidFill>
                <a:latin typeface="MyriadPro-Bold"/>
              </a:rPr>
              <a:t>estimular a través del juego de </a:t>
            </a:r>
            <a:r>
              <a:rPr lang="es-ES" sz="2800" b="1" dirty="0" smtClean="0">
                <a:solidFill>
                  <a:srgbClr val="000000"/>
                </a:solidFill>
                <a:latin typeface="MyriadPro-Bold"/>
              </a:rPr>
              <a:t>nuestros hijos?</a:t>
            </a:r>
          </a:p>
          <a:p>
            <a:endParaRPr lang="es-ES" sz="2800" b="1" dirty="0">
              <a:solidFill>
                <a:srgbClr val="000000"/>
              </a:solidFill>
              <a:latin typeface="MyriadPro-Bold"/>
            </a:endParaRPr>
          </a:p>
          <a:p>
            <a:r>
              <a:rPr lang="es-ES" sz="4000" dirty="0">
                <a:solidFill>
                  <a:srgbClr val="FF0000"/>
                </a:solidFill>
                <a:latin typeface="MyriadPro-Semibold"/>
              </a:rPr>
              <a:t>1. </a:t>
            </a:r>
            <a:r>
              <a:rPr lang="es-ES" sz="2800" dirty="0">
                <a:latin typeface="MyriadPro-Semibold-SC700"/>
              </a:rPr>
              <a:t>L</a:t>
            </a:r>
            <a:r>
              <a:rPr lang="es-ES" dirty="0">
                <a:latin typeface="MyriadPro-Semibold-SC700"/>
              </a:rPr>
              <a:t>A CREATIVIDAD Y LA IMAGINACIÓN</a:t>
            </a:r>
            <a:r>
              <a:rPr lang="es-ES" sz="2800" dirty="0">
                <a:latin typeface="MyriadPro-Semibold-SC700"/>
              </a:rPr>
              <a:t>, </a:t>
            </a:r>
            <a:r>
              <a:rPr lang="es-ES" dirty="0">
                <a:latin typeface="MyriadPro-Regular"/>
              </a:rPr>
              <a:t>cuando les animamos a que se inventen juegos.</a:t>
            </a:r>
          </a:p>
          <a:p>
            <a:r>
              <a:rPr lang="es-ES" sz="4000" dirty="0">
                <a:solidFill>
                  <a:srgbClr val="FF0000"/>
                </a:solidFill>
                <a:latin typeface="MyriadPro-Semibold"/>
              </a:rPr>
              <a:t>2. </a:t>
            </a:r>
            <a:r>
              <a:rPr lang="es-ES" sz="2800" dirty="0">
                <a:latin typeface="MyriadPro-Semibold-SC700"/>
              </a:rPr>
              <a:t>E</a:t>
            </a:r>
            <a:r>
              <a:rPr lang="es-ES" dirty="0">
                <a:latin typeface="MyriadPro-Semibold-SC700"/>
              </a:rPr>
              <a:t>L AUTOCONTROL Y LA RESISTENCIA A LA FRUSTRACIÓN</a:t>
            </a:r>
            <a:r>
              <a:rPr lang="es-ES" sz="2800" dirty="0">
                <a:latin typeface="MyriadPro-Semibold-SC700"/>
              </a:rPr>
              <a:t>, </a:t>
            </a:r>
            <a:r>
              <a:rPr lang="es-ES" dirty="0">
                <a:latin typeface="MyriadPro-Regular"/>
              </a:rPr>
              <a:t>cuando les enseñamos a </a:t>
            </a:r>
            <a:r>
              <a:rPr lang="es-ES" dirty="0" smtClean="0">
                <a:latin typeface="MyriadPro-Regular"/>
              </a:rPr>
              <a:t>aceptar turnos</a:t>
            </a:r>
            <a:r>
              <a:rPr lang="es-ES" dirty="0">
                <a:latin typeface="MyriadPro-Regular"/>
              </a:rPr>
              <a:t>, a ganar y a perder...</a:t>
            </a:r>
          </a:p>
          <a:p>
            <a:r>
              <a:rPr lang="es-ES" sz="4000" dirty="0">
                <a:solidFill>
                  <a:srgbClr val="FF0000"/>
                </a:solidFill>
                <a:latin typeface="MyriadPro-Semibold"/>
              </a:rPr>
              <a:t>3. </a:t>
            </a:r>
            <a:r>
              <a:rPr lang="es-ES" sz="2800" dirty="0">
                <a:latin typeface="MyriadPro-Semibold-SC700"/>
              </a:rPr>
              <a:t>L</a:t>
            </a:r>
            <a:r>
              <a:rPr lang="es-ES" dirty="0">
                <a:latin typeface="MyriadPro-Semibold-SC700"/>
              </a:rPr>
              <a:t>A MEMORIA</a:t>
            </a:r>
            <a:r>
              <a:rPr lang="es-ES" sz="2800" dirty="0">
                <a:latin typeface="MyriadPro-Semibold-SC700"/>
              </a:rPr>
              <a:t>, </a:t>
            </a:r>
            <a:r>
              <a:rPr lang="es-ES" dirty="0">
                <a:latin typeface="MyriadPro-Semibold-SC700"/>
              </a:rPr>
              <a:t>EL RAZONAMIENTO Y LA ATENCIÓN</a:t>
            </a:r>
            <a:r>
              <a:rPr lang="es-ES" sz="2800" dirty="0">
                <a:latin typeface="MyriadPro-Semibold-SC700"/>
              </a:rPr>
              <a:t>, </a:t>
            </a:r>
            <a:r>
              <a:rPr lang="es-ES" dirty="0">
                <a:latin typeface="MyriadPro-Regular"/>
              </a:rPr>
              <a:t>cuando les planteamos juegos de reglas.</a:t>
            </a:r>
          </a:p>
          <a:p>
            <a:r>
              <a:rPr lang="es-ES" sz="4000" dirty="0" smtClean="0">
                <a:solidFill>
                  <a:srgbClr val="FF0000"/>
                </a:solidFill>
                <a:latin typeface="MyriadPro-Semibold"/>
              </a:rPr>
              <a:t>4. </a:t>
            </a:r>
            <a:r>
              <a:rPr lang="es-ES" sz="2800" dirty="0">
                <a:latin typeface="MyriadPro-Semibold-SC700"/>
              </a:rPr>
              <a:t>L</a:t>
            </a:r>
            <a:r>
              <a:rPr lang="es-ES" dirty="0">
                <a:latin typeface="MyriadPro-Semibold-SC700"/>
              </a:rPr>
              <a:t>AS HABILIDADES MOTORAS FINAS Y DE COORDINACIÓN ÓCULO</a:t>
            </a:r>
            <a:r>
              <a:rPr lang="es-ES" sz="2800" dirty="0">
                <a:latin typeface="MyriadPro-Semibold-SC700"/>
              </a:rPr>
              <a:t>-</a:t>
            </a:r>
            <a:r>
              <a:rPr lang="es-ES" dirty="0">
                <a:latin typeface="MyriadPro-Semibold-SC700"/>
              </a:rPr>
              <a:t>MANUAL </a:t>
            </a:r>
            <a:r>
              <a:rPr lang="es-ES" dirty="0">
                <a:latin typeface="MyriadPro-Regular"/>
              </a:rPr>
              <a:t>cuando </a:t>
            </a:r>
            <a:r>
              <a:rPr lang="es-ES" dirty="0" smtClean="0">
                <a:latin typeface="MyriadPro-Regular"/>
              </a:rPr>
              <a:t>pintan, modelan </a:t>
            </a:r>
            <a:r>
              <a:rPr lang="es-ES" dirty="0">
                <a:latin typeface="MyriadPro-Regular"/>
              </a:rPr>
              <a:t>o ensartan cuentas.</a:t>
            </a:r>
          </a:p>
          <a:p>
            <a:r>
              <a:rPr lang="es-ES" sz="4000" dirty="0">
                <a:solidFill>
                  <a:srgbClr val="FF0000"/>
                </a:solidFill>
                <a:latin typeface="MyriadPro-Semibold"/>
              </a:rPr>
              <a:t>5. </a:t>
            </a:r>
            <a:r>
              <a:rPr lang="es-ES" sz="2800" dirty="0">
                <a:latin typeface="MyriadPro-Semibold-SC700"/>
              </a:rPr>
              <a:t>L</a:t>
            </a:r>
            <a:r>
              <a:rPr lang="es-ES" dirty="0">
                <a:latin typeface="MyriadPro-Semibold-SC700"/>
              </a:rPr>
              <a:t>A PERSEVERANCIA Y LA PACIENCIA</a:t>
            </a:r>
            <a:r>
              <a:rPr lang="es-ES" sz="2800" dirty="0">
                <a:latin typeface="MyriadPro-Semibold-SC700"/>
              </a:rPr>
              <a:t>, </a:t>
            </a:r>
            <a:r>
              <a:rPr lang="es-ES" dirty="0">
                <a:latin typeface="MyriadPro-Regular"/>
              </a:rPr>
              <a:t>cuando deben esforzarse para acabar una </a:t>
            </a:r>
            <a:r>
              <a:rPr lang="es-ES" dirty="0" smtClean="0">
                <a:latin typeface="MyriadPro-Regular"/>
              </a:rPr>
              <a:t>construcción o </a:t>
            </a:r>
            <a:r>
              <a:rPr lang="es-ES" dirty="0">
                <a:latin typeface="MyriadPro-Regular"/>
              </a:rPr>
              <a:t>un </a:t>
            </a:r>
            <a:r>
              <a:rPr lang="es-ES" dirty="0" err="1">
                <a:latin typeface="MyriadPro-Regular"/>
              </a:rPr>
              <a:t>puzzle</a:t>
            </a:r>
            <a:r>
              <a:rPr lang="es-ES" dirty="0" smtClean="0">
                <a:latin typeface="MyriadPro-Regular"/>
              </a:rPr>
              <a:t>.</a:t>
            </a:r>
          </a:p>
          <a:p>
            <a:endParaRPr lang="es-ES" dirty="0">
              <a:latin typeface="MyriadPro-Semibold-SC700"/>
            </a:endParaRPr>
          </a:p>
        </p:txBody>
      </p:sp>
      <p:pic>
        <p:nvPicPr>
          <p:cNvPr id="8196" name="Picture 4" descr="Educacion Espe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74" y="4907325"/>
            <a:ext cx="2298099" cy="16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7887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9470" y="318851"/>
            <a:ext cx="120025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  <a:latin typeface="MyriadPro-Bold"/>
              </a:rPr>
              <a:t>¿Qué capacidades </a:t>
            </a:r>
            <a:r>
              <a:rPr lang="es-ES" sz="2800" b="1" dirty="0" smtClean="0">
                <a:solidFill>
                  <a:srgbClr val="000000"/>
                </a:solidFill>
                <a:latin typeface="MyriadPro-Bold"/>
              </a:rPr>
              <a:t>a </a:t>
            </a:r>
            <a:r>
              <a:rPr lang="es-ES" sz="2800" b="1" dirty="0">
                <a:solidFill>
                  <a:srgbClr val="000000"/>
                </a:solidFill>
                <a:latin typeface="MyriadPro-Bold"/>
              </a:rPr>
              <a:t>estimular a través del juego de </a:t>
            </a:r>
            <a:r>
              <a:rPr lang="es-ES" sz="2800" b="1" dirty="0" smtClean="0">
                <a:solidFill>
                  <a:srgbClr val="000000"/>
                </a:solidFill>
                <a:latin typeface="MyriadPro-Bold"/>
              </a:rPr>
              <a:t>nuestros hijos?</a:t>
            </a:r>
          </a:p>
          <a:p>
            <a:endParaRPr lang="es-ES" sz="2800" b="1" dirty="0">
              <a:solidFill>
                <a:srgbClr val="000000"/>
              </a:solidFill>
              <a:latin typeface="MyriadPro-Bold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sp>
        <p:nvSpPr>
          <p:cNvPr id="2" name="Rectángulo 1"/>
          <p:cNvSpPr/>
          <p:nvPr/>
        </p:nvSpPr>
        <p:spPr>
          <a:xfrm>
            <a:off x="57665" y="1166843"/>
            <a:ext cx="120766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MyriadPro-Semibold-SC700"/>
              </a:rPr>
              <a:t>6. </a:t>
            </a:r>
            <a:r>
              <a:rPr lang="es-ES" dirty="0">
                <a:latin typeface="MyriadPro-Semibold-SC700"/>
              </a:rPr>
              <a:t>LA COMPRENSIÓN DEL ENTORNO Y LA ADAPTACIÓN AL MUNDO, cuando representan </a:t>
            </a:r>
            <a:r>
              <a:rPr lang="es-ES" dirty="0" smtClean="0">
                <a:latin typeface="MyriadPro-Semibold-SC700"/>
              </a:rPr>
              <a:t>roles del </a:t>
            </a:r>
            <a:r>
              <a:rPr lang="es-ES" dirty="0">
                <a:latin typeface="MyriadPro-Semibold-SC700"/>
              </a:rPr>
              <a:t>mundo adulto (médicos, papás y mamás, bomberos</a:t>
            </a:r>
            <a:r>
              <a:rPr lang="es-ES" dirty="0" smtClean="0">
                <a:latin typeface="MyriadPro-Semibold-SC700"/>
              </a:rPr>
              <a:t>...).</a:t>
            </a:r>
          </a:p>
          <a:p>
            <a:endParaRPr lang="es-ES" dirty="0">
              <a:latin typeface="MyriadPro-Semibold-SC700"/>
            </a:endParaRPr>
          </a:p>
          <a:p>
            <a:r>
              <a:rPr lang="es-ES" dirty="0">
                <a:solidFill>
                  <a:srgbClr val="FF0000"/>
                </a:solidFill>
                <a:latin typeface="MyriadPro-Semibold-SC700"/>
              </a:rPr>
              <a:t>7. </a:t>
            </a:r>
            <a:r>
              <a:rPr lang="es-ES" dirty="0">
                <a:latin typeface="MyriadPro-Semibold-SC700"/>
              </a:rPr>
              <a:t>EL DESARROLLO DEL LENGUAJE, cuando comparten sus fantasías y expresan deseos y </a:t>
            </a:r>
            <a:r>
              <a:rPr lang="es-ES" dirty="0" smtClean="0">
                <a:latin typeface="MyriadPro-Semibold-SC700"/>
              </a:rPr>
              <a:t>emociones a </a:t>
            </a:r>
            <a:r>
              <a:rPr lang="es-ES" dirty="0">
                <a:latin typeface="MyriadPro-Semibold-SC700"/>
              </a:rPr>
              <a:t>través de sus personajes</a:t>
            </a:r>
            <a:r>
              <a:rPr lang="es-ES" dirty="0" smtClean="0">
                <a:latin typeface="MyriadPro-Semibold-SC700"/>
              </a:rPr>
              <a:t>.</a:t>
            </a:r>
          </a:p>
          <a:p>
            <a:endParaRPr lang="es-ES" dirty="0">
              <a:latin typeface="MyriadPro-Semibold-SC700"/>
            </a:endParaRPr>
          </a:p>
          <a:p>
            <a:r>
              <a:rPr lang="es-ES" dirty="0">
                <a:solidFill>
                  <a:srgbClr val="FF0000"/>
                </a:solidFill>
                <a:latin typeface="MyriadPro-Semibold-SC700"/>
              </a:rPr>
              <a:t>8. </a:t>
            </a:r>
            <a:r>
              <a:rPr lang="es-ES" dirty="0">
                <a:latin typeface="MyriadPro-Semibold-SC700"/>
              </a:rPr>
              <a:t>LA ADQUISICIÓN DE CONCEPTOS numéricos, cuando juegan a las cartas o a la oca. Y una </a:t>
            </a:r>
            <a:r>
              <a:rPr lang="es-ES" dirty="0" smtClean="0">
                <a:latin typeface="MyriadPro-Semibold-SC700"/>
              </a:rPr>
              <a:t>partida de </a:t>
            </a:r>
            <a:r>
              <a:rPr lang="es-ES" dirty="0">
                <a:latin typeface="MyriadPro-Semibold-SC700"/>
              </a:rPr>
              <a:t>parchís vale por cientos de ejercicios de matemáticas</a:t>
            </a:r>
            <a:r>
              <a:rPr lang="es-ES" dirty="0" smtClean="0">
                <a:latin typeface="MyriadPro-Semibold-SC700"/>
              </a:rPr>
              <a:t>.</a:t>
            </a:r>
          </a:p>
          <a:p>
            <a:endParaRPr lang="es-ES" dirty="0">
              <a:latin typeface="MyriadPro-Semibold-SC700"/>
            </a:endParaRPr>
          </a:p>
          <a:p>
            <a:r>
              <a:rPr lang="es-ES" dirty="0">
                <a:solidFill>
                  <a:srgbClr val="FF0000"/>
                </a:solidFill>
                <a:latin typeface="MyriadPro-Semibold-SC700"/>
              </a:rPr>
              <a:t>9. </a:t>
            </a:r>
            <a:r>
              <a:rPr lang="es-ES" dirty="0">
                <a:latin typeface="MyriadPro-Semibold-SC700"/>
              </a:rPr>
              <a:t>LA CAPACIDAD ESPACIAL, cuando realizan juegos de construcciones, ensamblaje o </a:t>
            </a:r>
            <a:r>
              <a:rPr lang="es-ES" dirty="0" err="1">
                <a:latin typeface="MyriadPro-Semibold-SC700"/>
              </a:rPr>
              <a:t>puzzles</a:t>
            </a:r>
            <a:r>
              <a:rPr lang="es-ES" dirty="0" smtClean="0">
                <a:latin typeface="MyriadPro-Semibold-SC700"/>
              </a:rPr>
              <a:t>.</a:t>
            </a:r>
          </a:p>
          <a:p>
            <a:endParaRPr lang="es-ES" dirty="0">
              <a:latin typeface="MyriadPro-Semibold-SC700"/>
            </a:endParaRPr>
          </a:p>
          <a:p>
            <a:r>
              <a:rPr lang="es-ES" dirty="0">
                <a:solidFill>
                  <a:srgbClr val="FF0000"/>
                </a:solidFill>
                <a:latin typeface="MyriadPro-Semibold-SC700"/>
              </a:rPr>
              <a:t>10. </a:t>
            </a:r>
            <a:r>
              <a:rPr lang="es-ES" dirty="0">
                <a:latin typeface="MyriadPro-Semibold-SC700"/>
              </a:rPr>
              <a:t>LAS HABILIDADES SOCIALES, cuando acatan las reglas del juego y aprenden a resolver </a:t>
            </a:r>
            <a:r>
              <a:rPr lang="es-ES" dirty="0" smtClean="0">
                <a:latin typeface="MyriadPro-Semibold-SC700"/>
              </a:rPr>
              <a:t>sus </a:t>
            </a:r>
            <a:r>
              <a:rPr lang="es-ES" dirty="0" err="1" smtClean="0">
                <a:latin typeface="MyriadPro-Semibold-SC700"/>
              </a:rPr>
              <a:t>con"ictos</a:t>
            </a:r>
            <a:r>
              <a:rPr lang="es-ES" dirty="0">
                <a:latin typeface="MyriadPro-Semibold-SC700"/>
              </a:rPr>
              <a:t>, y su autonomía, cuando les enseñamos a jugar solos.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288" y="4991968"/>
            <a:ext cx="3535712" cy="17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39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77" t="11327" r="4208" b="3238"/>
          <a:stretch/>
        </p:blipFill>
        <p:spPr>
          <a:xfrm>
            <a:off x="3116396" y="1197983"/>
            <a:ext cx="5115934" cy="5017116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7677665" y="6343135"/>
            <a:ext cx="4514335" cy="5148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dirty="0" smtClean="0"/>
              <a:t>Maribel Martínez </a:t>
            </a:r>
            <a:r>
              <a:rPr lang="es-ES" sz="2400" dirty="0" err="1" smtClean="0"/>
              <a:t>camacho</a:t>
            </a:r>
            <a:endParaRPr lang="es-ES" sz="2400" dirty="0"/>
          </a:p>
        </p:txBody>
      </p:sp>
      <p:sp>
        <p:nvSpPr>
          <p:cNvPr id="2" name="Rectángulo 1"/>
          <p:cNvSpPr/>
          <p:nvPr/>
        </p:nvSpPr>
        <p:spPr>
          <a:xfrm>
            <a:off x="855658" y="457663"/>
            <a:ext cx="10601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/>
              <a:t>PROPUESTAS LÚDICAS PARA NIÑOS DE ENTRE 3 y 6 AÑOS</a:t>
            </a:r>
            <a:endParaRPr lang="es-E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5242" t="33624" r="27124" b="32753"/>
          <a:stretch/>
        </p:blipFill>
        <p:spPr>
          <a:xfrm>
            <a:off x="9106001" y="2080707"/>
            <a:ext cx="1357019" cy="18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1481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942</Words>
  <Application>Microsoft Macintosh PowerPoint</Application>
  <PresentationFormat>Personalizado</PresentationFormat>
  <Paragraphs>154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Sector</vt:lpstr>
      <vt:lpstr>Como estimular la inteligencia de nuestros hijos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estimular la inteligencia de nuestros hijos</dc:title>
  <dc:creator>Jose</dc:creator>
  <cp:lastModifiedBy>Gines Ciudad Real</cp:lastModifiedBy>
  <cp:revision>22</cp:revision>
  <dcterms:created xsi:type="dcterms:W3CDTF">2014-03-22T15:19:17Z</dcterms:created>
  <dcterms:modified xsi:type="dcterms:W3CDTF">2014-03-27T06:57:08Z</dcterms:modified>
</cp:coreProperties>
</file>