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69" r:id="rId2"/>
    <p:sldId id="271" r:id="rId3"/>
    <p:sldId id="270" r:id="rId4"/>
    <p:sldId id="272" r:id="rId5"/>
    <p:sldId id="256" r:id="rId6"/>
    <p:sldId id="261" r:id="rId7"/>
    <p:sldId id="257" r:id="rId8"/>
    <p:sldId id="262" r:id="rId9"/>
    <p:sldId id="258" r:id="rId10"/>
    <p:sldId id="263" r:id="rId11"/>
    <p:sldId id="259" r:id="rId12"/>
    <p:sldId id="264" r:id="rId13"/>
    <p:sldId id="260" r:id="rId14"/>
    <p:sldId id="265" r:id="rId15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EC20E35-A176-4012-BC5E-935CFFF8708E}" styleName="Estilo medio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D7AC3CCA-C797-4891-BE02-D94E43425B78}" styleName="Estilo medio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20236" autoAdjust="0"/>
    <p:restoredTop sz="94660"/>
  </p:normalViewPr>
  <p:slideViewPr>
    <p:cSldViewPr>
      <p:cViewPr>
        <p:scale>
          <a:sx n="46" d="100"/>
          <a:sy n="46" d="100"/>
        </p:scale>
        <p:origin x="-8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82639E3-1F08-4F35-82FA-7E6BDF9ADB5C}" type="datetimeFigureOut">
              <a:rPr lang="es-ES" smtClean="0"/>
              <a:t>28/02/2015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7624B0-D6A5-43E7-8DA6-CBAFC10B4A3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105265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987A30-4CEE-4098-967B-1FC8E0A308B9}" type="datetime1">
              <a:rPr lang="es-ES" smtClean="0"/>
              <a:t>28/02/2015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http://hagoycompendo.blogspot.com.es</a:t>
            </a: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EBA51-9BB8-46AC-B11F-D2318BA8FAB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476146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291A50-F067-4527-8093-156F5BCA3FFC}" type="datetime1">
              <a:rPr lang="es-ES" smtClean="0"/>
              <a:t>28/02/2015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http://hagoycompendo.blogspot.com.es</a:t>
            </a: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EBA51-9BB8-46AC-B11F-D2318BA8FAB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801841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301469-97B0-4C8C-8D08-471946D70CF1}" type="datetime1">
              <a:rPr lang="es-ES" smtClean="0"/>
              <a:t>28/02/2015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http://hagoycompendo.blogspot.com.es</a:t>
            </a: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EBA51-9BB8-46AC-B11F-D2318BA8FAB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555502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5A22FE-3901-42A7-A812-583A7F42DB78}" type="datetime1">
              <a:rPr lang="es-ES" smtClean="0"/>
              <a:t>28/02/2015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http://hagoycompendo.blogspot.com.es</a:t>
            </a: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EBA51-9BB8-46AC-B11F-D2318BA8FAB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805893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AD0B8D-4054-41FA-8F7E-78505150E986}" type="datetime1">
              <a:rPr lang="es-ES" smtClean="0"/>
              <a:t>28/02/2015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http://hagoycompendo.blogspot.com.es</a:t>
            </a: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EBA51-9BB8-46AC-B11F-D2318BA8FAB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758109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89E938-4D53-49BF-9838-2C5CC26903D9}" type="datetime1">
              <a:rPr lang="es-ES" smtClean="0"/>
              <a:t>28/02/2015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http://hagoycompendo.blogspot.com.es</a:t>
            </a:r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EBA51-9BB8-46AC-B11F-D2318BA8FAB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478774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1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1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EE00FA-7FA4-4F94-90D8-C553A5D45C97}" type="datetime1">
              <a:rPr lang="es-ES" smtClean="0"/>
              <a:t>28/02/2015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http://hagoycompendo.blogspot.com.es</a:t>
            </a:r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EBA51-9BB8-46AC-B11F-D2318BA8FAB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229560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0CC8A9-5132-4565-8584-876E68D4EB63}" type="datetime1">
              <a:rPr lang="es-ES" smtClean="0"/>
              <a:t>28/02/2015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http://hagoycompendo.blogspot.com.es</a:t>
            </a:r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EBA51-9BB8-46AC-B11F-D2318BA8FAB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286106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38350D-B219-461D-BC1C-76049734D18F}" type="datetime1">
              <a:rPr lang="es-ES" smtClean="0"/>
              <a:t>28/02/2015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http://hagoycompendo.blogspot.com.es</a:t>
            </a:r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EBA51-9BB8-46AC-B11F-D2318BA8FAB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255111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0879E-41D0-4ADB-9BBC-137B3B03776F}" type="datetime1">
              <a:rPr lang="es-ES" smtClean="0"/>
              <a:t>28/02/2015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http://hagoycompendo.blogspot.com.es</a:t>
            </a:r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EBA51-9BB8-46AC-B11F-D2318BA8FAB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934957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461D2-8BB3-4482-8DA4-ACF7A17FE805}" type="datetime1">
              <a:rPr lang="es-ES" smtClean="0"/>
              <a:t>28/02/2015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http://hagoycompendo.blogspot.com.es</a:t>
            </a:r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EBA51-9BB8-46AC-B11F-D2318BA8FAB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062465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72C96C-82A6-4483-A0C5-9A94959050D5}" type="datetime1">
              <a:rPr lang="es-ES" smtClean="0"/>
              <a:t>28/02/2015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s-ES" smtClean="0"/>
              <a:t>http://hagoycompendo.blogspot.com.es</a:t>
            </a: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FEBA51-9BB8-46AC-B11F-D2318BA8FAB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510202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1.png"/><Relationship Id="rId4" Type="http://schemas.openxmlformats.org/officeDocument/2006/relationships/image" Target="../media/image20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5.png"/><Relationship Id="rId4" Type="http://schemas.openxmlformats.org/officeDocument/2006/relationships/image" Target="../media/image24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7.png"/><Relationship Id="rId4" Type="http://schemas.openxmlformats.org/officeDocument/2006/relationships/image" Target="../media/image1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 redondeado"/>
          <p:cNvSpPr/>
          <p:nvPr/>
        </p:nvSpPr>
        <p:spPr>
          <a:xfrm>
            <a:off x="539552" y="695223"/>
            <a:ext cx="3888432" cy="2088232"/>
          </a:xfrm>
          <a:prstGeom prst="roundRect">
            <a:avLst/>
          </a:prstGeom>
          <a:ln w="571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4800" b="1" dirty="0" smtClean="0">
                <a:latin typeface="Edelfontmed" pitchFamily="2" charset="0"/>
              </a:rPr>
              <a:t> 1.¿Soy herbívoro?</a:t>
            </a:r>
            <a:endParaRPr lang="es-ES" sz="4800" b="1" dirty="0">
              <a:latin typeface="Edelfontmed" pitchFamily="2" charset="0"/>
            </a:endParaRPr>
          </a:p>
        </p:txBody>
      </p:sp>
      <p:sp>
        <p:nvSpPr>
          <p:cNvPr id="5" name="4 Rectángulo redondeado"/>
          <p:cNvSpPr/>
          <p:nvPr/>
        </p:nvSpPr>
        <p:spPr>
          <a:xfrm>
            <a:off x="4716016" y="695223"/>
            <a:ext cx="3888432" cy="2088232"/>
          </a:xfrm>
          <a:prstGeom prst="roundRect">
            <a:avLst/>
          </a:prstGeom>
          <a:ln w="571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4800" b="1" dirty="0" smtClean="0">
                <a:latin typeface="Edelfontmed" pitchFamily="2" charset="0"/>
              </a:rPr>
              <a:t>2.¿Soy carnívoro?</a:t>
            </a:r>
            <a:endParaRPr lang="es-ES" sz="4800" b="1" dirty="0">
              <a:latin typeface="Edelfontmed" pitchFamily="2" charset="0"/>
            </a:endParaRPr>
          </a:p>
        </p:txBody>
      </p:sp>
      <p:sp>
        <p:nvSpPr>
          <p:cNvPr id="6" name="5 Rectángulo redondeado"/>
          <p:cNvSpPr/>
          <p:nvPr/>
        </p:nvSpPr>
        <p:spPr>
          <a:xfrm>
            <a:off x="691952" y="3140969"/>
            <a:ext cx="3888432" cy="2088232"/>
          </a:xfrm>
          <a:prstGeom prst="roundRect">
            <a:avLst/>
          </a:prstGeom>
          <a:ln w="571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4800" b="1" dirty="0" smtClean="0">
                <a:latin typeface="Edelfontmed" pitchFamily="2" charset="0"/>
              </a:rPr>
              <a:t>  3.¿Soy omnívoro?</a:t>
            </a:r>
            <a:endParaRPr lang="es-ES" sz="4800" b="1" dirty="0">
              <a:latin typeface="Edelfontmed" pitchFamily="2" charset="0"/>
            </a:endParaRPr>
          </a:p>
        </p:txBody>
      </p:sp>
      <p:sp>
        <p:nvSpPr>
          <p:cNvPr id="7" name="6 Rectángulo redondeado"/>
          <p:cNvSpPr/>
          <p:nvPr/>
        </p:nvSpPr>
        <p:spPr>
          <a:xfrm>
            <a:off x="4868416" y="3140969"/>
            <a:ext cx="3888432" cy="2088232"/>
          </a:xfrm>
          <a:prstGeom prst="roundRect">
            <a:avLst/>
          </a:prstGeom>
          <a:ln w="571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4800" b="1" dirty="0" smtClean="0">
                <a:latin typeface="Edelfontmed" pitchFamily="2" charset="0"/>
              </a:rPr>
              <a:t>  4.¿Soy doméstico?</a:t>
            </a:r>
            <a:endParaRPr lang="es-ES" sz="4800" b="1" dirty="0">
              <a:latin typeface="Edelfontmed" pitchFamily="2" charset="0"/>
            </a:endParaRPr>
          </a:p>
        </p:txBody>
      </p:sp>
      <p:sp>
        <p:nvSpPr>
          <p:cNvPr id="2" name="1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>
                <a:latin typeface="Edelfontmed" pitchFamily="2" charset="0"/>
              </a:rPr>
              <a:t>http://hagoycompendo.blogspot.com.es</a:t>
            </a:r>
            <a:endParaRPr lang="es-ES">
              <a:latin typeface="Edelfontmed" pitchFamily="2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2752" y="1017627"/>
            <a:ext cx="689422" cy="8093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68416" y="829042"/>
            <a:ext cx="979934" cy="11864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2752" y="3428999"/>
            <a:ext cx="1143000" cy="1000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94564" y="3422507"/>
            <a:ext cx="979934" cy="7589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881262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 redondeado"/>
          <p:cNvSpPr/>
          <p:nvPr/>
        </p:nvSpPr>
        <p:spPr>
          <a:xfrm>
            <a:off x="539552" y="695223"/>
            <a:ext cx="3888432" cy="2088232"/>
          </a:xfrm>
          <a:prstGeom prst="roundRect">
            <a:avLst/>
          </a:prstGeom>
          <a:ln w="571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2800" b="1" dirty="0" smtClean="0">
                <a:latin typeface="Edelfontmed" pitchFamily="2" charset="0"/>
              </a:rPr>
              <a:t>Las aves tienen pico. (como el pato, el pingüino o el colibrí)</a:t>
            </a:r>
            <a:endParaRPr lang="es-ES" sz="2800" b="1" dirty="0">
              <a:latin typeface="Edelfontmed" pitchFamily="2" charset="0"/>
            </a:endParaRPr>
          </a:p>
        </p:txBody>
      </p:sp>
      <p:sp>
        <p:nvSpPr>
          <p:cNvPr id="5" name="4 Rectángulo redondeado"/>
          <p:cNvSpPr/>
          <p:nvPr/>
        </p:nvSpPr>
        <p:spPr>
          <a:xfrm>
            <a:off x="4716016" y="695223"/>
            <a:ext cx="3888432" cy="2088232"/>
          </a:xfrm>
          <a:prstGeom prst="roundRect">
            <a:avLst/>
          </a:prstGeom>
          <a:ln w="571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2800" b="1" dirty="0" smtClean="0">
                <a:latin typeface="Edelfontmed" pitchFamily="2" charset="0"/>
              </a:rPr>
              <a:t>Las aves tienen plumas que cubren su cuerpo (como el loro o la gallina).</a:t>
            </a:r>
            <a:endParaRPr lang="es-ES" sz="2800" b="1" dirty="0">
              <a:latin typeface="Edelfontmed" pitchFamily="2" charset="0"/>
            </a:endParaRPr>
          </a:p>
        </p:txBody>
      </p:sp>
      <p:sp>
        <p:nvSpPr>
          <p:cNvPr id="6" name="5 Rectángulo redondeado"/>
          <p:cNvSpPr/>
          <p:nvPr/>
        </p:nvSpPr>
        <p:spPr>
          <a:xfrm>
            <a:off x="691952" y="3140969"/>
            <a:ext cx="3888432" cy="2088232"/>
          </a:xfrm>
          <a:prstGeom prst="roundRect">
            <a:avLst/>
          </a:prstGeom>
          <a:ln w="571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2400" b="1" dirty="0" smtClean="0">
                <a:latin typeface="Edelfontmed" pitchFamily="2" charset="0"/>
              </a:rPr>
              <a:t>Las aves (como el búho) son animales ovíparos (nacen de huevos), tienen pico y el cuerpo cubierto de plumas. Tienen dos patas y dos alas para volar.</a:t>
            </a:r>
            <a:endParaRPr lang="es-ES" sz="2400" b="1" dirty="0">
              <a:latin typeface="Edelfontmed" pitchFamily="2" charset="0"/>
            </a:endParaRPr>
          </a:p>
        </p:txBody>
      </p:sp>
      <p:sp>
        <p:nvSpPr>
          <p:cNvPr id="7" name="6 Rectángulo redondeado"/>
          <p:cNvSpPr/>
          <p:nvPr/>
        </p:nvSpPr>
        <p:spPr>
          <a:xfrm>
            <a:off x="4868416" y="3140969"/>
            <a:ext cx="3888432" cy="2088232"/>
          </a:xfrm>
          <a:prstGeom prst="roundRect">
            <a:avLst/>
          </a:prstGeom>
          <a:ln w="571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2400" b="1" dirty="0" smtClean="0">
                <a:latin typeface="Edelfontmed" pitchFamily="2" charset="0"/>
              </a:rPr>
              <a:t>Los peces (como el tiburón o la carpa) son ovíparos  (nacen de huevos) y tienen el cuerpo cubierto de escamas. Tienen aletas para poder nadar,</a:t>
            </a:r>
            <a:endParaRPr lang="es-ES" sz="2400" b="1" dirty="0">
              <a:latin typeface="Edelfontmed" pitchFamily="2" charset="0"/>
            </a:endParaRPr>
          </a:p>
        </p:txBody>
      </p:sp>
      <p:sp>
        <p:nvSpPr>
          <p:cNvPr id="2" name="1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http://hagoycompendo.blogspot.com.es</a:t>
            </a:r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635850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 redondeado"/>
          <p:cNvSpPr/>
          <p:nvPr/>
        </p:nvSpPr>
        <p:spPr>
          <a:xfrm>
            <a:off x="539552" y="695223"/>
            <a:ext cx="3888432" cy="2088232"/>
          </a:xfrm>
          <a:prstGeom prst="roundRect">
            <a:avLst/>
          </a:prstGeom>
          <a:ln w="571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4800" b="1" dirty="0" smtClean="0">
                <a:latin typeface="Edelfontmed" pitchFamily="2" charset="0"/>
              </a:rPr>
              <a:t>    18.¿Tengo escamas?</a:t>
            </a:r>
            <a:endParaRPr lang="es-ES" sz="4800" b="1" dirty="0">
              <a:latin typeface="Edelfontmed" pitchFamily="2" charset="0"/>
            </a:endParaRPr>
          </a:p>
        </p:txBody>
      </p:sp>
      <p:sp>
        <p:nvSpPr>
          <p:cNvPr id="5" name="4 Rectángulo redondeado"/>
          <p:cNvSpPr/>
          <p:nvPr/>
        </p:nvSpPr>
        <p:spPr>
          <a:xfrm>
            <a:off x="4716016" y="695223"/>
            <a:ext cx="3888432" cy="2088232"/>
          </a:xfrm>
          <a:prstGeom prst="roundRect">
            <a:avLst/>
          </a:prstGeom>
          <a:ln w="571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4800" b="1" dirty="0" smtClean="0">
                <a:latin typeface="Edelfontmed" pitchFamily="2" charset="0"/>
              </a:rPr>
              <a:t>19.¿Soy un reptil?</a:t>
            </a:r>
            <a:endParaRPr lang="es-ES" sz="4800" b="1" dirty="0">
              <a:latin typeface="Edelfontmed" pitchFamily="2" charset="0"/>
            </a:endParaRPr>
          </a:p>
        </p:txBody>
      </p:sp>
      <p:sp>
        <p:nvSpPr>
          <p:cNvPr id="6" name="5 Rectángulo redondeado"/>
          <p:cNvSpPr/>
          <p:nvPr/>
        </p:nvSpPr>
        <p:spPr>
          <a:xfrm>
            <a:off x="691952" y="3140969"/>
            <a:ext cx="3888432" cy="2088232"/>
          </a:xfrm>
          <a:prstGeom prst="roundRect">
            <a:avLst/>
          </a:prstGeom>
          <a:ln w="571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4800" b="1" dirty="0" smtClean="0">
                <a:latin typeface="Edelfontmed" pitchFamily="2" charset="0"/>
              </a:rPr>
              <a:t> 20.¿Repto para desplazarme?</a:t>
            </a:r>
            <a:endParaRPr lang="es-ES" sz="4800" b="1" dirty="0">
              <a:latin typeface="Edelfontmed" pitchFamily="2" charset="0"/>
            </a:endParaRPr>
          </a:p>
        </p:txBody>
      </p:sp>
      <p:sp>
        <p:nvSpPr>
          <p:cNvPr id="7" name="6 Rectángulo redondeado"/>
          <p:cNvSpPr/>
          <p:nvPr/>
        </p:nvSpPr>
        <p:spPr>
          <a:xfrm>
            <a:off x="4868416" y="3140969"/>
            <a:ext cx="3888432" cy="2088232"/>
          </a:xfrm>
          <a:prstGeom prst="roundRect">
            <a:avLst/>
          </a:prstGeom>
          <a:ln w="571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4800" b="1" dirty="0" smtClean="0">
                <a:latin typeface="Edelfontmed" pitchFamily="2" charset="0"/>
              </a:rPr>
              <a:t>     21.¿Soy un anfibio?</a:t>
            </a:r>
            <a:endParaRPr lang="es-ES" sz="4800" b="1" dirty="0">
              <a:latin typeface="Edelfontmed" pitchFamily="2" charset="0"/>
            </a:endParaRPr>
          </a:p>
        </p:txBody>
      </p:sp>
      <p:sp>
        <p:nvSpPr>
          <p:cNvPr id="2" name="1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http://hagoycompendo.blogspot.com.es</a:t>
            </a:r>
            <a:endParaRPr lang="es-ES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81225" y="1484784"/>
            <a:ext cx="665867" cy="10357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4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1953" y="1031817"/>
            <a:ext cx="927720" cy="7075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5" name="Picture 5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3784481"/>
            <a:ext cx="1083857" cy="767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6" name="Picture 6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25640" y="3353172"/>
            <a:ext cx="842903" cy="9633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226172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 redondeado"/>
          <p:cNvSpPr/>
          <p:nvPr/>
        </p:nvSpPr>
        <p:spPr>
          <a:xfrm>
            <a:off x="539552" y="695223"/>
            <a:ext cx="3888432" cy="2088232"/>
          </a:xfrm>
          <a:prstGeom prst="roundRect">
            <a:avLst/>
          </a:prstGeom>
          <a:ln w="571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2800" b="1" dirty="0" smtClean="0">
                <a:latin typeface="Edelfontmed" pitchFamily="2" charset="0"/>
              </a:rPr>
              <a:t>Los peces (como la sardina) y los reptiles (como el lagarto) tienen el cuerpo cubierto de escamas. </a:t>
            </a:r>
            <a:endParaRPr lang="es-ES" sz="2800" b="1" dirty="0">
              <a:latin typeface="Edelfontmed" pitchFamily="2" charset="0"/>
            </a:endParaRPr>
          </a:p>
        </p:txBody>
      </p:sp>
      <p:sp>
        <p:nvSpPr>
          <p:cNvPr id="5" name="4 Rectángulo redondeado"/>
          <p:cNvSpPr/>
          <p:nvPr/>
        </p:nvSpPr>
        <p:spPr>
          <a:xfrm>
            <a:off x="4716016" y="695223"/>
            <a:ext cx="3888432" cy="2088232"/>
          </a:xfrm>
          <a:prstGeom prst="roundRect">
            <a:avLst/>
          </a:prstGeom>
          <a:ln w="571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2000" b="1" dirty="0" smtClean="0">
                <a:latin typeface="Edelfontmed" pitchFamily="2" charset="0"/>
              </a:rPr>
              <a:t>Los reptiles (como el cocodrilo) tienen el cuerpo cubierto de escamas y algunos, como las serpientes, reptan (se arrastran) para desplazarse.</a:t>
            </a:r>
            <a:endParaRPr lang="es-ES" sz="2000" b="1" dirty="0">
              <a:latin typeface="Edelfontmed" pitchFamily="2" charset="0"/>
            </a:endParaRPr>
          </a:p>
        </p:txBody>
      </p:sp>
      <p:sp>
        <p:nvSpPr>
          <p:cNvPr id="6" name="5 Rectángulo redondeado"/>
          <p:cNvSpPr/>
          <p:nvPr/>
        </p:nvSpPr>
        <p:spPr>
          <a:xfrm>
            <a:off x="691952" y="3140969"/>
            <a:ext cx="3888432" cy="2088232"/>
          </a:xfrm>
          <a:prstGeom prst="roundRect">
            <a:avLst/>
          </a:prstGeom>
          <a:ln w="571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2800" b="1" dirty="0" smtClean="0">
                <a:latin typeface="Edelfontmed" pitchFamily="2" charset="0"/>
              </a:rPr>
              <a:t>Algunos reptiles como las serpientes reptan (se arrastran) para desplazarse.</a:t>
            </a:r>
            <a:endParaRPr lang="es-ES" sz="2800" b="1" dirty="0">
              <a:latin typeface="Edelfontmed" pitchFamily="2" charset="0"/>
            </a:endParaRPr>
          </a:p>
        </p:txBody>
      </p:sp>
      <p:sp>
        <p:nvSpPr>
          <p:cNvPr id="7" name="6 Rectángulo redondeado"/>
          <p:cNvSpPr/>
          <p:nvPr/>
        </p:nvSpPr>
        <p:spPr>
          <a:xfrm>
            <a:off x="4868416" y="3140969"/>
            <a:ext cx="3888432" cy="2088232"/>
          </a:xfrm>
          <a:prstGeom prst="roundRect">
            <a:avLst/>
          </a:prstGeom>
          <a:ln w="571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2400" b="1" dirty="0" smtClean="0">
                <a:latin typeface="Edelfontmed" pitchFamily="2" charset="0"/>
              </a:rPr>
              <a:t>Los anfibios (como los sapos o las ranas)  son ovíparos (nacen de un huevo), no tienen pelo ni escamas,. Su piel está desnuda y húmeda.</a:t>
            </a:r>
            <a:endParaRPr lang="es-ES" sz="2400" b="1" dirty="0">
              <a:latin typeface="Edelfontmed" pitchFamily="2" charset="0"/>
            </a:endParaRPr>
          </a:p>
        </p:txBody>
      </p:sp>
      <p:sp>
        <p:nvSpPr>
          <p:cNvPr id="2" name="1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http://hagoycompendo.blogspot.com.es</a:t>
            </a:r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70302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 redondeado"/>
          <p:cNvSpPr/>
          <p:nvPr/>
        </p:nvSpPr>
        <p:spPr>
          <a:xfrm>
            <a:off x="539552" y="695223"/>
            <a:ext cx="3888432" cy="2088232"/>
          </a:xfrm>
          <a:prstGeom prst="roundRect">
            <a:avLst/>
          </a:prstGeom>
          <a:ln w="571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4800" b="1" dirty="0" smtClean="0">
                <a:latin typeface="Edelfontmed" pitchFamily="2" charset="0"/>
              </a:rPr>
              <a:t>22.¿Tengo la piel </a:t>
            </a:r>
          </a:p>
          <a:p>
            <a:pPr algn="ctr"/>
            <a:r>
              <a:rPr lang="es-ES" sz="4800" b="1" dirty="0" smtClean="0">
                <a:latin typeface="Edelfontmed" pitchFamily="2" charset="0"/>
              </a:rPr>
              <a:t>desnuda?</a:t>
            </a:r>
            <a:endParaRPr lang="es-ES" sz="4800" b="1" dirty="0">
              <a:latin typeface="Edelfontmed" pitchFamily="2" charset="0"/>
            </a:endParaRPr>
          </a:p>
        </p:txBody>
      </p:sp>
      <p:sp>
        <p:nvSpPr>
          <p:cNvPr id="5" name="4 Rectángulo redondeado"/>
          <p:cNvSpPr/>
          <p:nvPr/>
        </p:nvSpPr>
        <p:spPr>
          <a:xfrm>
            <a:off x="4716016" y="695223"/>
            <a:ext cx="3888432" cy="2088232"/>
          </a:xfrm>
          <a:prstGeom prst="roundRect">
            <a:avLst/>
          </a:prstGeom>
          <a:ln w="571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4800" b="1" dirty="0" smtClean="0">
                <a:latin typeface="Edelfontmed" pitchFamily="2" charset="0"/>
              </a:rPr>
              <a:t>23.¿Tengo la piel </a:t>
            </a:r>
          </a:p>
          <a:p>
            <a:pPr algn="ctr"/>
            <a:r>
              <a:rPr lang="es-ES" sz="4800" b="1" dirty="0" smtClean="0">
                <a:latin typeface="Edelfontmed" pitchFamily="2" charset="0"/>
              </a:rPr>
              <a:t>húmeda?</a:t>
            </a:r>
            <a:endParaRPr lang="es-ES" sz="4800" b="1" dirty="0">
              <a:latin typeface="Edelfontmed" pitchFamily="2" charset="0"/>
            </a:endParaRPr>
          </a:p>
        </p:txBody>
      </p:sp>
      <p:sp>
        <p:nvSpPr>
          <p:cNvPr id="6" name="5 Rectángulo redondeado"/>
          <p:cNvSpPr/>
          <p:nvPr/>
        </p:nvSpPr>
        <p:spPr>
          <a:xfrm>
            <a:off x="691952" y="3140969"/>
            <a:ext cx="3888432" cy="2088232"/>
          </a:xfrm>
          <a:prstGeom prst="roundRect">
            <a:avLst/>
          </a:prstGeom>
          <a:ln w="571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4800" b="1" dirty="0" smtClean="0">
                <a:latin typeface="Edelfontmed" pitchFamily="2" charset="0"/>
              </a:rPr>
              <a:t>  24.¿Vuelo para desplazarme?</a:t>
            </a:r>
            <a:endParaRPr lang="es-ES" sz="4800" b="1" dirty="0">
              <a:latin typeface="Edelfontmed" pitchFamily="2" charset="0"/>
            </a:endParaRPr>
          </a:p>
        </p:txBody>
      </p:sp>
      <p:sp>
        <p:nvSpPr>
          <p:cNvPr id="7" name="6 Rectángulo redondeado"/>
          <p:cNvSpPr/>
          <p:nvPr/>
        </p:nvSpPr>
        <p:spPr>
          <a:xfrm>
            <a:off x="4868416" y="3140969"/>
            <a:ext cx="3888432" cy="2088232"/>
          </a:xfrm>
          <a:prstGeom prst="roundRect">
            <a:avLst/>
          </a:prstGeom>
          <a:ln w="571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4800" b="1" dirty="0" smtClean="0">
                <a:latin typeface="Edelfontmed" pitchFamily="2" charset="0"/>
              </a:rPr>
              <a:t>25.¿Ando  para desplazarme?</a:t>
            </a:r>
            <a:endParaRPr lang="es-ES" sz="4800" b="1" dirty="0">
              <a:latin typeface="Edelfontmed" pitchFamily="2" charset="0"/>
            </a:endParaRPr>
          </a:p>
        </p:txBody>
      </p:sp>
      <p:sp>
        <p:nvSpPr>
          <p:cNvPr id="2" name="1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http://hagoycompendo.blogspot.com.es</a:t>
            </a:r>
            <a:endParaRPr lang="es-ES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4829" y="1132794"/>
            <a:ext cx="720080" cy="9613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320" y="1338582"/>
            <a:ext cx="986916" cy="8006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1" name="Picture 5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8158" y="3618457"/>
            <a:ext cx="919345" cy="11332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2" name="Picture 6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76054" y="3762474"/>
            <a:ext cx="1032585" cy="845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226172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 redondeado"/>
          <p:cNvSpPr/>
          <p:nvPr/>
        </p:nvSpPr>
        <p:spPr>
          <a:xfrm>
            <a:off x="539552" y="695223"/>
            <a:ext cx="3888432" cy="2088232"/>
          </a:xfrm>
          <a:prstGeom prst="roundRect">
            <a:avLst/>
          </a:prstGeom>
          <a:ln w="571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2800" b="1" dirty="0" smtClean="0">
                <a:latin typeface="Edelfontmed" pitchFamily="2" charset="0"/>
              </a:rPr>
              <a:t>Los anfibios (como las salamandras) no tienen ni pelo ni escamas, sólo la piel desnuda y húmeda.</a:t>
            </a:r>
            <a:endParaRPr lang="es-ES" sz="2800" b="1" dirty="0">
              <a:latin typeface="Edelfontmed" pitchFamily="2" charset="0"/>
            </a:endParaRPr>
          </a:p>
        </p:txBody>
      </p:sp>
      <p:sp>
        <p:nvSpPr>
          <p:cNvPr id="5" name="4 Rectángulo redondeado"/>
          <p:cNvSpPr/>
          <p:nvPr/>
        </p:nvSpPr>
        <p:spPr>
          <a:xfrm>
            <a:off x="4716016" y="695223"/>
            <a:ext cx="3888432" cy="2088232"/>
          </a:xfrm>
          <a:prstGeom prst="roundRect">
            <a:avLst/>
          </a:prstGeom>
          <a:ln w="571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2800" b="1" dirty="0" smtClean="0">
                <a:latin typeface="Edelfontmed" pitchFamily="2" charset="0"/>
              </a:rPr>
              <a:t>Los anfibios (como las ranas) no tienen ni pelo ni escamas, sólo la piel desnuda y húmeda.</a:t>
            </a:r>
            <a:endParaRPr lang="es-ES" sz="2800" b="1" dirty="0">
              <a:latin typeface="Edelfontmed" pitchFamily="2" charset="0"/>
            </a:endParaRPr>
          </a:p>
        </p:txBody>
      </p:sp>
      <p:sp>
        <p:nvSpPr>
          <p:cNvPr id="6" name="5 Rectángulo redondeado"/>
          <p:cNvSpPr/>
          <p:nvPr/>
        </p:nvSpPr>
        <p:spPr>
          <a:xfrm>
            <a:off x="691952" y="3140969"/>
            <a:ext cx="3888432" cy="2088232"/>
          </a:xfrm>
          <a:prstGeom prst="roundRect">
            <a:avLst/>
          </a:prstGeom>
          <a:ln w="571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2800" b="1" dirty="0" smtClean="0">
                <a:latin typeface="Edelfontmed" pitchFamily="2" charset="0"/>
              </a:rPr>
              <a:t>Algunas aves vuelan para desplazarse. (pero no todas, por ejemplo las gallinas o los pingüinos no vuelan)</a:t>
            </a:r>
            <a:endParaRPr lang="es-ES" sz="2800" b="1" dirty="0">
              <a:latin typeface="Edelfontmed" pitchFamily="2" charset="0"/>
            </a:endParaRPr>
          </a:p>
        </p:txBody>
      </p:sp>
      <p:sp>
        <p:nvSpPr>
          <p:cNvPr id="7" name="6 Rectángulo redondeado"/>
          <p:cNvSpPr/>
          <p:nvPr/>
        </p:nvSpPr>
        <p:spPr>
          <a:xfrm>
            <a:off x="4868416" y="3140969"/>
            <a:ext cx="3888432" cy="2088232"/>
          </a:xfrm>
          <a:prstGeom prst="roundRect">
            <a:avLst/>
          </a:prstGeom>
          <a:ln w="571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2800" b="1" dirty="0" smtClean="0">
                <a:latin typeface="Edelfontmed" pitchFamily="2" charset="0"/>
              </a:rPr>
              <a:t>Algunos mamíferos , las aves, algunos reptiles y los anfibios tienen patas.</a:t>
            </a:r>
            <a:endParaRPr lang="es-ES" sz="2800" b="1" dirty="0">
              <a:latin typeface="Edelfontmed" pitchFamily="2" charset="0"/>
            </a:endParaRPr>
          </a:p>
        </p:txBody>
      </p:sp>
      <p:sp>
        <p:nvSpPr>
          <p:cNvPr id="2" name="1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http://hagoycompendo.blogspot.com.es</a:t>
            </a:r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562692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 redondeado"/>
          <p:cNvSpPr/>
          <p:nvPr/>
        </p:nvSpPr>
        <p:spPr>
          <a:xfrm>
            <a:off x="539552" y="695223"/>
            <a:ext cx="3888432" cy="2088232"/>
          </a:xfrm>
          <a:prstGeom prst="roundRect">
            <a:avLst/>
          </a:prstGeom>
          <a:ln w="571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4800" b="1" dirty="0" smtClean="0">
                <a:latin typeface="Edelfontmed" pitchFamily="2" charset="0"/>
              </a:rPr>
              <a:t> </a:t>
            </a:r>
            <a:r>
              <a:rPr lang="es-ES" sz="2800" b="1" dirty="0" smtClean="0">
                <a:latin typeface="Edelfontmed" pitchFamily="2" charset="0"/>
              </a:rPr>
              <a:t>Los animales herbívoros (como los ciervos) se alimentan </a:t>
            </a:r>
            <a:r>
              <a:rPr lang="es-ES" sz="2800" b="1" smtClean="0">
                <a:latin typeface="Edelfontmed" pitchFamily="2" charset="0"/>
              </a:rPr>
              <a:t>de </a:t>
            </a:r>
            <a:r>
              <a:rPr lang="es-ES" sz="2800" b="1" smtClean="0">
                <a:latin typeface="Edelfontmed" pitchFamily="2" charset="0"/>
              </a:rPr>
              <a:t>hierba</a:t>
            </a:r>
            <a:r>
              <a:rPr lang="es-ES" sz="2800" b="1" dirty="0" smtClean="0">
                <a:latin typeface="Edelfontmed" pitchFamily="2" charset="0"/>
              </a:rPr>
              <a:t>.</a:t>
            </a:r>
            <a:endParaRPr lang="es-ES" sz="2800" b="1" dirty="0">
              <a:latin typeface="Edelfontmed" pitchFamily="2" charset="0"/>
            </a:endParaRPr>
          </a:p>
        </p:txBody>
      </p:sp>
      <p:sp>
        <p:nvSpPr>
          <p:cNvPr id="5" name="4 Rectángulo redondeado"/>
          <p:cNvSpPr/>
          <p:nvPr/>
        </p:nvSpPr>
        <p:spPr>
          <a:xfrm>
            <a:off x="4716016" y="695223"/>
            <a:ext cx="3888432" cy="2088232"/>
          </a:xfrm>
          <a:prstGeom prst="roundRect">
            <a:avLst/>
          </a:prstGeom>
          <a:ln w="571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2800" b="1" dirty="0" smtClean="0">
                <a:latin typeface="Edelfontmed" pitchFamily="2" charset="0"/>
              </a:rPr>
              <a:t>Los animales carnívoros (como el león), se alimentan de carne.</a:t>
            </a:r>
            <a:endParaRPr lang="es-ES" sz="2800" b="1" dirty="0">
              <a:latin typeface="Edelfontmed" pitchFamily="2" charset="0"/>
            </a:endParaRPr>
          </a:p>
        </p:txBody>
      </p:sp>
      <p:sp>
        <p:nvSpPr>
          <p:cNvPr id="6" name="5 Rectángulo redondeado"/>
          <p:cNvSpPr/>
          <p:nvPr/>
        </p:nvSpPr>
        <p:spPr>
          <a:xfrm>
            <a:off x="691952" y="3140969"/>
            <a:ext cx="3888432" cy="2088232"/>
          </a:xfrm>
          <a:prstGeom prst="roundRect">
            <a:avLst/>
          </a:prstGeom>
          <a:ln w="571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2800" b="1" dirty="0" smtClean="0">
                <a:latin typeface="Edelfontmed" pitchFamily="2" charset="0"/>
              </a:rPr>
              <a:t>Los animales omnívoros (como los osos) comen carne, pescado, frutas y verduras.</a:t>
            </a:r>
            <a:endParaRPr lang="es-ES" sz="2800" b="1" dirty="0">
              <a:latin typeface="Edelfontmed" pitchFamily="2" charset="0"/>
            </a:endParaRPr>
          </a:p>
        </p:txBody>
      </p:sp>
      <p:sp>
        <p:nvSpPr>
          <p:cNvPr id="7" name="6 Rectángulo redondeado"/>
          <p:cNvSpPr/>
          <p:nvPr/>
        </p:nvSpPr>
        <p:spPr>
          <a:xfrm>
            <a:off x="4868416" y="3140969"/>
            <a:ext cx="3888432" cy="2088232"/>
          </a:xfrm>
          <a:prstGeom prst="roundRect">
            <a:avLst/>
          </a:prstGeom>
          <a:ln w="571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4800" b="1" dirty="0" smtClean="0">
                <a:latin typeface="Edelfontmed" pitchFamily="2" charset="0"/>
              </a:rPr>
              <a:t>  </a:t>
            </a:r>
            <a:r>
              <a:rPr lang="es-ES" sz="2800" b="1" dirty="0" smtClean="0">
                <a:latin typeface="Edelfontmed" pitchFamily="2" charset="0"/>
              </a:rPr>
              <a:t>Los Animales domésticos (como las gallinas) viven con las personas.</a:t>
            </a:r>
            <a:endParaRPr lang="es-ES" sz="2800" b="1" dirty="0">
              <a:latin typeface="Edelfontmed" pitchFamily="2" charset="0"/>
            </a:endParaRPr>
          </a:p>
        </p:txBody>
      </p:sp>
      <p:sp>
        <p:nvSpPr>
          <p:cNvPr id="2" name="1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http://hagoycompendo.blogspot.com.es</a:t>
            </a:r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545582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 redondeado"/>
          <p:cNvSpPr/>
          <p:nvPr/>
        </p:nvSpPr>
        <p:spPr>
          <a:xfrm>
            <a:off x="539552" y="695223"/>
            <a:ext cx="3888432" cy="2088232"/>
          </a:xfrm>
          <a:prstGeom prst="roundRect">
            <a:avLst/>
          </a:prstGeom>
          <a:ln w="571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4800" b="1" dirty="0" smtClean="0">
                <a:latin typeface="Edelfontmed" pitchFamily="2" charset="0"/>
              </a:rPr>
              <a:t>  5.¿soy salvaje?</a:t>
            </a:r>
            <a:endParaRPr lang="es-ES" sz="4800" b="1" dirty="0">
              <a:latin typeface="Edelfontmed" pitchFamily="2" charset="0"/>
            </a:endParaRPr>
          </a:p>
        </p:txBody>
      </p:sp>
      <p:sp>
        <p:nvSpPr>
          <p:cNvPr id="5" name="4 Rectángulo redondeado"/>
          <p:cNvSpPr/>
          <p:nvPr/>
        </p:nvSpPr>
        <p:spPr>
          <a:xfrm>
            <a:off x="4716016" y="695223"/>
            <a:ext cx="3888432" cy="2088232"/>
          </a:xfrm>
          <a:prstGeom prst="roundRect">
            <a:avLst/>
          </a:prstGeom>
          <a:ln w="571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4800" b="1" dirty="0" smtClean="0">
                <a:latin typeface="Edelfontmed" pitchFamily="2" charset="0"/>
              </a:rPr>
              <a:t>¿?</a:t>
            </a:r>
            <a:endParaRPr lang="es-ES" sz="4800" b="1" dirty="0">
              <a:latin typeface="Edelfontmed" pitchFamily="2" charset="0"/>
            </a:endParaRPr>
          </a:p>
        </p:txBody>
      </p:sp>
      <p:sp>
        <p:nvSpPr>
          <p:cNvPr id="6" name="5 Rectángulo redondeado"/>
          <p:cNvSpPr/>
          <p:nvPr/>
        </p:nvSpPr>
        <p:spPr>
          <a:xfrm>
            <a:off x="539552" y="3140969"/>
            <a:ext cx="3888432" cy="2088232"/>
          </a:xfrm>
          <a:prstGeom prst="roundRect">
            <a:avLst/>
          </a:prstGeom>
          <a:ln w="571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4800" b="1" dirty="0" smtClean="0">
                <a:latin typeface="Edelfontmed" pitchFamily="2" charset="0"/>
              </a:rPr>
              <a:t>¿?</a:t>
            </a:r>
            <a:endParaRPr lang="es-ES" sz="4800" b="1" dirty="0">
              <a:latin typeface="Edelfontmed" pitchFamily="2" charset="0"/>
            </a:endParaRPr>
          </a:p>
        </p:txBody>
      </p:sp>
      <p:sp>
        <p:nvSpPr>
          <p:cNvPr id="7" name="6 Rectángulo redondeado"/>
          <p:cNvSpPr/>
          <p:nvPr/>
        </p:nvSpPr>
        <p:spPr>
          <a:xfrm>
            <a:off x="4716016" y="3140969"/>
            <a:ext cx="3888432" cy="2088232"/>
          </a:xfrm>
          <a:prstGeom prst="roundRect">
            <a:avLst/>
          </a:prstGeom>
          <a:ln w="571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4800" b="1" dirty="0" smtClean="0">
                <a:latin typeface="Edelfontmed" pitchFamily="2" charset="0"/>
              </a:rPr>
              <a:t>  ¿?</a:t>
            </a:r>
            <a:endParaRPr lang="es-ES" sz="4800" b="1" dirty="0">
              <a:latin typeface="Edelfontmed" pitchFamily="2" charset="0"/>
            </a:endParaRPr>
          </a:p>
        </p:txBody>
      </p:sp>
      <p:sp>
        <p:nvSpPr>
          <p:cNvPr id="2" name="1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http://hagoycompendo.blogspot.com.es</a:t>
            </a:r>
            <a:endParaRPr lang="es-ES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908720"/>
            <a:ext cx="936104" cy="9361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881262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 redondeado"/>
          <p:cNvSpPr/>
          <p:nvPr/>
        </p:nvSpPr>
        <p:spPr>
          <a:xfrm>
            <a:off x="539552" y="695223"/>
            <a:ext cx="3888432" cy="2088232"/>
          </a:xfrm>
          <a:prstGeom prst="roundRect">
            <a:avLst/>
          </a:prstGeom>
          <a:ln w="571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2800" b="1" dirty="0" smtClean="0">
                <a:latin typeface="Edelfontmed" pitchFamily="2" charset="0"/>
              </a:rPr>
              <a:t> Los animales salvajes (como el hipopótamo) consiguen su alimento sin ayuda.</a:t>
            </a:r>
            <a:endParaRPr lang="es-ES" sz="2800" b="1" dirty="0">
              <a:latin typeface="Edelfontmed" pitchFamily="2" charset="0"/>
            </a:endParaRPr>
          </a:p>
        </p:txBody>
      </p:sp>
      <p:sp>
        <p:nvSpPr>
          <p:cNvPr id="5" name="4 Rectángulo redondeado"/>
          <p:cNvSpPr/>
          <p:nvPr/>
        </p:nvSpPr>
        <p:spPr>
          <a:xfrm>
            <a:off x="4716016" y="695223"/>
            <a:ext cx="3888432" cy="2088232"/>
          </a:xfrm>
          <a:prstGeom prst="roundRect">
            <a:avLst/>
          </a:prstGeom>
          <a:ln w="571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4800" b="1" dirty="0" smtClean="0">
                <a:latin typeface="Edelfontmed" pitchFamily="2" charset="0"/>
              </a:rPr>
              <a:t>¿?</a:t>
            </a:r>
            <a:endParaRPr lang="es-ES" sz="4800" b="1" dirty="0">
              <a:latin typeface="Edelfontmed" pitchFamily="2" charset="0"/>
            </a:endParaRPr>
          </a:p>
        </p:txBody>
      </p:sp>
      <p:sp>
        <p:nvSpPr>
          <p:cNvPr id="6" name="5 Rectángulo redondeado"/>
          <p:cNvSpPr/>
          <p:nvPr/>
        </p:nvSpPr>
        <p:spPr>
          <a:xfrm>
            <a:off x="554654" y="3140969"/>
            <a:ext cx="3888432" cy="2088232"/>
          </a:xfrm>
          <a:prstGeom prst="roundRect">
            <a:avLst/>
          </a:prstGeom>
          <a:ln w="571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4800" b="1" dirty="0" smtClean="0">
                <a:latin typeface="Edelfontmed" pitchFamily="2" charset="0"/>
              </a:rPr>
              <a:t>¿?</a:t>
            </a:r>
            <a:endParaRPr lang="es-ES" sz="4800" b="1" dirty="0">
              <a:latin typeface="Edelfontmed" pitchFamily="2" charset="0"/>
            </a:endParaRPr>
          </a:p>
        </p:txBody>
      </p:sp>
      <p:sp>
        <p:nvSpPr>
          <p:cNvPr id="7" name="6 Rectángulo redondeado"/>
          <p:cNvSpPr/>
          <p:nvPr/>
        </p:nvSpPr>
        <p:spPr>
          <a:xfrm>
            <a:off x="4731118" y="3140969"/>
            <a:ext cx="3888432" cy="2088232"/>
          </a:xfrm>
          <a:prstGeom prst="roundRect">
            <a:avLst/>
          </a:prstGeom>
          <a:ln w="571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4800" b="1" dirty="0" smtClean="0">
                <a:latin typeface="Edelfontmed" pitchFamily="2" charset="0"/>
              </a:rPr>
              <a:t>  ¿?</a:t>
            </a:r>
            <a:endParaRPr lang="es-ES" sz="4800" b="1" dirty="0">
              <a:latin typeface="Edelfontmed" pitchFamily="2" charset="0"/>
            </a:endParaRPr>
          </a:p>
        </p:txBody>
      </p:sp>
      <p:sp>
        <p:nvSpPr>
          <p:cNvPr id="2" name="1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http://hagoycompendo.blogspot.com.es</a:t>
            </a:r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976260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 redondeado"/>
          <p:cNvSpPr/>
          <p:nvPr/>
        </p:nvSpPr>
        <p:spPr>
          <a:xfrm>
            <a:off x="539552" y="695223"/>
            <a:ext cx="3888432" cy="2088232"/>
          </a:xfrm>
          <a:prstGeom prst="roundRect">
            <a:avLst/>
          </a:prstGeom>
          <a:ln w="571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4800" b="1" dirty="0" smtClean="0">
                <a:latin typeface="Edelfontmed" pitchFamily="2" charset="0"/>
              </a:rPr>
              <a:t>   6.¿Tengo huesos?</a:t>
            </a:r>
            <a:endParaRPr lang="es-ES" sz="4800" b="1" dirty="0">
              <a:latin typeface="Edelfontmed" pitchFamily="2" charset="0"/>
            </a:endParaRPr>
          </a:p>
        </p:txBody>
      </p:sp>
      <p:sp>
        <p:nvSpPr>
          <p:cNvPr id="5" name="4 Rectángulo redondeado"/>
          <p:cNvSpPr/>
          <p:nvPr/>
        </p:nvSpPr>
        <p:spPr>
          <a:xfrm>
            <a:off x="4716016" y="695223"/>
            <a:ext cx="3888432" cy="2088232"/>
          </a:xfrm>
          <a:prstGeom prst="roundRect">
            <a:avLst/>
          </a:prstGeom>
          <a:ln w="571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4800" b="1" dirty="0" smtClean="0">
                <a:latin typeface="Edelfontmed" pitchFamily="2" charset="0"/>
              </a:rPr>
              <a:t>  7.¿Soy mamífero?</a:t>
            </a:r>
            <a:endParaRPr lang="es-ES" sz="4800" b="1" dirty="0">
              <a:latin typeface="Edelfontmed" pitchFamily="2" charset="0"/>
            </a:endParaRPr>
          </a:p>
        </p:txBody>
      </p:sp>
      <p:sp>
        <p:nvSpPr>
          <p:cNvPr id="6" name="5 Rectángulo redondeado"/>
          <p:cNvSpPr/>
          <p:nvPr/>
        </p:nvSpPr>
        <p:spPr>
          <a:xfrm>
            <a:off x="691952" y="3140969"/>
            <a:ext cx="3888432" cy="2088232"/>
          </a:xfrm>
          <a:prstGeom prst="roundRect">
            <a:avLst/>
          </a:prstGeom>
          <a:ln w="571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4800" b="1" dirty="0" smtClean="0">
                <a:latin typeface="Edelfontmed" pitchFamily="2" charset="0"/>
              </a:rPr>
              <a:t> 8.¿Tengo alas?</a:t>
            </a:r>
            <a:endParaRPr lang="es-ES" sz="4800" b="1" dirty="0">
              <a:latin typeface="Edelfontmed" pitchFamily="2" charset="0"/>
            </a:endParaRPr>
          </a:p>
        </p:txBody>
      </p:sp>
      <p:sp>
        <p:nvSpPr>
          <p:cNvPr id="7" name="6 Rectángulo redondeado"/>
          <p:cNvSpPr/>
          <p:nvPr/>
        </p:nvSpPr>
        <p:spPr>
          <a:xfrm>
            <a:off x="4868416" y="3140969"/>
            <a:ext cx="3888432" cy="2088232"/>
          </a:xfrm>
          <a:prstGeom prst="roundRect">
            <a:avLst/>
          </a:prstGeom>
          <a:ln w="571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4800" b="1" dirty="0" smtClean="0">
                <a:latin typeface="Edelfontmed" pitchFamily="2" charset="0"/>
              </a:rPr>
              <a:t>  9.¿Tengo aletas?</a:t>
            </a:r>
            <a:endParaRPr lang="es-ES" sz="4800" b="1" dirty="0">
              <a:latin typeface="Edelfontmed" pitchFamily="2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7239" y="847586"/>
            <a:ext cx="760506" cy="10153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1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http://hagoycompendo.blogspot.com.es</a:t>
            </a:r>
            <a:endParaRPr lang="es-ES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68416" y="902793"/>
            <a:ext cx="1152128" cy="960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0158" y="4151461"/>
            <a:ext cx="895537" cy="8915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54525" y="3338788"/>
            <a:ext cx="779909" cy="10452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766798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 redondeado"/>
          <p:cNvSpPr/>
          <p:nvPr/>
        </p:nvSpPr>
        <p:spPr>
          <a:xfrm>
            <a:off x="539552" y="695223"/>
            <a:ext cx="3888432" cy="2088232"/>
          </a:xfrm>
          <a:prstGeom prst="roundRect">
            <a:avLst/>
          </a:prstGeom>
          <a:ln w="571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2800" b="1" dirty="0" smtClean="0">
                <a:latin typeface="Edelfontmed" pitchFamily="2" charset="0"/>
              </a:rPr>
              <a:t>Hay animales con huesos como la vaca y el perro, y otros sin huesos, como la mosca y la gamba.</a:t>
            </a:r>
            <a:endParaRPr lang="es-ES" sz="2800" b="1" dirty="0">
              <a:latin typeface="Edelfontmed" pitchFamily="2" charset="0"/>
            </a:endParaRPr>
          </a:p>
        </p:txBody>
      </p:sp>
      <p:sp>
        <p:nvSpPr>
          <p:cNvPr id="5" name="4 Rectángulo redondeado"/>
          <p:cNvSpPr/>
          <p:nvPr/>
        </p:nvSpPr>
        <p:spPr>
          <a:xfrm>
            <a:off x="4716016" y="695223"/>
            <a:ext cx="3888432" cy="2088232"/>
          </a:xfrm>
          <a:prstGeom prst="roundRect">
            <a:avLst/>
          </a:prstGeom>
          <a:ln w="571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2000" b="1" dirty="0" smtClean="0">
                <a:latin typeface="Edelfontmed" pitchFamily="2" charset="0"/>
              </a:rPr>
              <a:t>Los mamíferos (como la vaca, el gato o el ratón)son vivíparos y maman después de nacer. La mayoría tienen cuatro patas y el cuerpo cubierto de pelo.</a:t>
            </a:r>
            <a:endParaRPr lang="es-ES" sz="2000" b="1" dirty="0">
              <a:latin typeface="Edelfontmed" pitchFamily="2" charset="0"/>
            </a:endParaRPr>
          </a:p>
        </p:txBody>
      </p:sp>
      <p:sp>
        <p:nvSpPr>
          <p:cNvPr id="6" name="5 Rectángulo redondeado"/>
          <p:cNvSpPr/>
          <p:nvPr/>
        </p:nvSpPr>
        <p:spPr>
          <a:xfrm>
            <a:off x="691952" y="3140969"/>
            <a:ext cx="3888432" cy="2088232"/>
          </a:xfrm>
          <a:prstGeom prst="roundRect">
            <a:avLst/>
          </a:prstGeom>
          <a:ln w="571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2800" b="1" dirty="0" smtClean="0">
                <a:latin typeface="Edelfontmed" pitchFamily="2" charset="0"/>
              </a:rPr>
              <a:t>Las aves  (como el loro o el pingüino)tienen dos alas que algunos utilizan para volar.(el pingüino no vuela.</a:t>
            </a:r>
            <a:endParaRPr lang="es-ES" sz="2800" b="1" dirty="0">
              <a:latin typeface="Edelfontmed" pitchFamily="2" charset="0"/>
            </a:endParaRPr>
          </a:p>
        </p:txBody>
      </p:sp>
      <p:sp>
        <p:nvSpPr>
          <p:cNvPr id="7" name="6 Rectángulo redondeado"/>
          <p:cNvSpPr/>
          <p:nvPr/>
        </p:nvSpPr>
        <p:spPr>
          <a:xfrm>
            <a:off x="4868416" y="3140969"/>
            <a:ext cx="3888432" cy="2088232"/>
          </a:xfrm>
          <a:prstGeom prst="roundRect">
            <a:avLst/>
          </a:prstGeom>
          <a:ln w="571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2800" b="1" dirty="0" smtClean="0">
                <a:latin typeface="Edelfontmed" pitchFamily="2" charset="0"/>
              </a:rPr>
              <a:t>Los peces (como el tiburón, o la trucha) tienen aletas que utilizan para nadar.</a:t>
            </a:r>
            <a:endParaRPr lang="es-ES" sz="2800" b="1" dirty="0">
              <a:latin typeface="Edelfontmed" pitchFamily="2" charset="0"/>
            </a:endParaRPr>
          </a:p>
        </p:txBody>
      </p:sp>
      <p:sp>
        <p:nvSpPr>
          <p:cNvPr id="2" name="1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http://hagoycompendo.blogspot.com.es</a:t>
            </a:r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226172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 redondeado"/>
          <p:cNvSpPr/>
          <p:nvPr/>
        </p:nvSpPr>
        <p:spPr>
          <a:xfrm>
            <a:off x="539552" y="695223"/>
            <a:ext cx="3888432" cy="2088232"/>
          </a:xfrm>
          <a:prstGeom prst="roundRect">
            <a:avLst/>
          </a:prstGeom>
          <a:ln w="571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4800" b="1" dirty="0" smtClean="0">
                <a:latin typeface="Edelfontmed" pitchFamily="2" charset="0"/>
              </a:rPr>
              <a:t>10.¿Tengo patas?</a:t>
            </a:r>
            <a:endParaRPr lang="es-ES" sz="4800" b="1" dirty="0">
              <a:latin typeface="Edelfontmed" pitchFamily="2" charset="0"/>
            </a:endParaRPr>
          </a:p>
        </p:txBody>
      </p:sp>
      <p:sp>
        <p:nvSpPr>
          <p:cNvPr id="5" name="4 Rectángulo redondeado"/>
          <p:cNvSpPr/>
          <p:nvPr/>
        </p:nvSpPr>
        <p:spPr>
          <a:xfrm>
            <a:off x="4716016" y="695223"/>
            <a:ext cx="3888432" cy="2088232"/>
          </a:xfrm>
          <a:prstGeom prst="roundRect">
            <a:avLst/>
          </a:prstGeom>
          <a:ln w="571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4800" b="1" dirty="0" smtClean="0">
                <a:latin typeface="Edelfontmed" pitchFamily="2" charset="0"/>
              </a:rPr>
              <a:t>   11.¿Soy vivíparo?</a:t>
            </a:r>
            <a:endParaRPr lang="es-ES" sz="4800" b="1" dirty="0">
              <a:latin typeface="Edelfontmed" pitchFamily="2" charset="0"/>
            </a:endParaRPr>
          </a:p>
        </p:txBody>
      </p:sp>
      <p:sp>
        <p:nvSpPr>
          <p:cNvPr id="6" name="5 Rectángulo redondeado"/>
          <p:cNvSpPr/>
          <p:nvPr/>
        </p:nvSpPr>
        <p:spPr>
          <a:xfrm>
            <a:off x="691952" y="3140969"/>
            <a:ext cx="3888432" cy="2088232"/>
          </a:xfrm>
          <a:prstGeom prst="roundRect">
            <a:avLst/>
          </a:prstGeom>
          <a:ln w="571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4800" b="1" dirty="0" smtClean="0">
                <a:latin typeface="Edelfontmed" pitchFamily="2" charset="0"/>
              </a:rPr>
              <a:t>12.¿Tengo pelo?</a:t>
            </a:r>
            <a:endParaRPr lang="es-ES" sz="4800" b="1" dirty="0">
              <a:latin typeface="Edelfontmed" pitchFamily="2" charset="0"/>
            </a:endParaRPr>
          </a:p>
        </p:txBody>
      </p:sp>
      <p:sp>
        <p:nvSpPr>
          <p:cNvPr id="7" name="6 Rectángulo redondeado"/>
          <p:cNvSpPr/>
          <p:nvPr/>
        </p:nvSpPr>
        <p:spPr>
          <a:xfrm>
            <a:off x="4868416" y="3140969"/>
            <a:ext cx="3888432" cy="2088232"/>
          </a:xfrm>
          <a:prstGeom prst="roundRect">
            <a:avLst/>
          </a:prstGeom>
          <a:ln w="571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4800" b="1" dirty="0" smtClean="0">
                <a:latin typeface="Edelfontmed" pitchFamily="2" charset="0"/>
              </a:rPr>
              <a:t>13.¿Soy ovíparo?</a:t>
            </a:r>
            <a:endParaRPr lang="es-ES" sz="4800" b="1" dirty="0">
              <a:latin typeface="Edelfontmed" pitchFamily="2" charset="0"/>
            </a:endParaRPr>
          </a:p>
        </p:txBody>
      </p:sp>
      <p:sp>
        <p:nvSpPr>
          <p:cNvPr id="2" name="1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http://hagoycompendo.blogspot.com.es</a:t>
            </a:r>
            <a:endParaRPr lang="es-ES"/>
          </a:p>
        </p:txBody>
      </p:sp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8322" y="3363666"/>
            <a:ext cx="635893" cy="848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4" name="Picture 6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1112" y="4185085"/>
            <a:ext cx="674189" cy="8162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5" name="Picture 7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03643" y="1914556"/>
            <a:ext cx="711523" cy="7115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6" name="Picture 8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49640" y="980728"/>
            <a:ext cx="913259" cy="9338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226172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 redondeado"/>
          <p:cNvSpPr/>
          <p:nvPr/>
        </p:nvSpPr>
        <p:spPr>
          <a:xfrm>
            <a:off x="539552" y="695223"/>
            <a:ext cx="3888432" cy="2088232"/>
          </a:xfrm>
          <a:prstGeom prst="roundRect">
            <a:avLst/>
          </a:prstGeom>
          <a:ln w="571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2400" b="1" dirty="0" smtClean="0">
                <a:latin typeface="Edelfontmed" pitchFamily="2" charset="0"/>
              </a:rPr>
              <a:t>La mayoría de los mamíferos tiene cuatro patas que utilizan para desplazarse, Las aves y algunos reptiles también tienen  patas.</a:t>
            </a:r>
            <a:endParaRPr lang="es-ES" sz="2400" b="1" dirty="0">
              <a:latin typeface="Edelfontmed" pitchFamily="2" charset="0"/>
            </a:endParaRPr>
          </a:p>
        </p:txBody>
      </p:sp>
      <p:sp>
        <p:nvSpPr>
          <p:cNvPr id="5" name="4 Rectángulo redondeado"/>
          <p:cNvSpPr/>
          <p:nvPr/>
        </p:nvSpPr>
        <p:spPr>
          <a:xfrm>
            <a:off x="4716016" y="695223"/>
            <a:ext cx="3888432" cy="2088232"/>
          </a:xfrm>
          <a:prstGeom prst="roundRect">
            <a:avLst/>
          </a:prstGeom>
          <a:ln w="571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2400" b="1" dirty="0" smtClean="0">
                <a:latin typeface="Edelfontmed" pitchFamily="2" charset="0"/>
              </a:rPr>
              <a:t>Los animales vivíparos son los que nacen de la tripa de su mamá (como el perro o la oveja). Los mamíferos son vivíparos.</a:t>
            </a:r>
            <a:endParaRPr lang="es-ES" sz="2400" b="1" dirty="0">
              <a:latin typeface="Edelfontmed" pitchFamily="2" charset="0"/>
            </a:endParaRPr>
          </a:p>
        </p:txBody>
      </p:sp>
      <p:sp>
        <p:nvSpPr>
          <p:cNvPr id="6" name="5 Rectángulo redondeado"/>
          <p:cNvSpPr/>
          <p:nvPr/>
        </p:nvSpPr>
        <p:spPr>
          <a:xfrm>
            <a:off x="691952" y="3140969"/>
            <a:ext cx="3888432" cy="2088232"/>
          </a:xfrm>
          <a:prstGeom prst="roundRect">
            <a:avLst/>
          </a:prstGeom>
          <a:ln w="571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2800" b="1" dirty="0" smtClean="0">
                <a:latin typeface="Edelfontmed" pitchFamily="2" charset="0"/>
              </a:rPr>
              <a:t>Los mamíferos tienen su cuerpo cubierto de pelo (como el caballo o el mono)</a:t>
            </a:r>
            <a:endParaRPr lang="es-ES" sz="2800" b="1" dirty="0">
              <a:latin typeface="Edelfontmed" pitchFamily="2" charset="0"/>
            </a:endParaRPr>
          </a:p>
        </p:txBody>
      </p:sp>
      <p:sp>
        <p:nvSpPr>
          <p:cNvPr id="7" name="6 Rectángulo redondeado"/>
          <p:cNvSpPr/>
          <p:nvPr/>
        </p:nvSpPr>
        <p:spPr>
          <a:xfrm>
            <a:off x="4868416" y="3140969"/>
            <a:ext cx="3888432" cy="2088232"/>
          </a:xfrm>
          <a:prstGeom prst="roundRect">
            <a:avLst/>
          </a:prstGeom>
          <a:ln w="571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2400" b="1" dirty="0" smtClean="0">
                <a:latin typeface="Edelfontmed" pitchFamily="2" charset="0"/>
              </a:rPr>
              <a:t>Los animales ovíparos nacen de un huevo (como el pato, o la rana). Las aves, los peces, los reptiles y los anfibios son animales ovíparos.</a:t>
            </a:r>
            <a:endParaRPr lang="es-ES" sz="2400" b="1" dirty="0">
              <a:latin typeface="Edelfontmed" pitchFamily="2" charset="0"/>
            </a:endParaRPr>
          </a:p>
        </p:txBody>
      </p:sp>
      <p:sp>
        <p:nvSpPr>
          <p:cNvPr id="2" name="1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http://hagoycompendo.blogspot.com.es</a:t>
            </a:r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439076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 redondeado"/>
          <p:cNvSpPr/>
          <p:nvPr/>
        </p:nvSpPr>
        <p:spPr>
          <a:xfrm>
            <a:off x="539552" y="695223"/>
            <a:ext cx="3888432" cy="2088232"/>
          </a:xfrm>
          <a:prstGeom prst="roundRect">
            <a:avLst/>
          </a:prstGeom>
          <a:ln w="571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4800" b="1" dirty="0" smtClean="0">
                <a:latin typeface="Edelfontmed" pitchFamily="2" charset="0"/>
              </a:rPr>
              <a:t>14.¿Tengo pico?</a:t>
            </a:r>
            <a:endParaRPr lang="es-ES" sz="4800" b="1" dirty="0">
              <a:latin typeface="Edelfontmed" pitchFamily="2" charset="0"/>
            </a:endParaRPr>
          </a:p>
        </p:txBody>
      </p:sp>
      <p:sp>
        <p:nvSpPr>
          <p:cNvPr id="5" name="4 Rectángulo redondeado"/>
          <p:cNvSpPr/>
          <p:nvPr/>
        </p:nvSpPr>
        <p:spPr>
          <a:xfrm>
            <a:off x="4716016" y="695223"/>
            <a:ext cx="3888432" cy="2088232"/>
          </a:xfrm>
          <a:prstGeom prst="roundRect">
            <a:avLst/>
          </a:prstGeom>
          <a:ln w="571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4800" b="1" dirty="0" smtClean="0">
                <a:latin typeface="Edelfontmed" pitchFamily="2" charset="0"/>
              </a:rPr>
              <a:t>   15.¿Tengo plumas?</a:t>
            </a:r>
            <a:endParaRPr lang="es-ES" sz="4800" b="1" dirty="0">
              <a:latin typeface="Edelfontmed" pitchFamily="2" charset="0"/>
            </a:endParaRPr>
          </a:p>
        </p:txBody>
      </p:sp>
      <p:sp>
        <p:nvSpPr>
          <p:cNvPr id="6" name="5 Rectángulo redondeado"/>
          <p:cNvSpPr/>
          <p:nvPr/>
        </p:nvSpPr>
        <p:spPr>
          <a:xfrm>
            <a:off x="691952" y="3140969"/>
            <a:ext cx="3888432" cy="2088232"/>
          </a:xfrm>
          <a:prstGeom prst="roundRect">
            <a:avLst/>
          </a:prstGeom>
          <a:ln w="571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4800" b="1" dirty="0" smtClean="0">
                <a:latin typeface="Edelfontmed" pitchFamily="2" charset="0"/>
              </a:rPr>
              <a:t>16.¿Soy un ave?</a:t>
            </a:r>
            <a:endParaRPr lang="es-ES" sz="4800" b="1" dirty="0">
              <a:latin typeface="Edelfontmed" pitchFamily="2" charset="0"/>
            </a:endParaRPr>
          </a:p>
        </p:txBody>
      </p:sp>
      <p:sp>
        <p:nvSpPr>
          <p:cNvPr id="7" name="6 Rectángulo redondeado"/>
          <p:cNvSpPr/>
          <p:nvPr/>
        </p:nvSpPr>
        <p:spPr>
          <a:xfrm>
            <a:off x="4868416" y="3140969"/>
            <a:ext cx="3888432" cy="2088232"/>
          </a:xfrm>
          <a:prstGeom prst="roundRect">
            <a:avLst/>
          </a:prstGeom>
          <a:ln w="571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4800" b="1" dirty="0" smtClean="0">
                <a:latin typeface="Edelfontmed" pitchFamily="2" charset="0"/>
              </a:rPr>
              <a:t>17.¿Soy un     pez?</a:t>
            </a:r>
            <a:endParaRPr lang="es-ES" sz="4800" b="1" dirty="0">
              <a:latin typeface="Edelfontmed" pitchFamily="2" charset="0"/>
            </a:endParaRPr>
          </a:p>
        </p:txBody>
      </p:sp>
      <p:sp>
        <p:nvSpPr>
          <p:cNvPr id="2" name="1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http://hagoycompendo.blogspot.com.es</a:t>
            </a:r>
            <a:endParaRPr lang="es-ES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11471" y="1976163"/>
            <a:ext cx="471931" cy="6132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9096" y="944111"/>
            <a:ext cx="794196" cy="10320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4206615"/>
            <a:ext cx="721047" cy="7051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41573" y="4213886"/>
            <a:ext cx="1213296" cy="7535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226172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190</TotalTime>
  <Words>729</Words>
  <Application>Microsoft Office PowerPoint</Application>
  <PresentationFormat>Presentación en pantalla (4:3)</PresentationFormat>
  <Paragraphs>72</Paragraphs>
  <Slides>14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14</vt:i4>
      </vt:variant>
    </vt:vector>
  </HeadingPairs>
  <TitlesOfParts>
    <vt:vector size="15" baseType="lpstr"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Nombre de la organización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Nombre de usuario</dc:creator>
  <cp:lastModifiedBy>Nombre de usuario</cp:lastModifiedBy>
  <cp:revision>22</cp:revision>
  <dcterms:created xsi:type="dcterms:W3CDTF">2015-02-26T09:48:10Z</dcterms:created>
  <dcterms:modified xsi:type="dcterms:W3CDTF">2015-02-28T14:48:05Z</dcterms:modified>
</cp:coreProperties>
</file>