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490" r:id="rId2"/>
    <p:sldId id="486" r:id="rId3"/>
    <p:sldId id="487" r:id="rId4"/>
    <p:sldId id="489" r:id="rId5"/>
    <p:sldId id="488" r:id="rId6"/>
  </p:sldIdLst>
  <p:sldSz cx="13004800" cy="9753600"/>
  <p:notesSz cx="7099300" cy="10234613"/>
  <p:defaultTextStyle>
    <a:defPPr>
      <a:defRPr lang="es-ES"/>
    </a:defPPr>
    <a:lvl1pPr algn="l" defTabSz="584200" rtl="0" fontAlgn="base">
      <a:spcBef>
        <a:spcPct val="0"/>
      </a:spcBef>
      <a:spcAft>
        <a:spcPct val="0"/>
      </a:spcAft>
      <a:defRPr sz="3600" kern="1200">
        <a:solidFill>
          <a:srgbClr val="3E231A"/>
        </a:solidFill>
        <a:latin typeface="Papyrus" pitchFamily="66" charset="0"/>
        <a:ea typeface="MS PGothic" pitchFamily="34" charset="-128"/>
        <a:cs typeface="Arial" pitchFamily="34" charset="0"/>
        <a:sym typeface="Papyrus" pitchFamily="66" charset="0"/>
      </a:defRPr>
    </a:lvl1pPr>
    <a:lvl2pPr marL="228600" indent="228600" algn="l" defTabSz="584200" rtl="0" fontAlgn="base">
      <a:spcBef>
        <a:spcPct val="0"/>
      </a:spcBef>
      <a:spcAft>
        <a:spcPct val="0"/>
      </a:spcAft>
      <a:defRPr sz="3600" kern="1200">
        <a:solidFill>
          <a:srgbClr val="3E231A"/>
        </a:solidFill>
        <a:latin typeface="Papyrus" pitchFamily="66" charset="0"/>
        <a:ea typeface="MS PGothic" pitchFamily="34" charset="-128"/>
        <a:cs typeface="Arial" pitchFamily="34" charset="0"/>
        <a:sym typeface="Papyrus" pitchFamily="66" charset="0"/>
      </a:defRPr>
    </a:lvl2pPr>
    <a:lvl3pPr marL="457200" indent="457200" algn="l" defTabSz="584200" rtl="0" fontAlgn="base">
      <a:spcBef>
        <a:spcPct val="0"/>
      </a:spcBef>
      <a:spcAft>
        <a:spcPct val="0"/>
      </a:spcAft>
      <a:defRPr sz="3600" kern="1200">
        <a:solidFill>
          <a:srgbClr val="3E231A"/>
        </a:solidFill>
        <a:latin typeface="Papyrus" pitchFamily="66" charset="0"/>
        <a:ea typeface="MS PGothic" pitchFamily="34" charset="-128"/>
        <a:cs typeface="Arial" pitchFamily="34" charset="0"/>
        <a:sym typeface="Papyrus" pitchFamily="66" charset="0"/>
      </a:defRPr>
    </a:lvl3pPr>
    <a:lvl4pPr marL="685800" indent="685800" algn="l" defTabSz="584200" rtl="0" fontAlgn="base">
      <a:spcBef>
        <a:spcPct val="0"/>
      </a:spcBef>
      <a:spcAft>
        <a:spcPct val="0"/>
      </a:spcAft>
      <a:defRPr sz="3600" kern="1200">
        <a:solidFill>
          <a:srgbClr val="3E231A"/>
        </a:solidFill>
        <a:latin typeface="Papyrus" pitchFamily="66" charset="0"/>
        <a:ea typeface="MS PGothic" pitchFamily="34" charset="-128"/>
        <a:cs typeface="Arial" pitchFamily="34" charset="0"/>
        <a:sym typeface="Papyrus" pitchFamily="66" charset="0"/>
      </a:defRPr>
    </a:lvl4pPr>
    <a:lvl5pPr marL="914400" indent="914400" algn="l" defTabSz="584200" rtl="0" fontAlgn="base">
      <a:spcBef>
        <a:spcPct val="0"/>
      </a:spcBef>
      <a:spcAft>
        <a:spcPct val="0"/>
      </a:spcAft>
      <a:defRPr sz="3600" kern="1200">
        <a:solidFill>
          <a:srgbClr val="3E231A"/>
        </a:solidFill>
        <a:latin typeface="Papyrus" pitchFamily="66" charset="0"/>
        <a:ea typeface="MS PGothic" pitchFamily="34" charset="-128"/>
        <a:cs typeface="Arial" pitchFamily="34" charset="0"/>
        <a:sym typeface="Papyrus" pitchFamily="66" charset="0"/>
      </a:defRPr>
    </a:lvl5pPr>
    <a:lvl6pPr marL="2286000" algn="l" defTabSz="914400" rtl="0" eaLnBrk="1" latinLnBrk="0" hangingPunct="1">
      <a:defRPr sz="3600" kern="1200">
        <a:solidFill>
          <a:srgbClr val="3E231A"/>
        </a:solidFill>
        <a:latin typeface="Papyrus" pitchFamily="66" charset="0"/>
        <a:ea typeface="MS PGothic" pitchFamily="34" charset="-128"/>
        <a:cs typeface="Arial" pitchFamily="34" charset="0"/>
        <a:sym typeface="Papyrus" pitchFamily="66" charset="0"/>
      </a:defRPr>
    </a:lvl6pPr>
    <a:lvl7pPr marL="2743200" algn="l" defTabSz="914400" rtl="0" eaLnBrk="1" latinLnBrk="0" hangingPunct="1">
      <a:defRPr sz="3600" kern="1200">
        <a:solidFill>
          <a:srgbClr val="3E231A"/>
        </a:solidFill>
        <a:latin typeface="Papyrus" pitchFamily="66" charset="0"/>
        <a:ea typeface="MS PGothic" pitchFamily="34" charset="-128"/>
        <a:cs typeface="Arial" pitchFamily="34" charset="0"/>
        <a:sym typeface="Papyrus" pitchFamily="66" charset="0"/>
      </a:defRPr>
    </a:lvl7pPr>
    <a:lvl8pPr marL="3200400" algn="l" defTabSz="914400" rtl="0" eaLnBrk="1" latinLnBrk="0" hangingPunct="1">
      <a:defRPr sz="3600" kern="1200">
        <a:solidFill>
          <a:srgbClr val="3E231A"/>
        </a:solidFill>
        <a:latin typeface="Papyrus" pitchFamily="66" charset="0"/>
        <a:ea typeface="MS PGothic" pitchFamily="34" charset="-128"/>
        <a:cs typeface="Arial" pitchFamily="34" charset="0"/>
        <a:sym typeface="Papyrus" pitchFamily="66" charset="0"/>
      </a:defRPr>
    </a:lvl8pPr>
    <a:lvl9pPr marL="3657600" algn="l" defTabSz="914400" rtl="0" eaLnBrk="1" latinLnBrk="0" hangingPunct="1">
      <a:defRPr sz="3600" kern="1200">
        <a:solidFill>
          <a:srgbClr val="3E231A"/>
        </a:solidFill>
        <a:latin typeface="Papyrus" pitchFamily="66" charset="0"/>
        <a:ea typeface="MS PGothic" pitchFamily="34" charset="-128"/>
        <a:cs typeface="Arial" pitchFamily="34" charset="0"/>
        <a:sym typeface="Papyrus" pitchFamily="66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9C8AC"/>
    <a:srgbClr val="E0D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6433" autoAdjust="0"/>
  </p:normalViewPr>
  <p:slideViewPr>
    <p:cSldViewPr>
      <p:cViewPr varScale="1">
        <p:scale>
          <a:sx n="83" d="100"/>
          <a:sy n="83" d="100"/>
        </p:scale>
        <p:origin x="-960" y="-11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368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5122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>
                <a:sym typeface="Avenir" charset="0"/>
              </a:rPr>
              <a:t>Click to edit Master text styles</a:t>
            </a:r>
          </a:p>
          <a:p>
            <a:pPr lvl="1"/>
            <a:r>
              <a:rPr lang="es-ES" noProof="0" smtClean="0">
                <a:sym typeface="Avenir" charset="0"/>
              </a:rPr>
              <a:t>Second level</a:t>
            </a:r>
          </a:p>
          <a:p>
            <a:pPr lvl="2"/>
            <a:r>
              <a:rPr lang="es-ES" noProof="0" smtClean="0">
                <a:sym typeface="Avenir" charset="0"/>
              </a:rPr>
              <a:t>Third level</a:t>
            </a:r>
          </a:p>
          <a:p>
            <a:pPr lvl="3"/>
            <a:r>
              <a:rPr lang="es-ES" noProof="0" smtClean="0">
                <a:sym typeface="Avenir" charset="0"/>
              </a:rPr>
              <a:t>Fourth level</a:t>
            </a:r>
          </a:p>
          <a:p>
            <a:pPr lvl="4"/>
            <a:r>
              <a:rPr lang="es-ES" noProof="0" smtClean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8362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MS PGothic" pitchFamily="34" charset="-128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165725" y="1397000"/>
            <a:ext cx="1400175" cy="69850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65200" y="1397000"/>
            <a:ext cx="4048125" cy="69850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65200" y="5448300"/>
            <a:ext cx="2724150" cy="293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41750" y="5448300"/>
            <a:ext cx="2724150" cy="293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>
              <a:sym typeface="Papyru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965200" y="1397000"/>
            <a:ext cx="56007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>
                <a:sym typeface="Papyrus" pitchFamily="66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965200" y="5448300"/>
            <a:ext cx="56007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>
                <a:sym typeface="Papyrus" pitchFamily="66" charset="0"/>
              </a:rPr>
              <a:t>Click to edit Master text styles</a:t>
            </a:r>
          </a:p>
          <a:p>
            <a:pPr lvl="1"/>
            <a:r>
              <a:rPr lang="es-ES" smtClean="0">
                <a:sym typeface="Papyrus" pitchFamily="66" charset="0"/>
              </a:rPr>
              <a:t>Second level</a:t>
            </a:r>
          </a:p>
          <a:p>
            <a:pPr lvl="2"/>
            <a:r>
              <a:rPr lang="es-ES" smtClean="0">
                <a:sym typeface="Papyrus" pitchFamily="66" charset="0"/>
              </a:rPr>
              <a:t>Third level</a:t>
            </a:r>
          </a:p>
          <a:p>
            <a:pPr lvl="3"/>
            <a:r>
              <a:rPr lang="es-ES" smtClean="0">
                <a:sym typeface="Papyrus" pitchFamily="66" charset="0"/>
              </a:rPr>
              <a:t>Fourth level</a:t>
            </a:r>
          </a:p>
          <a:p>
            <a:pPr lvl="4"/>
            <a:r>
              <a:rPr lang="es-ES" smtClean="0">
                <a:sym typeface="Papyrus" pitchFamily="66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7200">
          <a:solidFill>
            <a:srgbClr val="3E231A"/>
          </a:solidFill>
          <a:latin typeface="+mj-lt"/>
          <a:ea typeface="MS PGothic" pitchFamily="34" charset="-128"/>
          <a:cs typeface="+mj-cs"/>
          <a:sym typeface="Papyrus" pitchFamily="66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7200">
          <a:solidFill>
            <a:srgbClr val="3E231A"/>
          </a:solidFill>
          <a:latin typeface="Papyrus" charset="0"/>
          <a:ea typeface="MS PGothic" pitchFamily="34" charset="-128"/>
          <a:cs typeface="Papyrus" charset="0"/>
          <a:sym typeface="Papyrus" pitchFamily="66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7200">
          <a:solidFill>
            <a:srgbClr val="3E231A"/>
          </a:solidFill>
          <a:latin typeface="Papyrus" charset="0"/>
          <a:ea typeface="MS PGothic" pitchFamily="34" charset="-128"/>
          <a:cs typeface="Papyrus" charset="0"/>
          <a:sym typeface="Papyrus" pitchFamily="66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7200">
          <a:solidFill>
            <a:srgbClr val="3E231A"/>
          </a:solidFill>
          <a:latin typeface="Papyrus" charset="0"/>
          <a:ea typeface="MS PGothic" pitchFamily="34" charset="-128"/>
          <a:cs typeface="Papyrus" charset="0"/>
          <a:sym typeface="Papyrus" pitchFamily="66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7200">
          <a:solidFill>
            <a:srgbClr val="3E231A"/>
          </a:solidFill>
          <a:latin typeface="Papyrus" charset="0"/>
          <a:ea typeface="MS PGothic" pitchFamily="34" charset="-128"/>
          <a:cs typeface="Papyrus" charset="0"/>
          <a:sym typeface="Papyrus" pitchFamily="66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7200">
          <a:solidFill>
            <a:srgbClr val="3E231A"/>
          </a:solidFill>
          <a:latin typeface="Papyrus" charset="0"/>
          <a:ea typeface="ＭＳ Ｐゴシック" charset="0"/>
          <a:cs typeface="Papyrus" charset="0"/>
          <a:sym typeface="Papyrus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7200">
          <a:solidFill>
            <a:srgbClr val="3E231A"/>
          </a:solidFill>
          <a:latin typeface="Papyrus" charset="0"/>
          <a:ea typeface="ＭＳ Ｐゴシック" charset="0"/>
          <a:cs typeface="Papyrus" charset="0"/>
          <a:sym typeface="Papyrus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7200">
          <a:solidFill>
            <a:srgbClr val="3E231A"/>
          </a:solidFill>
          <a:latin typeface="Papyrus" charset="0"/>
          <a:ea typeface="ＭＳ Ｐゴシック" charset="0"/>
          <a:cs typeface="Papyrus" charset="0"/>
          <a:sym typeface="Papyrus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7200">
          <a:solidFill>
            <a:srgbClr val="3E231A"/>
          </a:solidFill>
          <a:latin typeface="Papyrus" charset="0"/>
          <a:ea typeface="ＭＳ Ｐゴシック" charset="0"/>
          <a:cs typeface="Papyrus" charset="0"/>
          <a:sym typeface="Papyrus" charset="0"/>
        </a:defRPr>
      </a:lvl9pPr>
    </p:titleStyle>
    <p:bodyStyle>
      <a:lvl1pPr marL="342900" indent="-342900" algn="l" defTabSz="584200" rtl="0" eaLnBrk="0" fontAlgn="base" hangingPunct="0">
        <a:spcBef>
          <a:spcPts val="3000"/>
        </a:spcBef>
        <a:spcAft>
          <a:spcPct val="0"/>
        </a:spcAft>
        <a:buChar char="•"/>
        <a:defRPr sz="3800">
          <a:solidFill>
            <a:srgbClr val="3E231A"/>
          </a:solidFill>
          <a:latin typeface="+mn-lt"/>
          <a:ea typeface="MS PGothic" pitchFamily="34" charset="-128"/>
          <a:cs typeface="+mn-cs"/>
          <a:sym typeface="Papyrus" pitchFamily="66" charset="0"/>
        </a:defRPr>
      </a:lvl1pPr>
      <a:lvl2pPr marL="228600" indent="228600" algn="l" defTabSz="584200" rtl="0" eaLnBrk="0" fontAlgn="base" hangingPunct="0">
        <a:spcBef>
          <a:spcPts val="3000"/>
        </a:spcBef>
        <a:spcAft>
          <a:spcPct val="0"/>
        </a:spcAft>
        <a:buChar char="–"/>
        <a:defRPr sz="3800">
          <a:solidFill>
            <a:srgbClr val="3E231A"/>
          </a:solidFill>
          <a:latin typeface="+mn-lt"/>
          <a:ea typeface="Papyrus" charset="0"/>
          <a:cs typeface="+mn-cs"/>
          <a:sym typeface="Papyrus" pitchFamily="66" charset="0"/>
        </a:defRPr>
      </a:lvl2pPr>
      <a:lvl3pPr marL="457200" indent="457200" algn="l" defTabSz="584200" rtl="0" eaLnBrk="0" fontAlgn="base" hangingPunct="0">
        <a:spcBef>
          <a:spcPts val="3000"/>
        </a:spcBef>
        <a:spcAft>
          <a:spcPct val="0"/>
        </a:spcAft>
        <a:buChar char="•"/>
        <a:defRPr sz="3800">
          <a:solidFill>
            <a:srgbClr val="3E231A"/>
          </a:solidFill>
          <a:latin typeface="+mn-lt"/>
          <a:ea typeface="Papyrus" charset="0"/>
          <a:cs typeface="+mn-cs"/>
          <a:sym typeface="Papyrus" pitchFamily="66" charset="0"/>
        </a:defRPr>
      </a:lvl3pPr>
      <a:lvl4pPr marL="685800" indent="685800" algn="l" defTabSz="584200" rtl="0" eaLnBrk="0" fontAlgn="base" hangingPunct="0">
        <a:spcBef>
          <a:spcPts val="3000"/>
        </a:spcBef>
        <a:spcAft>
          <a:spcPct val="0"/>
        </a:spcAft>
        <a:buChar char="–"/>
        <a:defRPr sz="3800">
          <a:solidFill>
            <a:srgbClr val="3E231A"/>
          </a:solidFill>
          <a:latin typeface="+mn-lt"/>
          <a:ea typeface="Papyrus" charset="0"/>
          <a:cs typeface="+mn-cs"/>
          <a:sym typeface="Papyrus" pitchFamily="66" charset="0"/>
        </a:defRPr>
      </a:lvl4pPr>
      <a:lvl5pPr marL="914400" indent="914400" algn="l" defTabSz="584200" rtl="0" eaLnBrk="0" fontAlgn="base" hangingPunct="0">
        <a:spcBef>
          <a:spcPts val="3000"/>
        </a:spcBef>
        <a:spcAft>
          <a:spcPct val="0"/>
        </a:spcAft>
        <a:buChar char="»"/>
        <a:defRPr sz="3800">
          <a:solidFill>
            <a:srgbClr val="3E231A"/>
          </a:solidFill>
          <a:latin typeface="+mn-lt"/>
          <a:ea typeface="Papyrus" charset="0"/>
          <a:cs typeface="+mn-cs"/>
          <a:sym typeface="Papyrus" pitchFamily="66" charset="0"/>
        </a:defRPr>
      </a:lvl5pPr>
      <a:lvl6pPr marL="1371600" algn="l" defTabSz="584200" rtl="0" fontAlgn="base" hangingPunct="0">
        <a:spcBef>
          <a:spcPts val="3000"/>
        </a:spcBef>
        <a:spcAft>
          <a:spcPct val="0"/>
        </a:spcAft>
        <a:defRPr sz="3800">
          <a:solidFill>
            <a:srgbClr val="3E231A"/>
          </a:solidFill>
          <a:latin typeface="+mn-lt"/>
          <a:ea typeface="Papyrus" charset="0"/>
          <a:cs typeface="+mn-cs"/>
          <a:sym typeface="Papyrus" charset="0"/>
        </a:defRPr>
      </a:lvl6pPr>
      <a:lvl7pPr marL="1828800" algn="l" defTabSz="584200" rtl="0" fontAlgn="base" hangingPunct="0">
        <a:spcBef>
          <a:spcPts val="3000"/>
        </a:spcBef>
        <a:spcAft>
          <a:spcPct val="0"/>
        </a:spcAft>
        <a:defRPr sz="3800">
          <a:solidFill>
            <a:srgbClr val="3E231A"/>
          </a:solidFill>
          <a:latin typeface="+mn-lt"/>
          <a:ea typeface="Papyrus" charset="0"/>
          <a:cs typeface="+mn-cs"/>
          <a:sym typeface="Papyrus" charset="0"/>
        </a:defRPr>
      </a:lvl7pPr>
      <a:lvl8pPr marL="2286000" algn="l" defTabSz="584200" rtl="0" fontAlgn="base" hangingPunct="0">
        <a:spcBef>
          <a:spcPts val="3000"/>
        </a:spcBef>
        <a:spcAft>
          <a:spcPct val="0"/>
        </a:spcAft>
        <a:defRPr sz="3800">
          <a:solidFill>
            <a:srgbClr val="3E231A"/>
          </a:solidFill>
          <a:latin typeface="+mn-lt"/>
          <a:ea typeface="Papyrus" charset="0"/>
          <a:cs typeface="+mn-cs"/>
          <a:sym typeface="Papyrus" charset="0"/>
        </a:defRPr>
      </a:lvl8pPr>
      <a:lvl9pPr marL="2743200" algn="l" defTabSz="584200" rtl="0" fontAlgn="base" hangingPunct="0">
        <a:spcBef>
          <a:spcPts val="3000"/>
        </a:spcBef>
        <a:spcAft>
          <a:spcPct val="0"/>
        </a:spcAft>
        <a:defRPr sz="3800">
          <a:solidFill>
            <a:srgbClr val="3E231A"/>
          </a:solidFill>
          <a:latin typeface="+mn-lt"/>
          <a:ea typeface="Papyrus" charset="0"/>
          <a:cs typeface="+mn-cs"/>
          <a:sym typeface="Papyru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9752" y="628328"/>
            <a:ext cx="116290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600" dirty="0">
                <a:solidFill>
                  <a:srgbClr val="FF0000"/>
                </a:solidFill>
                <a:latin typeface="KG Red Hands Outline"/>
                <a:cs typeface="KG Red Hands Outline"/>
              </a:rPr>
              <a:t>ESTILOS DE APRENDIZAJE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741760" y="8621216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ADAPTADOR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9022680" y="1780456"/>
            <a:ext cx="3211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DIVERGENTE</a:t>
            </a:r>
            <a:endParaRPr lang="es-ES" b="1" dirty="0"/>
          </a:p>
        </p:txBody>
      </p:sp>
      <p:sp>
        <p:nvSpPr>
          <p:cNvPr id="5" name="Rectángulo 4"/>
          <p:cNvSpPr/>
          <p:nvPr/>
        </p:nvSpPr>
        <p:spPr>
          <a:xfrm>
            <a:off x="669752" y="1636440"/>
            <a:ext cx="3775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CONVERGENTE</a:t>
            </a:r>
            <a:endParaRPr lang="es-ES" b="1" dirty="0"/>
          </a:p>
        </p:txBody>
      </p:sp>
      <p:sp>
        <p:nvSpPr>
          <p:cNvPr id="6" name="Rectángulo 5"/>
          <p:cNvSpPr/>
          <p:nvPr/>
        </p:nvSpPr>
        <p:spPr>
          <a:xfrm>
            <a:off x="9022680" y="8549208"/>
            <a:ext cx="3211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ASIMILADOR</a:t>
            </a:r>
            <a:endParaRPr lang="es-ES" b="1" dirty="0"/>
          </a:p>
        </p:txBody>
      </p:sp>
      <p:pic>
        <p:nvPicPr>
          <p:cNvPr id="7" name="Imagen 6" descr="microscope k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55" y="1780456"/>
            <a:ext cx="3647024" cy="3168352"/>
          </a:xfrm>
          <a:prstGeom prst="rect">
            <a:avLst/>
          </a:prstGeom>
        </p:spPr>
      </p:pic>
      <p:pic>
        <p:nvPicPr>
          <p:cNvPr id="8" name="Imagen 7" descr="painting mu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4166" y="5236840"/>
            <a:ext cx="3636699" cy="3940696"/>
          </a:xfrm>
          <a:prstGeom prst="rect">
            <a:avLst/>
          </a:prstGeom>
        </p:spPr>
      </p:pic>
      <p:pic>
        <p:nvPicPr>
          <p:cNvPr id="9" name="Imagen 8" descr="girl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51" y="1582724"/>
            <a:ext cx="2911140" cy="3294076"/>
          </a:xfrm>
          <a:prstGeom prst="rect">
            <a:avLst/>
          </a:prstGeom>
        </p:spPr>
      </p:pic>
      <p:pic>
        <p:nvPicPr>
          <p:cNvPr id="11" name="Imagen 10" descr="math center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84" y="4876800"/>
            <a:ext cx="3800953" cy="43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9752" y="628328"/>
            <a:ext cx="116290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600" dirty="0">
                <a:solidFill>
                  <a:srgbClr val="FF0000"/>
                </a:solidFill>
                <a:latin typeface="KG Red Hands Outline"/>
                <a:cs typeface="KG Red Hands Outline"/>
              </a:rPr>
              <a:t>ESTILOS DE APRENDIZAJE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71184" y="2212504"/>
            <a:ext cx="3262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ADAPTADOR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597744" y="3148608"/>
            <a:ext cx="11809312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 smtClean="0"/>
              <a:t>Intuitivo</a:t>
            </a:r>
            <a:r>
              <a:rPr lang="es-ES_tradnl" dirty="0"/>
              <a:t>,	</a:t>
            </a:r>
            <a:r>
              <a:rPr lang="es-ES_tradnl" dirty="0" smtClean="0"/>
              <a:t>anticipa</a:t>
            </a:r>
            <a:r>
              <a:rPr lang="es-ES_tradnl" dirty="0"/>
              <a:t>	soluciones.	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/>
              <a:t>Observador,	atento	a	los	detalles.	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 err="1"/>
              <a:t>Relacionador</a:t>
            </a:r>
            <a:r>
              <a:rPr lang="es-ES_tradnl" dirty="0"/>
              <a:t>,	enlaza	</a:t>
            </a:r>
            <a:r>
              <a:rPr lang="es-ES_tradnl" dirty="0" smtClean="0"/>
              <a:t>los	diversos</a:t>
            </a:r>
            <a:r>
              <a:rPr lang="es-ES_tradnl" dirty="0"/>
              <a:t>	</a:t>
            </a:r>
            <a:r>
              <a:rPr lang="es-ES_tradnl" dirty="0" smtClean="0"/>
              <a:t>contenidos</a:t>
            </a:r>
            <a:r>
              <a:rPr lang="es-ES_tradnl" dirty="0"/>
              <a:t>.	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 smtClean="0"/>
              <a:t>Imaginativo,</a:t>
            </a:r>
            <a:r>
              <a:rPr lang="es-ES_tradnl" dirty="0"/>
              <a:t>	grafica	mentalmente.	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 smtClean="0"/>
              <a:t>Dramát</a:t>
            </a:r>
            <a:r>
              <a:rPr lang="es-ES_tradnl" dirty="0"/>
              <a:t>i</a:t>
            </a:r>
            <a:r>
              <a:rPr lang="es-ES_tradnl" dirty="0" smtClean="0"/>
              <a:t>co</a:t>
            </a:r>
            <a:r>
              <a:rPr lang="es-ES_tradnl" dirty="0"/>
              <a:t>,	vivencia	los	contenidos.	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/>
              <a:t>Emocional,	el	entorno	es	determinante.	</a:t>
            </a:r>
            <a:endParaRPr lang="es-ES" dirty="0"/>
          </a:p>
        </p:txBody>
      </p:sp>
      <p:pic>
        <p:nvPicPr>
          <p:cNvPr id="6" name="Imagen 5" descr="draw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80" y="1708448"/>
            <a:ext cx="3312368" cy="32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9752" y="628328"/>
            <a:ext cx="116290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600" dirty="0">
                <a:solidFill>
                  <a:srgbClr val="FF0000"/>
                </a:solidFill>
                <a:latin typeface="KG Red Hands Outline"/>
                <a:cs typeface="KG Red Hands Outline"/>
              </a:rPr>
              <a:t>ESTILOS DE APRENDIZAJE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96832" y="1924472"/>
            <a:ext cx="3211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DIVERGENTE</a:t>
            </a:r>
            <a:endParaRPr lang="es-ES" b="1" dirty="0"/>
          </a:p>
        </p:txBody>
      </p:sp>
      <p:sp>
        <p:nvSpPr>
          <p:cNvPr id="4" name="Rectángulo 3"/>
          <p:cNvSpPr/>
          <p:nvPr/>
        </p:nvSpPr>
        <p:spPr>
          <a:xfrm>
            <a:off x="597744" y="3148608"/>
            <a:ext cx="11809312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dirty="0" smtClean="0"/>
              <a:t>Aprende </a:t>
            </a:r>
            <a:r>
              <a:rPr lang="es-ES_tradnl" dirty="0"/>
              <a:t>con el </a:t>
            </a:r>
            <a:r>
              <a:rPr lang="es-ES_tradnl" dirty="0" smtClean="0"/>
              <a:t>movimiento.</a:t>
            </a:r>
          </a:p>
          <a:p>
            <a:pPr marL="571500" indent="-5715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dirty="0" smtClean="0"/>
              <a:t>Experimental</a:t>
            </a:r>
            <a:r>
              <a:rPr lang="es-ES_tradnl" dirty="0"/>
              <a:t>, reproduce lo </a:t>
            </a:r>
            <a:r>
              <a:rPr lang="es-ES_tradnl" dirty="0" smtClean="0"/>
              <a:t>aprendido.</a:t>
            </a:r>
          </a:p>
          <a:p>
            <a:pPr marL="571500" indent="-5715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dirty="0" smtClean="0"/>
              <a:t>Flexible</a:t>
            </a:r>
            <a:r>
              <a:rPr lang="es-ES_tradnl" dirty="0"/>
              <a:t>, se acomoda hasta logra </a:t>
            </a:r>
            <a:r>
              <a:rPr lang="es-ES_tradnl" dirty="0" smtClean="0"/>
              <a:t>aprender.</a:t>
            </a:r>
          </a:p>
          <a:p>
            <a:pPr marL="571500" indent="-5715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dirty="0" smtClean="0"/>
              <a:t>Creativo</a:t>
            </a:r>
            <a:r>
              <a:rPr lang="es-ES_tradnl" dirty="0"/>
              <a:t>, tiene propuestas </a:t>
            </a:r>
            <a:r>
              <a:rPr lang="es-ES_tradnl" dirty="0" smtClean="0"/>
              <a:t>originales.</a:t>
            </a:r>
          </a:p>
          <a:p>
            <a:pPr marL="571500" indent="-5715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dirty="0" smtClean="0"/>
              <a:t>Informal</a:t>
            </a:r>
            <a:r>
              <a:rPr lang="es-ES_tradnl" dirty="0"/>
              <a:t>, rompe las normas tradicionales</a:t>
            </a:r>
            <a:r>
              <a:rPr lang="es-ES_tradnl" dirty="0" smtClean="0"/>
              <a:t>.</a:t>
            </a:r>
            <a:endParaRPr lang="es-ES" dirty="0"/>
          </a:p>
        </p:txBody>
      </p:sp>
      <p:pic>
        <p:nvPicPr>
          <p:cNvPr id="7" name="Imagen 6" descr="workout girl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04" y="1924472"/>
            <a:ext cx="2759452" cy="26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2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9752" y="628328"/>
            <a:ext cx="116290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600" dirty="0">
                <a:solidFill>
                  <a:srgbClr val="FF0000"/>
                </a:solidFill>
                <a:latin typeface="KG Red Hands Outline"/>
                <a:cs typeface="KG Red Hands Outline"/>
              </a:rPr>
              <a:t>ESTILOS DE APRENDIZAJE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14703" y="1924472"/>
            <a:ext cx="37753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CONVERGENTE</a:t>
            </a:r>
            <a:endParaRPr lang="es-ES" b="1" dirty="0"/>
          </a:p>
        </p:txBody>
      </p:sp>
      <p:sp>
        <p:nvSpPr>
          <p:cNvPr id="5" name="Rectángulo 4"/>
          <p:cNvSpPr/>
          <p:nvPr/>
        </p:nvSpPr>
        <p:spPr>
          <a:xfrm>
            <a:off x="669752" y="2060644"/>
            <a:ext cx="1166529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dirty="0"/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/>
              <a:t>    Práctico.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/>
              <a:t>    Transfiere lo aprendido.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/>
              <a:t>    Se involucra en experiencias nuevas.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/>
              <a:t>    Entra fácilmente en materia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/>
              <a:t>    Va a la solución de problemas.</a:t>
            </a:r>
          </a:p>
          <a:p>
            <a:pPr marL="571500" indent="-571500">
              <a:lnSpc>
                <a:spcPct val="150000"/>
              </a:lnSpc>
              <a:buBlip>
                <a:blip r:embed="rId2"/>
              </a:buBlip>
            </a:pPr>
            <a:r>
              <a:rPr lang="es-ES_tradnl" dirty="0"/>
              <a:t>    Es eficiente en la aplicación de la teoría.</a:t>
            </a:r>
          </a:p>
        </p:txBody>
      </p:sp>
      <p:pic>
        <p:nvPicPr>
          <p:cNvPr id="6" name="Imagen 5" descr="burner k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696" y="1852464"/>
            <a:ext cx="3168352" cy="54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6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05993" y="628328"/>
            <a:ext cx="116290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600" dirty="0">
                <a:solidFill>
                  <a:srgbClr val="FF0000"/>
                </a:solidFill>
                <a:latin typeface="KG Red Hands Outline"/>
                <a:cs typeface="KG Red Hands Outline"/>
              </a:rPr>
              <a:t>ESTILOS DE APRENDIZAJE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875441" y="1924472"/>
            <a:ext cx="3211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ASIMILADOR</a:t>
            </a:r>
            <a:endParaRPr lang="es-ES" b="1" dirty="0"/>
          </a:p>
        </p:txBody>
      </p:sp>
      <p:sp>
        <p:nvSpPr>
          <p:cNvPr id="5" name="Rectángulo 4"/>
          <p:cNvSpPr/>
          <p:nvPr/>
        </p:nvSpPr>
        <p:spPr>
          <a:xfrm>
            <a:off x="669752" y="2987888"/>
            <a:ext cx="12335048" cy="620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sz="3300" dirty="0" smtClean="0"/>
              <a:t>Reflexivo</a:t>
            </a:r>
            <a:r>
              <a:rPr lang="es-ES_tradnl" sz="3300" dirty="0"/>
              <a:t>, razona lo aprendido.</a:t>
            </a:r>
          </a:p>
          <a:p>
            <a:pPr marL="457200" indent="-4572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sz="3300" dirty="0"/>
              <a:t>Analítico (descompone el mensaje en sus </a:t>
            </a:r>
            <a:r>
              <a:rPr lang="es-ES_tradnl" sz="3300" dirty="0" smtClean="0"/>
              <a:t>elementos)</a:t>
            </a:r>
            <a:endParaRPr lang="es-ES_tradnl" sz="3300" dirty="0"/>
          </a:p>
          <a:p>
            <a:pPr marL="457200" indent="-4572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sz="3300" dirty="0"/>
              <a:t>Organizado, metódico y sistemático.</a:t>
            </a:r>
          </a:p>
          <a:p>
            <a:pPr marL="457200" indent="-4572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sz="3300" dirty="0"/>
              <a:t>Estudioso, se concentra en el aprender.</a:t>
            </a:r>
          </a:p>
          <a:p>
            <a:pPr marL="457200" indent="-4572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sz="3300" dirty="0"/>
              <a:t>Lógico, riguroso en el razonamiento.</a:t>
            </a:r>
          </a:p>
          <a:p>
            <a:pPr marL="457200" indent="-4572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sz="3300" dirty="0"/>
              <a:t>Racional, </a:t>
            </a:r>
            <a:r>
              <a:rPr lang="es-ES_tradnl" sz="3300" dirty="0" smtClean="0"/>
              <a:t>considera </a:t>
            </a:r>
            <a:r>
              <a:rPr lang="es-ES_tradnl" sz="3300" dirty="0"/>
              <a:t>verdad lo que su razón puede explicar.</a:t>
            </a:r>
          </a:p>
          <a:p>
            <a:pPr marL="457200" indent="-457200">
              <a:lnSpc>
                <a:spcPct val="150000"/>
              </a:lnSpc>
              <a:buSzPct val="100000"/>
              <a:buBlip>
                <a:blip r:embed="rId2"/>
              </a:buBlip>
            </a:pPr>
            <a:r>
              <a:rPr lang="es-ES_tradnl" sz="3300" dirty="0"/>
              <a:t>Secuencial, tiende al razonamiento deductivo.</a:t>
            </a:r>
          </a:p>
          <a:p>
            <a:pPr marL="571500" indent="-571500">
              <a:lnSpc>
                <a:spcPct val="150000"/>
              </a:lnSpc>
              <a:buSzPct val="100000"/>
              <a:buBlip>
                <a:blip r:embed="rId3"/>
              </a:buBlip>
            </a:pPr>
            <a:endParaRPr lang="es-ES_tradnl" dirty="0"/>
          </a:p>
        </p:txBody>
      </p:sp>
      <p:pic>
        <p:nvPicPr>
          <p:cNvPr id="8" name="Imagen 7" descr="ma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775" y="1636440"/>
            <a:ext cx="190026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97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ema de Office">
  <a:themeElements>
    <a:clrScheme name="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ACAEAF"/>
      </a:accent3>
      <a:accent4>
        <a:srgbClr val="341C14"/>
      </a:accent4>
      <a:accent5>
        <a:srgbClr val="BCC5D2"/>
      </a:accent5>
      <a:accent6>
        <a:srgbClr val="72885E"/>
      </a:accent6>
      <a:hlink>
        <a:srgbClr val="0000FF"/>
      </a:hlink>
      <a:folHlink>
        <a:srgbClr val="FF00FF"/>
      </a:folHlink>
    </a:clrScheme>
    <a:fontScheme name="Tema de Office">
      <a:majorFont>
        <a:latin typeface="Papyrus"/>
        <a:ea typeface="ＭＳ Ｐゴシック"/>
        <a:cs typeface="Papyrus"/>
      </a:majorFont>
      <a:minorFont>
        <a:latin typeface="Papyrus"/>
        <a:ea typeface="ＭＳ Ｐゴシック"/>
        <a:cs typeface="Papyru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3E231A"/>
          </a:solidFill>
          <a:prstDash val="solid"/>
          <a:miter lim="0"/>
          <a:headEnd type="none" w="med" len="med"/>
          <a:tailEnd type="none" w="med" len="med"/>
        </a:ln>
        <a:effectLst>
          <a:outerShdw blurRad="50800" dist="25400" dir="5400000" algn="ctr" rotWithShape="0">
            <a:srgbClr val="000000">
              <a:alpha val="25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600" b="0" i="0" u="none" strike="noStrike" cap="none" normalizeH="0" baseline="0">
            <a:ln>
              <a:noFill/>
            </a:ln>
            <a:solidFill>
              <a:srgbClr val="3E231A"/>
            </a:solidFill>
            <a:effectLst/>
            <a:latin typeface="Papyrus" charset="0"/>
            <a:ea typeface="ＭＳ Ｐゴシック" charset="0"/>
            <a:cs typeface="Papyrus" charset="0"/>
            <a:sym typeface="Papyru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38100" cap="flat" cmpd="sng" algn="ctr">
          <a:solidFill>
            <a:srgbClr val="3E231A"/>
          </a:solidFill>
          <a:prstDash val="solid"/>
          <a:miter lim="0"/>
          <a:headEnd type="none" w="med" len="med"/>
          <a:tailEnd type="none" w="med" len="med"/>
        </a:ln>
        <a:effectLst>
          <a:outerShdw blurRad="50800" dist="25400" dir="5400000" algn="ctr" rotWithShape="0">
            <a:srgbClr val="000000">
              <a:alpha val="25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600" b="0" i="0" u="none" strike="noStrike" cap="none" normalizeH="0" baseline="0">
            <a:ln>
              <a:noFill/>
            </a:ln>
            <a:solidFill>
              <a:srgbClr val="3E231A"/>
            </a:solidFill>
            <a:effectLst/>
            <a:latin typeface="Papyrus" charset="0"/>
            <a:ea typeface="ＭＳ Ｐゴシック" charset="0"/>
            <a:cs typeface="Papyrus" charset="0"/>
            <a:sym typeface="Papyrus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FFFFFF"/>
      </a:accent3>
      <a:accent4>
        <a:srgbClr val="000000"/>
      </a:accent4>
      <a:accent5>
        <a:srgbClr val="BCC5D2"/>
      </a:accent5>
      <a:accent6>
        <a:srgbClr val="72885E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16752</TotalTime>
  <Words>149</Words>
  <Application>Microsoft Macintosh PowerPoint</Application>
  <PresentationFormat>Personalizado</PresentationFormat>
  <Paragraphs>38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Nuevas Metodologías Inteligencias múltiples</dc:title>
  <dc:creator>Fco. Carlos Casado</dc:creator>
  <cp:lastModifiedBy>Gines</cp:lastModifiedBy>
  <cp:revision>202</cp:revision>
  <dcterms:modified xsi:type="dcterms:W3CDTF">2016-05-07T16:40:05Z</dcterms:modified>
</cp:coreProperties>
</file>