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92" r:id="rId3"/>
    <p:sldId id="291" r:id="rId4"/>
    <p:sldId id="286" r:id="rId5"/>
    <p:sldId id="287" r:id="rId6"/>
    <p:sldId id="288" r:id="rId7"/>
    <p:sldId id="289" r:id="rId8"/>
    <p:sldId id="290" r:id="rId9"/>
  </p:sldIdLst>
  <p:sldSz cx="6858000" cy="9144000" type="letter"/>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893"/>
  </p:normalViewPr>
  <p:slideViewPr>
    <p:cSldViewPr snapToGrid="0" showGuides="1">
      <p:cViewPr>
        <p:scale>
          <a:sx n="60" d="100"/>
          <a:sy n="60" d="100"/>
        </p:scale>
        <p:origin x="4072" y="68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F009A8F-B21B-42E9-8C2D-052E49E47249}" type="datetimeFigureOut">
              <a:rPr lang="es-MX" smtClean="0"/>
              <a:t>10/09/16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1945160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F009A8F-B21B-42E9-8C2D-052E49E47249}" type="datetimeFigureOut">
              <a:rPr lang="es-MX" smtClean="0"/>
              <a:t>10/09/16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817768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F009A8F-B21B-42E9-8C2D-052E49E47249}" type="datetimeFigureOut">
              <a:rPr lang="es-MX" smtClean="0"/>
              <a:t>10/09/16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256457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F009A8F-B21B-42E9-8C2D-052E49E47249}" type="datetimeFigureOut">
              <a:rPr lang="es-MX" smtClean="0"/>
              <a:t>10/09/16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2705565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F009A8F-B21B-42E9-8C2D-052E49E47249}" type="datetimeFigureOut">
              <a:rPr lang="es-MX" smtClean="0"/>
              <a:t>10/09/16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2754627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F009A8F-B21B-42E9-8C2D-052E49E47249}" type="datetimeFigureOut">
              <a:rPr lang="es-MX" smtClean="0"/>
              <a:t>10/09/16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1644063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F009A8F-B21B-42E9-8C2D-052E49E47249}" type="datetimeFigureOut">
              <a:rPr lang="es-MX" smtClean="0"/>
              <a:t>10/09/16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3965958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F009A8F-B21B-42E9-8C2D-052E49E47249}" type="datetimeFigureOut">
              <a:rPr lang="es-MX" smtClean="0"/>
              <a:t>10/09/16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86459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09A8F-B21B-42E9-8C2D-052E49E47249}" type="datetimeFigureOut">
              <a:rPr lang="es-MX" smtClean="0"/>
              <a:t>10/09/16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2086244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Date Placeholder 4"/>
          <p:cNvSpPr>
            <a:spLocks noGrp="1"/>
          </p:cNvSpPr>
          <p:nvPr>
            <p:ph type="dt" sz="half" idx="10"/>
          </p:nvPr>
        </p:nvSpPr>
        <p:spPr/>
        <p:txBody>
          <a:bodyPr/>
          <a:lstStyle/>
          <a:p>
            <a:fld id="{7F009A8F-B21B-42E9-8C2D-052E49E47249}" type="datetimeFigureOut">
              <a:rPr lang="es-MX" smtClean="0"/>
              <a:t>10/09/16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1632563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Date Placeholder 4"/>
          <p:cNvSpPr>
            <a:spLocks noGrp="1"/>
          </p:cNvSpPr>
          <p:nvPr>
            <p:ph type="dt" sz="half" idx="10"/>
          </p:nvPr>
        </p:nvSpPr>
        <p:spPr/>
        <p:txBody>
          <a:bodyPr/>
          <a:lstStyle/>
          <a:p>
            <a:fld id="{7F009A8F-B21B-42E9-8C2D-052E49E47249}" type="datetimeFigureOut">
              <a:rPr lang="es-MX" smtClean="0"/>
              <a:t>10/09/16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058B100-0891-4573-81E6-6F5E32DF5B43}" type="slidenum">
              <a:rPr lang="es-MX" smtClean="0"/>
              <a:t>‹Nr.›</a:t>
            </a:fld>
            <a:endParaRPr lang="es-MX"/>
          </a:p>
        </p:txBody>
      </p:sp>
    </p:spTree>
    <p:extLst>
      <p:ext uri="{BB962C8B-B14F-4D97-AF65-F5344CB8AC3E}">
        <p14:creationId xmlns:p14="http://schemas.microsoft.com/office/powerpoint/2010/main" val="5945700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F009A8F-B21B-42E9-8C2D-052E49E47249}" type="datetimeFigureOut">
              <a:rPr lang="es-MX" smtClean="0"/>
              <a:t>10/09/16</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058B100-0891-4573-81E6-6F5E32DF5B43}" type="slidenum">
              <a:rPr lang="es-MX" smtClean="0"/>
              <a:t>‹Nr.›</a:t>
            </a:fld>
            <a:endParaRPr lang="es-MX"/>
          </a:p>
        </p:txBody>
      </p:sp>
    </p:spTree>
    <p:extLst>
      <p:ext uri="{BB962C8B-B14F-4D97-AF65-F5344CB8AC3E}">
        <p14:creationId xmlns:p14="http://schemas.microsoft.com/office/powerpoint/2010/main" val="4108236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G"/><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63159" y="634175"/>
            <a:ext cx="6743700" cy="1934999"/>
            <a:chOff x="53030" y="36710"/>
            <a:chExt cx="6743700" cy="1934999"/>
          </a:xfrm>
        </p:grpSpPr>
        <p:sp>
          <p:nvSpPr>
            <p:cNvPr id="9" name="Rectángulo 8"/>
            <p:cNvSpPr/>
            <p:nvPr/>
          </p:nvSpPr>
          <p:spPr>
            <a:xfrm>
              <a:off x="53030" y="38134"/>
              <a:ext cx="6743700" cy="19335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1671366" y="36710"/>
              <a:ext cx="4641015" cy="523220"/>
            </a:xfrm>
            <a:prstGeom prst="rect">
              <a:avLst/>
            </a:prstGeom>
            <a:noFill/>
          </p:spPr>
          <p:txBody>
            <a:bodyPr wrap="none" lIns="91440" tIns="45720" rIns="91440" bIns="45720">
              <a:spAutoFit/>
            </a:bodyPr>
            <a:lstStyle/>
            <a:p>
              <a:pPr algn="ctr"/>
              <a:r>
                <a:rPr lang="es-ES" sz="2800" b="1" dirty="0" smtClean="0"/>
                <a:t>ESC. PRIMARIA JUAN ESCUTIA</a:t>
              </a:r>
              <a:endParaRPr lang="es-ES" sz="2800" b="1" dirty="0"/>
            </a:p>
          </p:txBody>
        </p:sp>
        <p:pic>
          <p:nvPicPr>
            <p:cNvPr id="12" name="Imagen 11"/>
            <p:cNvPicPr>
              <a:picLocks noChangeAspect="1"/>
            </p:cNvPicPr>
            <p:nvPr/>
          </p:nvPicPr>
          <p:blipFill rotWithShape="1">
            <a:blip r:embed="rId2">
              <a:extLst>
                <a:ext uri="{28A0092B-C50C-407E-A947-70E740481C1C}">
                  <a14:useLocalDpi xmlns:a14="http://schemas.microsoft.com/office/drawing/2010/main" val="0"/>
                </a:ext>
              </a:extLst>
            </a:blip>
            <a:srcRect t="1" b="2459"/>
            <a:stretch/>
          </p:blipFill>
          <p:spPr>
            <a:xfrm>
              <a:off x="241175" y="131960"/>
              <a:ext cx="1153459" cy="1744852"/>
            </a:xfrm>
            <a:prstGeom prst="rect">
              <a:avLst/>
            </a:prstGeom>
          </p:spPr>
        </p:pic>
        <p:sp>
          <p:nvSpPr>
            <p:cNvPr id="13" name="Rectángulo 12"/>
            <p:cNvSpPr/>
            <p:nvPr/>
          </p:nvSpPr>
          <p:spPr>
            <a:xfrm>
              <a:off x="1529374" y="442470"/>
              <a:ext cx="5115504" cy="1107996"/>
            </a:xfrm>
            <a:prstGeom prst="rect">
              <a:avLst/>
            </a:prstGeom>
            <a:noFill/>
          </p:spPr>
          <p:txBody>
            <a:bodyPr wrap="none" lIns="91440" tIns="45720" rIns="91440" bIns="45720">
              <a:spAutoFit/>
            </a:bodyPr>
            <a:lstStyle/>
            <a:p>
              <a:pPr algn="ctr"/>
              <a:r>
                <a:rPr lang="es-ES" sz="6600" b="1" dirty="0">
                  <a:latin typeface="HelloBigBen" panose="02000603000000000000" pitchFamily="2" charset="0"/>
                  <a:ea typeface="HelloBigBen" panose="02000603000000000000" pitchFamily="2" charset="0"/>
                </a:rPr>
                <a:t>Bienvenidos</a:t>
              </a:r>
              <a:endParaRPr lang="es-ES" sz="4800" b="1" dirty="0">
                <a:latin typeface="HelloBigBen" panose="02000603000000000000" pitchFamily="2" charset="0"/>
                <a:ea typeface="HelloBigBen" panose="02000603000000000000" pitchFamily="2" charset="0"/>
              </a:endParaRPr>
            </a:p>
          </p:txBody>
        </p:sp>
        <p:sp>
          <p:nvSpPr>
            <p:cNvPr id="14" name="Rectángulo 13"/>
            <p:cNvSpPr/>
            <p:nvPr/>
          </p:nvSpPr>
          <p:spPr>
            <a:xfrm>
              <a:off x="1352263" y="1370843"/>
              <a:ext cx="5355441" cy="461665"/>
            </a:xfrm>
            <a:prstGeom prst="rect">
              <a:avLst/>
            </a:prstGeom>
            <a:noFill/>
          </p:spPr>
          <p:txBody>
            <a:bodyPr wrap="none" lIns="91440" tIns="45720" rIns="91440" bIns="45720">
              <a:spAutoFit/>
            </a:bodyPr>
            <a:lstStyle/>
            <a:p>
              <a:pPr algn="ctr"/>
              <a:r>
                <a:rPr lang="es-ES" sz="2400" b="1" dirty="0"/>
                <a:t>A la primer reunión de Padres de Familia</a:t>
              </a:r>
            </a:p>
          </p:txBody>
        </p:sp>
      </p:grpSp>
      <p:grpSp>
        <p:nvGrpSpPr>
          <p:cNvPr id="28" name="27 Grupo"/>
          <p:cNvGrpSpPr/>
          <p:nvPr/>
        </p:nvGrpSpPr>
        <p:grpSpPr>
          <a:xfrm>
            <a:off x="63159" y="2626677"/>
            <a:ext cx="6743700" cy="1934999"/>
            <a:chOff x="53030" y="36710"/>
            <a:chExt cx="6743700" cy="1934999"/>
          </a:xfrm>
        </p:grpSpPr>
        <p:sp>
          <p:nvSpPr>
            <p:cNvPr id="29" name="Rectángulo 8"/>
            <p:cNvSpPr/>
            <p:nvPr/>
          </p:nvSpPr>
          <p:spPr>
            <a:xfrm>
              <a:off x="53030" y="38134"/>
              <a:ext cx="6743700" cy="19335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Rectángulo 10"/>
            <p:cNvSpPr/>
            <p:nvPr/>
          </p:nvSpPr>
          <p:spPr>
            <a:xfrm>
              <a:off x="1671366" y="36710"/>
              <a:ext cx="4641015" cy="523220"/>
            </a:xfrm>
            <a:prstGeom prst="rect">
              <a:avLst/>
            </a:prstGeom>
            <a:noFill/>
          </p:spPr>
          <p:txBody>
            <a:bodyPr wrap="none" lIns="91440" tIns="45720" rIns="91440" bIns="45720">
              <a:spAutoFit/>
            </a:bodyPr>
            <a:lstStyle/>
            <a:p>
              <a:pPr algn="ctr"/>
              <a:r>
                <a:rPr lang="es-ES" sz="2800" b="1" dirty="0" smtClean="0"/>
                <a:t>ESC. PRIMARIA JUAN ESCUTIA</a:t>
              </a:r>
              <a:endParaRPr lang="es-ES" sz="2800" b="1" dirty="0"/>
            </a:p>
          </p:txBody>
        </p:sp>
        <p:pic>
          <p:nvPicPr>
            <p:cNvPr id="31" name="Imagen 11"/>
            <p:cNvPicPr>
              <a:picLocks noChangeAspect="1"/>
            </p:cNvPicPr>
            <p:nvPr/>
          </p:nvPicPr>
          <p:blipFill rotWithShape="1">
            <a:blip r:embed="rId2">
              <a:extLst>
                <a:ext uri="{28A0092B-C50C-407E-A947-70E740481C1C}">
                  <a14:useLocalDpi xmlns:a14="http://schemas.microsoft.com/office/drawing/2010/main" val="0"/>
                </a:ext>
              </a:extLst>
            </a:blip>
            <a:srcRect t="1" b="2459"/>
            <a:stretch/>
          </p:blipFill>
          <p:spPr>
            <a:xfrm>
              <a:off x="241175" y="131960"/>
              <a:ext cx="1153459" cy="1744852"/>
            </a:xfrm>
            <a:prstGeom prst="rect">
              <a:avLst/>
            </a:prstGeom>
          </p:spPr>
        </p:pic>
        <p:sp>
          <p:nvSpPr>
            <p:cNvPr id="32" name="Rectángulo 12"/>
            <p:cNvSpPr/>
            <p:nvPr/>
          </p:nvSpPr>
          <p:spPr>
            <a:xfrm>
              <a:off x="1529374" y="442470"/>
              <a:ext cx="5115504" cy="1107996"/>
            </a:xfrm>
            <a:prstGeom prst="rect">
              <a:avLst/>
            </a:prstGeom>
            <a:noFill/>
          </p:spPr>
          <p:txBody>
            <a:bodyPr wrap="none" lIns="91440" tIns="45720" rIns="91440" bIns="45720">
              <a:spAutoFit/>
            </a:bodyPr>
            <a:lstStyle/>
            <a:p>
              <a:pPr algn="ctr"/>
              <a:r>
                <a:rPr lang="es-ES" sz="6600" b="1" dirty="0">
                  <a:latin typeface="HelloBigBen" panose="02000603000000000000" pitchFamily="2" charset="0"/>
                  <a:ea typeface="HelloBigBen" panose="02000603000000000000" pitchFamily="2" charset="0"/>
                </a:rPr>
                <a:t>Bienvenidos</a:t>
              </a:r>
              <a:endParaRPr lang="es-ES" sz="4800" b="1" dirty="0">
                <a:latin typeface="HelloBigBen" panose="02000603000000000000" pitchFamily="2" charset="0"/>
                <a:ea typeface="HelloBigBen" panose="02000603000000000000" pitchFamily="2" charset="0"/>
              </a:endParaRPr>
            </a:p>
          </p:txBody>
        </p:sp>
        <p:sp>
          <p:nvSpPr>
            <p:cNvPr id="33" name="Rectángulo 13"/>
            <p:cNvSpPr/>
            <p:nvPr/>
          </p:nvSpPr>
          <p:spPr>
            <a:xfrm>
              <a:off x="1352263" y="1370843"/>
              <a:ext cx="5355441" cy="461665"/>
            </a:xfrm>
            <a:prstGeom prst="rect">
              <a:avLst/>
            </a:prstGeom>
            <a:noFill/>
          </p:spPr>
          <p:txBody>
            <a:bodyPr wrap="none" lIns="91440" tIns="45720" rIns="91440" bIns="45720">
              <a:spAutoFit/>
            </a:bodyPr>
            <a:lstStyle/>
            <a:p>
              <a:pPr algn="ctr"/>
              <a:r>
                <a:rPr lang="es-ES" sz="2400" b="1" dirty="0"/>
                <a:t>A la primer reunión de Padres de Familia</a:t>
              </a:r>
            </a:p>
          </p:txBody>
        </p:sp>
      </p:grpSp>
      <p:grpSp>
        <p:nvGrpSpPr>
          <p:cNvPr id="37" name="36 Grupo"/>
          <p:cNvGrpSpPr/>
          <p:nvPr/>
        </p:nvGrpSpPr>
        <p:grpSpPr>
          <a:xfrm>
            <a:off x="63159" y="4660654"/>
            <a:ext cx="6743700" cy="1934999"/>
            <a:chOff x="53030" y="36710"/>
            <a:chExt cx="6743700" cy="1934999"/>
          </a:xfrm>
        </p:grpSpPr>
        <p:sp>
          <p:nvSpPr>
            <p:cNvPr id="38" name="Rectángulo 8"/>
            <p:cNvSpPr/>
            <p:nvPr/>
          </p:nvSpPr>
          <p:spPr>
            <a:xfrm>
              <a:off x="53030" y="38134"/>
              <a:ext cx="6743700" cy="19335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9" name="Rectángulo 10"/>
            <p:cNvSpPr/>
            <p:nvPr/>
          </p:nvSpPr>
          <p:spPr>
            <a:xfrm>
              <a:off x="1671366" y="36710"/>
              <a:ext cx="4641015" cy="523220"/>
            </a:xfrm>
            <a:prstGeom prst="rect">
              <a:avLst/>
            </a:prstGeom>
            <a:noFill/>
          </p:spPr>
          <p:txBody>
            <a:bodyPr wrap="none" lIns="91440" tIns="45720" rIns="91440" bIns="45720">
              <a:spAutoFit/>
            </a:bodyPr>
            <a:lstStyle/>
            <a:p>
              <a:pPr algn="ctr"/>
              <a:r>
                <a:rPr lang="es-ES" sz="2800" b="1" dirty="0" smtClean="0"/>
                <a:t>ESC. PRIMARIA JUAN ESCUTIA</a:t>
              </a:r>
              <a:endParaRPr lang="es-ES" sz="2800" b="1" dirty="0"/>
            </a:p>
          </p:txBody>
        </p:sp>
        <p:pic>
          <p:nvPicPr>
            <p:cNvPr id="40" name="Imagen 11"/>
            <p:cNvPicPr>
              <a:picLocks noChangeAspect="1"/>
            </p:cNvPicPr>
            <p:nvPr/>
          </p:nvPicPr>
          <p:blipFill rotWithShape="1">
            <a:blip r:embed="rId2">
              <a:extLst>
                <a:ext uri="{28A0092B-C50C-407E-A947-70E740481C1C}">
                  <a14:useLocalDpi xmlns:a14="http://schemas.microsoft.com/office/drawing/2010/main" val="0"/>
                </a:ext>
              </a:extLst>
            </a:blip>
            <a:srcRect t="1" b="2459"/>
            <a:stretch/>
          </p:blipFill>
          <p:spPr>
            <a:xfrm>
              <a:off x="241175" y="131960"/>
              <a:ext cx="1153459" cy="1744852"/>
            </a:xfrm>
            <a:prstGeom prst="rect">
              <a:avLst/>
            </a:prstGeom>
          </p:spPr>
        </p:pic>
        <p:sp>
          <p:nvSpPr>
            <p:cNvPr id="41" name="Rectángulo 12"/>
            <p:cNvSpPr/>
            <p:nvPr/>
          </p:nvSpPr>
          <p:spPr>
            <a:xfrm>
              <a:off x="1529374" y="442470"/>
              <a:ext cx="5115504" cy="1107996"/>
            </a:xfrm>
            <a:prstGeom prst="rect">
              <a:avLst/>
            </a:prstGeom>
            <a:noFill/>
          </p:spPr>
          <p:txBody>
            <a:bodyPr wrap="none" lIns="91440" tIns="45720" rIns="91440" bIns="45720">
              <a:spAutoFit/>
            </a:bodyPr>
            <a:lstStyle/>
            <a:p>
              <a:pPr algn="ctr"/>
              <a:r>
                <a:rPr lang="es-ES" sz="6600" b="1" dirty="0">
                  <a:latin typeface="HelloBigBen" panose="02000603000000000000" pitchFamily="2" charset="0"/>
                  <a:ea typeface="HelloBigBen" panose="02000603000000000000" pitchFamily="2" charset="0"/>
                </a:rPr>
                <a:t>Bienvenidos</a:t>
              </a:r>
              <a:endParaRPr lang="es-ES" sz="4800" b="1" dirty="0">
                <a:latin typeface="HelloBigBen" panose="02000603000000000000" pitchFamily="2" charset="0"/>
                <a:ea typeface="HelloBigBen" panose="02000603000000000000" pitchFamily="2" charset="0"/>
              </a:endParaRPr>
            </a:p>
          </p:txBody>
        </p:sp>
        <p:sp>
          <p:nvSpPr>
            <p:cNvPr id="42" name="Rectángulo 13"/>
            <p:cNvSpPr/>
            <p:nvPr/>
          </p:nvSpPr>
          <p:spPr>
            <a:xfrm>
              <a:off x="1352263" y="1370843"/>
              <a:ext cx="5355441" cy="461665"/>
            </a:xfrm>
            <a:prstGeom prst="rect">
              <a:avLst/>
            </a:prstGeom>
            <a:noFill/>
          </p:spPr>
          <p:txBody>
            <a:bodyPr wrap="none" lIns="91440" tIns="45720" rIns="91440" bIns="45720">
              <a:spAutoFit/>
            </a:bodyPr>
            <a:lstStyle/>
            <a:p>
              <a:pPr algn="ctr"/>
              <a:r>
                <a:rPr lang="es-ES" sz="2400" b="1" dirty="0"/>
                <a:t>A la primer reunión de Padres de Familia</a:t>
              </a:r>
            </a:p>
          </p:txBody>
        </p:sp>
      </p:grpSp>
      <p:grpSp>
        <p:nvGrpSpPr>
          <p:cNvPr id="43" name="42 Grupo"/>
          <p:cNvGrpSpPr/>
          <p:nvPr/>
        </p:nvGrpSpPr>
        <p:grpSpPr>
          <a:xfrm>
            <a:off x="53030" y="6690550"/>
            <a:ext cx="6743700" cy="1934999"/>
            <a:chOff x="53030" y="36710"/>
            <a:chExt cx="6743700" cy="1934999"/>
          </a:xfrm>
        </p:grpSpPr>
        <p:sp>
          <p:nvSpPr>
            <p:cNvPr id="44" name="Rectángulo 8"/>
            <p:cNvSpPr/>
            <p:nvPr/>
          </p:nvSpPr>
          <p:spPr>
            <a:xfrm>
              <a:off x="53030" y="38134"/>
              <a:ext cx="6743700" cy="19335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Rectángulo 10"/>
            <p:cNvSpPr/>
            <p:nvPr/>
          </p:nvSpPr>
          <p:spPr>
            <a:xfrm>
              <a:off x="1671366" y="36710"/>
              <a:ext cx="4641015" cy="523220"/>
            </a:xfrm>
            <a:prstGeom prst="rect">
              <a:avLst/>
            </a:prstGeom>
            <a:noFill/>
          </p:spPr>
          <p:txBody>
            <a:bodyPr wrap="none" lIns="91440" tIns="45720" rIns="91440" bIns="45720">
              <a:spAutoFit/>
            </a:bodyPr>
            <a:lstStyle/>
            <a:p>
              <a:pPr algn="ctr"/>
              <a:r>
                <a:rPr lang="es-ES" sz="2800" b="1" dirty="0" smtClean="0"/>
                <a:t>ESC. PRIMARIA JUAN ESCUTIA</a:t>
              </a:r>
              <a:endParaRPr lang="es-ES" sz="2800" b="1" dirty="0"/>
            </a:p>
          </p:txBody>
        </p:sp>
        <p:pic>
          <p:nvPicPr>
            <p:cNvPr id="46" name="Imagen 11"/>
            <p:cNvPicPr>
              <a:picLocks noChangeAspect="1"/>
            </p:cNvPicPr>
            <p:nvPr/>
          </p:nvPicPr>
          <p:blipFill rotWithShape="1">
            <a:blip r:embed="rId2">
              <a:extLst>
                <a:ext uri="{28A0092B-C50C-407E-A947-70E740481C1C}">
                  <a14:useLocalDpi xmlns:a14="http://schemas.microsoft.com/office/drawing/2010/main" val="0"/>
                </a:ext>
              </a:extLst>
            </a:blip>
            <a:srcRect t="1" b="2459"/>
            <a:stretch/>
          </p:blipFill>
          <p:spPr>
            <a:xfrm>
              <a:off x="241175" y="131960"/>
              <a:ext cx="1153459" cy="1744852"/>
            </a:xfrm>
            <a:prstGeom prst="rect">
              <a:avLst/>
            </a:prstGeom>
          </p:spPr>
        </p:pic>
        <p:sp>
          <p:nvSpPr>
            <p:cNvPr id="47" name="Rectángulo 12"/>
            <p:cNvSpPr/>
            <p:nvPr/>
          </p:nvSpPr>
          <p:spPr>
            <a:xfrm>
              <a:off x="1529374" y="442470"/>
              <a:ext cx="5115504" cy="1107996"/>
            </a:xfrm>
            <a:prstGeom prst="rect">
              <a:avLst/>
            </a:prstGeom>
            <a:noFill/>
          </p:spPr>
          <p:txBody>
            <a:bodyPr wrap="none" lIns="91440" tIns="45720" rIns="91440" bIns="45720">
              <a:spAutoFit/>
            </a:bodyPr>
            <a:lstStyle/>
            <a:p>
              <a:pPr algn="ctr"/>
              <a:r>
                <a:rPr lang="es-ES" sz="6600" b="1" dirty="0">
                  <a:latin typeface="HelloBigBen" panose="02000603000000000000" pitchFamily="2" charset="0"/>
                  <a:ea typeface="HelloBigBen" panose="02000603000000000000" pitchFamily="2" charset="0"/>
                </a:rPr>
                <a:t>Bienvenidos</a:t>
              </a:r>
              <a:endParaRPr lang="es-ES" sz="4800" b="1" dirty="0">
                <a:latin typeface="HelloBigBen" panose="02000603000000000000" pitchFamily="2" charset="0"/>
                <a:ea typeface="HelloBigBen" panose="02000603000000000000" pitchFamily="2" charset="0"/>
              </a:endParaRPr>
            </a:p>
          </p:txBody>
        </p:sp>
        <p:sp>
          <p:nvSpPr>
            <p:cNvPr id="48" name="Rectángulo 13"/>
            <p:cNvSpPr/>
            <p:nvPr/>
          </p:nvSpPr>
          <p:spPr>
            <a:xfrm>
              <a:off x="1352263" y="1370843"/>
              <a:ext cx="5355441" cy="461665"/>
            </a:xfrm>
            <a:prstGeom prst="rect">
              <a:avLst/>
            </a:prstGeom>
            <a:noFill/>
          </p:spPr>
          <p:txBody>
            <a:bodyPr wrap="none" lIns="91440" tIns="45720" rIns="91440" bIns="45720">
              <a:spAutoFit/>
            </a:bodyPr>
            <a:lstStyle/>
            <a:p>
              <a:pPr algn="ctr"/>
              <a:r>
                <a:rPr lang="es-ES" sz="2400" b="1" dirty="0"/>
                <a:t>A la primer reunión de Padres de Familia</a:t>
              </a:r>
            </a:p>
          </p:txBody>
        </p:sp>
      </p:grpSp>
    </p:spTree>
    <p:extLst>
      <p:ext uri="{BB962C8B-B14F-4D97-AF65-F5344CB8AC3E}">
        <p14:creationId xmlns:p14="http://schemas.microsoft.com/office/powerpoint/2010/main" val="3190520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37930" y="634975"/>
            <a:ext cx="6767228" cy="4000500"/>
            <a:chOff x="22519" y="5093272"/>
            <a:chExt cx="6767228" cy="4000500"/>
          </a:xfrm>
        </p:grpSpPr>
        <p:sp>
          <p:nvSpPr>
            <p:cNvPr id="5" name="Rectángulo 20"/>
            <p:cNvSpPr/>
            <p:nvPr/>
          </p:nvSpPr>
          <p:spPr>
            <a:xfrm>
              <a:off x="46947" y="5093272"/>
              <a:ext cx="6742800" cy="40005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21"/>
            <p:cNvSpPr/>
            <p:nvPr/>
          </p:nvSpPr>
          <p:spPr>
            <a:xfrm>
              <a:off x="46947" y="5093272"/>
              <a:ext cx="6742800" cy="29337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22"/>
            <p:cNvSpPr/>
            <p:nvPr/>
          </p:nvSpPr>
          <p:spPr>
            <a:xfrm>
              <a:off x="123846" y="8155652"/>
              <a:ext cx="6622326" cy="769441"/>
            </a:xfrm>
            <a:prstGeom prst="rect">
              <a:avLst/>
            </a:prstGeom>
            <a:noFill/>
          </p:spPr>
          <p:txBody>
            <a:bodyPr wrap="none" lIns="91440" tIns="45720" rIns="91440" bIns="45720">
              <a:spAutoFit/>
            </a:bodyPr>
            <a:lstStyle/>
            <a:p>
              <a:pPr algn="ctr"/>
              <a:r>
                <a:rPr lang="es-ES" sz="4400" b="1" dirty="0">
                  <a:latin typeface="HelloBigBen" panose="02000603000000000000" pitchFamily="2" charset="0"/>
                  <a:ea typeface="HelloBigBen" panose="02000603000000000000" pitchFamily="2" charset="0"/>
                </a:rPr>
                <a:t>Información Importante</a:t>
              </a:r>
            </a:p>
          </p:txBody>
        </p:sp>
        <p:pic>
          <p:nvPicPr>
            <p:cNvPr id="8" name="Imagen 23"/>
            <p:cNvPicPr>
              <a:picLocks noChangeAspect="1"/>
            </p:cNvPicPr>
            <p:nvPr/>
          </p:nvPicPr>
          <p:blipFill rotWithShape="1">
            <a:blip r:embed="rId2" cstate="print">
              <a:extLst>
                <a:ext uri="{28A0092B-C50C-407E-A947-70E740481C1C}">
                  <a14:useLocalDpi xmlns:a14="http://schemas.microsoft.com/office/drawing/2010/main" val="0"/>
                </a:ext>
              </a:extLst>
            </a:blip>
            <a:srcRect r="3970" b="10992"/>
            <a:stretch/>
          </p:blipFill>
          <p:spPr>
            <a:xfrm>
              <a:off x="159285" y="5150372"/>
              <a:ext cx="1628489" cy="869550"/>
            </a:xfrm>
            <a:prstGeom prst="rect">
              <a:avLst/>
            </a:prstGeom>
          </p:spPr>
        </p:pic>
        <p:sp>
          <p:nvSpPr>
            <p:cNvPr id="9" name="Rectángulo 24"/>
            <p:cNvSpPr/>
            <p:nvPr/>
          </p:nvSpPr>
          <p:spPr>
            <a:xfrm>
              <a:off x="37930" y="5988650"/>
              <a:ext cx="6742800" cy="1138773"/>
            </a:xfrm>
            <a:prstGeom prst="rect">
              <a:avLst/>
            </a:prstGeom>
            <a:noFill/>
          </p:spPr>
          <p:txBody>
            <a:bodyPr wrap="square" lIns="91440" tIns="45720" rIns="91440" bIns="45720">
              <a:spAutoFit/>
            </a:bodyPr>
            <a:lstStyle/>
            <a:p>
              <a:pPr marL="342900" indent="-342900" algn="ctr">
                <a:buFont typeface="Wingdings" panose="05000000000000000000" pitchFamily="2" charset="2"/>
                <a:buChar char="ü"/>
              </a:pPr>
              <a:r>
                <a:rPr lang="es-ES" sz="1700" b="1" dirty="0">
                  <a:latin typeface="Perpetua" panose="02020502060401020303" pitchFamily="18" charset="0"/>
                </a:rPr>
                <a:t>Se le informa que del </a:t>
              </a:r>
              <a:r>
                <a:rPr lang="es-ES" sz="1700" b="1" dirty="0" smtClean="0">
                  <a:latin typeface="Perpetua" panose="02020502060401020303" pitchFamily="18" charset="0"/>
                </a:rPr>
                <a:t>7 y 8 de Septiembre se </a:t>
              </a:r>
              <a:r>
                <a:rPr lang="es-ES" sz="1700" b="1" dirty="0">
                  <a:latin typeface="Perpetua" panose="02020502060401020303" pitchFamily="18" charset="0"/>
                </a:rPr>
                <a:t>estarán realizando en el aula </a:t>
              </a:r>
              <a:r>
                <a:rPr lang="es-ES" sz="1700" b="1" dirty="0" smtClean="0">
                  <a:latin typeface="Perpetua" panose="02020502060401020303" pitchFamily="18" charset="0"/>
                </a:rPr>
                <a:t>examen </a:t>
              </a:r>
              <a:r>
                <a:rPr lang="es-ES" sz="1700" b="1" dirty="0">
                  <a:latin typeface="Perpetua" panose="02020502060401020303" pitchFamily="18" charset="0"/>
                </a:rPr>
                <a:t>de diagnóstico, para después diseñar un plan de trabajo acorde a las necesidades de los alumnos</a:t>
              </a:r>
              <a:r>
                <a:rPr lang="es-ES" sz="1700" b="1" dirty="0" smtClean="0">
                  <a:latin typeface="Perpetua" panose="02020502060401020303" pitchFamily="18" charset="0"/>
                </a:rPr>
                <a:t>. </a:t>
              </a:r>
              <a:r>
                <a:rPr lang="es-ES" sz="1700" b="1" dirty="0">
                  <a:latin typeface="Perpetua" panose="02020502060401020303" pitchFamily="18" charset="0"/>
                </a:rPr>
                <a:t> </a:t>
              </a:r>
              <a:r>
                <a:rPr lang="es-ES" sz="1700" b="1" dirty="0" smtClean="0">
                  <a:latin typeface="Perpetua" panose="02020502060401020303" pitchFamily="18" charset="0"/>
                </a:rPr>
                <a:t>De igual forma realizando actividades que fomenten un aprendizaje significativo.</a:t>
              </a:r>
              <a:endParaRPr lang="es-ES" sz="1700" b="1" dirty="0">
                <a:latin typeface="Perpetua" panose="02020502060401020303" pitchFamily="18" charset="0"/>
              </a:endParaRPr>
            </a:p>
          </p:txBody>
        </p:sp>
        <p:sp>
          <p:nvSpPr>
            <p:cNvPr id="10" name="Rectángulo 25"/>
            <p:cNvSpPr/>
            <p:nvPr/>
          </p:nvSpPr>
          <p:spPr>
            <a:xfrm>
              <a:off x="22519" y="7084235"/>
              <a:ext cx="6753074" cy="877163"/>
            </a:xfrm>
            <a:prstGeom prst="rect">
              <a:avLst/>
            </a:prstGeom>
            <a:noFill/>
          </p:spPr>
          <p:txBody>
            <a:bodyPr wrap="square" lIns="91440" tIns="45720" rIns="91440" bIns="45720">
              <a:spAutoFit/>
            </a:bodyPr>
            <a:lstStyle/>
            <a:p>
              <a:pPr marL="342900" indent="-342900" algn="ctr">
                <a:buFont typeface="Wingdings" panose="05000000000000000000" pitchFamily="2" charset="2"/>
                <a:buChar char="ü"/>
              </a:pPr>
              <a:r>
                <a:rPr lang="es-ES" sz="1700" b="1" dirty="0">
                  <a:latin typeface="Perpetua" panose="02020502060401020303" pitchFamily="18" charset="0"/>
                </a:rPr>
                <a:t>Así mismo se le informa que el último viernes de cada mes se estarán realizando las reuniones de Consejo Técnico Escolar, por lo cual se suspenderán clases.</a:t>
              </a:r>
            </a:p>
          </p:txBody>
        </p:sp>
        <p:sp>
          <p:nvSpPr>
            <p:cNvPr id="11" name="Rectángulo 26"/>
            <p:cNvSpPr/>
            <p:nvPr/>
          </p:nvSpPr>
          <p:spPr>
            <a:xfrm>
              <a:off x="1529374" y="5103006"/>
              <a:ext cx="5246219" cy="877163"/>
            </a:xfrm>
            <a:prstGeom prst="rect">
              <a:avLst/>
            </a:prstGeom>
            <a:noFill/>
          </p:spPr>
          <p:txBody>
            <a:bodyPr wrap="square" lIns="91440" tIns="45720" rIns="91440" bIns="45720">
              <a:spAutoFit/>
            </a:bodyPr>
            <a:lstStyle/>
            <a:p>
              <a:pPr marL="342900" indent="-342900" algn="ctr">
                <a:buFont typeface="Wingdings" panose="05000000000000000000" pitchFamily="2" charset="2"/>
                <a:buChar char="ü"/>
              </a:pPr>
              <a:r>
                <a:rPr lang="es-ES" sz="1700" b="1" dirty="0">
                  <a:latin typeface="Perpetua" panose="02020502060401020303" pitchFamily="18" charset="0"/>
                </a:rPr>
                <a:t>Los alumnos deberán asistir puntualmente todos los días a la escuela en el horario </a:t>
              </a:r>
              <a:r>
                <a:rPr lang="es-ES" sz="1700" b="1" dirty="0" smtClean="0">
                  <a:latin typeface="Perpetua" panose="02020502060401020303" pitchFamily="18" charset="0"/>
                </a:rPr>
                <a:t>establecido </a:t>
              </a:r>
              <a:r>
                <a:rPr lang="es-ES" sz="1700" b="1" dirty="0">
                  <a:latin typeface="Perpetua" panose="02020502060401020303" pitchFamily="18" charset="0"/>
                </a:rPr>
                <a:t>por el </a:t>
              </a:r>
              <a:r>
                <a:rPr lang="es-ES" sz="1700" b="1" dirty="0" smtClean="0">
                  <a:latin typeface="Perpetua" panose="02020502060401020303" pitchFamily="18" charset="0"/>
                </a:rPr>
                <a:t>plantel</a:t>
              </a:r>
              <a:r>
                <a:rPr lang="es-ES" sz="1700" b="1" dirty="0">
                  <a:latin typeface="Perpetua" panose="02020502060401020303" pitchFamily="18" charset="0"/>
                </a:rPr>
                <a:t> </a:t>
              </a:r>
              <a:r>
                <a:rPr lang="es-ES" sz="1700" b="1" dirty="0" smtClean="0">
                  <a:latin typeface="Perpetua" panose="02020502060401020303" pitchFamily="18" charset="0"/>
                </a:rPr>
                <a:t>y cumplir con las reglas.</a:t>
              </a:r>
              <a:endParaRPr lang="es-ES" sz="1700" b="1" dirty="0">
                <a:latin typeface="Perpetua" panose="02020502060401020303" pitchFamily="18" charset="0"/>
              </a:endParaRPr>
            </a:p>
          </p:txBody>
        </p:sp>
      </p:grpSp>
      <p:grpSp>
        <p:nvGrpSpPr>
          <p:cNvPr id="12" name="11 Grupo"/>
          <p:cNvGrpSpPr/>
          <p:nvPr/>
        </p:nvGrpSpPr>
        <p:grpSpPr>
          <a:xfrm>
            <a:off x="22519" y="4635475"/>
            <a:ext cx="6767228" cy="4000500"/>
            <a:chOff x="22519" y="5093272"/>
            <a:chExt cx="6767228" cy="4000500"/>
          </a:xfrm>
        </p:grpSpPr>
        <p:sp>
          <p:nvSpPr>
            <p:cNvPr id="13" name="Rectángulo 20"/>
            <p:cNvSpPr/>
            <p:nvPr/>
          </p:nvSpPr>
          <p:spPr>
            <a:xfrm>
              <a:off x="46947" y="5093272"/>
              <a:ext cx="6742800" cy="40005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Rectángulo 21"/>
            <p:cNvSpPr/>
            <p:nvPr/>
          </p:nvSpPr>
          <p:spPr>
            <a:xfrm>
              <a:off x="46947" y="5093272"/>
              <a:ext cx="6742800" cy="29337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Rectángulo 22"/>
            <p:cNvSpPr/>
            <p:nvPr/>
          </p:nvSpPr>
          <p:spPr>
            <a:xfrm>
              <a:off x="123846" y="8155652"/>
              <a:ext cx="6622326" cy="769441"/>
            </a:xfrm>
            <a:prstGeom prst="rect">
              <a:avLst/>
            </a:prstGeom>
            <a:noFill/>
          </p:spPr>
          <p:txBody>
            <a:bodyPr wrap="none" lIns="91440" tIns="45720" rIns="91440" bIns="45720">
              <a:spAutoFit/>
            </a:bodyPr>
            <a:lstStyle/>
            <a:p>
              <a:pPr algn="ctr"/>
              <a:r>
                <a:rPr lang="es-ES" sz="4400" b="1" dirty="0">
                  <a:latin typeface="HelloBigBen" panose="02000603000000000000" pitchFamily="2" charset="0"/>
                  <a:ea typeface="HelloBigBen" panose="02000603000000000000" pitchFamily="2" charset="0"/>
                </a:rPr>
                <a:t>Información Importante</a:t>
              </a:r>
            </a:p>
          </p:txBody>
        </p:sp>
        <p:pic>
          <p:nvPicPr>
            <p:cNvPr id="16" name="Imagen 23"/>
            <p:cNvPicPr>
              <a:picLocks noChangeAspect="1"/>
            </p:cNvPicPr>
            <p:nvPr/>
          </p:nvPicPr>
          <p:blipFill rotWithShape="1">
            <a:blip r:embed="rId2" cstate="print">
              <a:extLst>
                <a:ext uri="{28A0092B-C50C-407E-A947-70E740481C1C}">
                  <a14:useLocalDpi xmlns:a14="http://schemas.microsoft.com/office/drawing/2010/main" val="0"/>
                </a:ext>
              </a:extLst>
            </a:blip>
            <a:srcRect r="3970" b="10992"/>
            <a:stretch/>
          </p:blipFill>
          <p:spPr>
            <a:xfrm>
              <a:off x="159285" y="5150372"/>
              <a:ext cx="1628489" cy="869550"/>
            </a:xfrm>
            <a:prstGeom prst="rect">
              <a:avLst/>
            </a:prstGeom>
          </p:spPr>
        </p:pic>
        <p:sp>
          <p:nvSpPr>
            <p:cNvPr id="17" name="Rectángulo 24"/>
            <p:cNvSpPr/>
            <p:nvPr/>
          </p:nvSpPr>
          <p:spPr>
            <a:xfrm>
              <a:off x="37930" y="5988650"/>
              <a:ext cx="6742800" cy="1138773"/>
            </a:xfrm>
            <a:prstGeom prst="rect">
              <a:avLst/>
            </a:prstGeom>
            <a:noFill/>
          </p:spPr>
          <p:txBody>
            <a:bodyPr wrap="square" lIns="91440" tIns="45720" rIns="91440" bIns="45720">
              <a:spAutoFit/>
            </a:bodyPr>
            <a:lstStyle/>
            <a:p>
              <a:pPr marL="342900" indent="-342900" algn="ctr">
                <a:buFont typeface="Wingdings" panose="05000000000000000000" pitchFamily="2" charset="2"/>
                <a:buChar char="ü"/>
              </a:pPr>
              <a:r>
                <a:rPr lang="es-ES" sz="1700" b="1" dirty="0">
                  <a:latin typeface="Perpetua" panose="02020502060401020303" pitchFamily="18" charset="0"/>
                </a:rPr>
                <a:t>Se le informa que del </a:t>
              </a:r>
              <a:r>
                <a:rPr lang="es-ES" sz="1700" b="1" dirty="0" smtClean="0">
                  <a:latin typeface="Perpetua" panose="02020502060401020303" pitchFamily="18" charset="0"/>
                </a:rPr>
                <a:t>7 y 8 de Septiembre se </a:t>
              </a:r>
              <a:r>
                <a:rPr lang="es-ES" sz="1700" b="1" dirty="0">
                  <a:latin typeface="Perpetua" panose="02020502060401020303" pitchFamily="18" charset="0"/>
                </a:rPr>
                <a:t>estarán realizando en el aula </a:t>
              </a:r>
              <a:r>
                <a:rPr lang="es-ES" sz="1700" b="1" dirty="0" smtClean="0">
                  <a:latin typeface="Perpetua" panose="02020502060401020303" pitchFamily="18" charset="0"/>
                </a:rPr>
                <a:t>examen </a:t>
              </a:r>
              <a:r>
                <a:rPr lang="es-ES" sz="1700" b="1" dirty="0">
                  <a:latin typeface="Perpetua" panose="02020502060401020303" pitchFamily="18" charset="0"/>
                </a:rPr>
                <a:t>de diagnóstico, para después diseñar un plan de trabajo acorde a las necesidades de los alumnos</a:t>
              </a:r>
              <a:r>
                <a:rPr lang="es-ES" sz="1700" b="1" dirty="0" smtClean="0">
                  <a:latin typeface="Perpetua" panose="02020502060401020303" pitchFamily="18" charset="0"/>
                </a:rPr>
                <a:t>. </a:t>
              </a:r>
              <a:r>
                <a:rPr lang="es-ES" sz="1700" b="1" dirty="0">
                  <a:latin typeface="Perpetua" panose="02020502060401020303" pitchFamily="18" charset="0"/>
                </a:rPr>
                <a:t> </a:t>
              </a:r>
              <a:r>
                <a:rPr lang="es-ES" sz="1700" b="1" dirty="0" smtClean="0">
                  <a:latin typeface="Perpetua" panose="02020502060401020303" pitchFamily="18" charset="0"/>
                </a:rPr>
                <a:t>De igual forma realizando actividades que fomenten un aprendizaje significativo.</a:t>
              </a:r>
              <a:endParaRPr lang="es-ES" sz="1700" b="1" dirty="0">
                <a:latin typeface="Perpetua" panose="02020502060401020303" pitchFamily="18" charset="0"/>
              </a:endParaRPr>
            </a:p>
          </p:txBody>
        </p:sp>
        <p:sp>
          <p:nvSpPr>
            <p:cNvPr id="18" name="Rectángulo 25"/>
            <p:cNvSpPr/>
            <p:nvPr/>
          </p:nvSpPr>
          <p:spPr>
            <a:xfrm>
              <a:off x="22519" y="7084235"/>
              <a:ext cx="6753074" cy="877163"/>
            </a:xfrm>
            <a:prstGeom prst="rect">
              <a:avLst/>
            </a:prstGeom>
            <a:noFill/>
          </p:spPr>
          <p:txBody>
            <a:bodyPr wrap="square" lIns="91440" tIns="45720" rIns="91440" bIns="45720">
              <a:spAutoFit/>
            </a:bodyPr>
            <a:lstStyle/>
            <a:p>
              <a:pPr marL="342900" indent="-342900" algn="ctr">
                <a:buFont typeface="Wingdings" panose="05000000000000000000" pitchFamily="2" charset="2"/>
                <a:buChar char="ü"/>
              </a:pPr>
              <a:r>
                <a:rPr lang="es-ES" sz="1700" b="1" dirty="0">
                  <a:latin typeface="Perpetua" panose="02020502060401020303" pitchFamily="18" charset="0"/>
                </a:rPr>
                <a:t>Así mismo se le informa que el último viernes de cada mes se estarán realizando las reuniones de Consejo Técnico Escolar, por lo cual se suspenderán clases.</a:t>
              </a:r>
            </a:p>
          </p:txBody>
        </p:sp>
        <p:sp>
          <p:nvSpPr>
            <p:cNvPr id="19" name="Rectángulo 26"/>
            <p:cNvSpPr/>
            <p:nvPr/>
          </p:nvSpPr>
          <p:spPr>
            <a:xfrm>
              <a:off x="1529374" y="5103006"/>
              <a:ext cx="5246219" cy="877163"/>
            </a:xfrm>
            <a:prstGeom prst="rect">
              <a:avLst/>
            </a:prstGeom>
            <a:noFill/>
          </p:spPr>
          <p:txBody>
            <a:bodyPr wrap="square" lIns="91440" tIns="45720" rIns="91440" bIns="45720">
              <a:spAutoFit/>
            </a:bodyPr>
            <a:lstStyle/>
            <a:p>
              <a:pPr marL="342900" indent="-342900" algn="ctr">
                <a:buFont typeface="Wingdings" panose="05000000000000000000" pitchFamily="2" charset="2"/>
                <a:buChar char="ü"/>
              </a:pPr>
              <a:r>
                <a:rPr lang="es-ES" sz="1700" b="1" dirty="0">
                  <a:latin typeface="Perpetua" panose="02020502060401020303" pitchFamily="18" charset="0"/>
                </a:rPr>
                <a:t>Los alumnos deberán asistir puntualmente todos los días a la escuela en el horario </a:t>
              </a:r>
              <a:r>
                <a:rPr lang="es-ES" sz="1700" b="1" dirty="0" smtClean="0">
                  <a:latin typeface="Perpetua" panose="02020502060401020303" pitchFamily="18" charset="0"/>
                </a:rPr>
                <a:t>establecido </a:t>
              </a:r>
              <a:r>
                <a:rPr lang="es-ES" sz="1700" b="1" dirty="0">
                  <a:latin typeface="Perpetua" panose="02020502060401020303" pitchFamily="18" charset="0"/>
                </a:rPr>
                <a:t>por el </a:t>
              </a:r>
              <a:r>
                <a:rPr lang="es-ES" sz="1700" b="1" dirty="0" smtClean="0">
                  <a:latin typeface="Perpetua" panose="02020502060401020303" pitchFamily="18" charset="0"/>
                </a:rPr>
                <a:t>plantel</a:t>
              </a:r>
              <a:r>
                <a:rPr lang="es-ES" sz="1700" b="1" dirty="0">
                  <a:latin typeface="Perpetua" panose="02020502060401020303" pitchFamily="18" charset="0"/>
                </a:rPr>
                <a:t> </a:t>
              </a:r>
              <a:r>
                <a:rPr lang="es-ES" sz="1700" b="1" dirty="0" smtClean="0">
                  <a:latin typeface="Perpetua" panose="02020502060401020303" pitchFamily="18" charset="0"/>
                </a:rPr>
                <a:t>y cumplir con las reglas.</a:t>
              </a:r>
              <a:endParaRPr lang="es-ES" sz="1700" b="1" dirty="0">
                <a:latin typeface="Perpetua" panose="02020502060401020303" pitchFamily="18" charset="0"/>
              </a:endParaRPr>
            </a:p>
          </p:txBody>
        </p:sp>
      </p:grpSp>
    </p:spTree>
    <p:extLst>
      <p:ext uri="{BB962C8B-B14F-4D97-AF65-F5344CB8AC3E}">
        <p14:creationId xmlns:p14="http://schemas.microsoft.com/office/powerpoint/2010/main" val="113241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1252" y="120082"/>
            <a:ext cx="6753368" cy="2969449"/>
            <a:chOff x="22519" y="2033372"/>
            <a:chExt cx="6753368" cy="2969449"/>
          </a:xfrm>
        </p:grpSpPr>
        <p:sp>
          <p:nvSpPr>
            <p:cNvPr id="3" name="Rectángulo 14"/>
            <p:cNvSpPr/>
            <p:nvPr/>
          </p:nvSpPr>
          <p:spPr>
            <a:xfrm>
              <a:off x="33087" y="2069121"/>
              <a:ext cx="6742800" cy="29337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Rectángulo 15"/>
            <p:cNvSpPr/>
            <p:nvPr/>
          </p:nvSpPr>
          <p:spPr>
            <a:xfrm>
              <a:off x="22519" y="2069121"/>
              <a:ext cx="6743700" cy="19335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16"/>
            <p:cNvSpPr/>
            <p:nvPr/>
          </p:nvSpPr>
          <p:spPr>
            <a:xfrm>
              <a:off x="461568" y="4146025"/>
              <a:ext cx="5926622" cy="800219"/>
            </a:xfrm>
            <a:prstGeom prst="rect">
              <a:avLst/>
            </a:prstGeom>
            <a:noFill/>
          </p:spPr>
          <p:txBody>
            <a:bodyPr wrap="none" lIns="91440" tIns="45720" rIns="91440" bIns="45720">
              <a:spAutoFit/>
            </a:bodyPr>
            <a:lstStyle/>
            <a:p>
              <a:pPr algn="ctr"/>
              <a:r>
                <a:rPr lang="es-ES" sz="4600" b="1" dirty="0">
                  <a:latin typeface="HelloBigBen" panose="02000603000000000000" pitchFamily="2" charset="0"/>
                  <a:ea typeface="HelloBigBen" panose="02000603000000000000" pitchFamily="2" charset="0"/>
                </a:rPr>
                <a:t>Datos de </a:t>
              </a:r>
              <a:r>
                <a:rPr lang="es-ES" sz="4600" b="1" dirty="0" smtClean="0">
                  <a:latin typeface="HelloBigBen" panose="02000603000000000000" pitchFamily="2" charset="0"/>
                  <a:ea typeface="HelloBigBen" panose="02000603000000000000" pitchFamily="2" charset="0"/>
                </a:rPr>
                <a:t>la maestra</a:t>
              </a:r>
              <a:endParaRPr lang="es-ES" sz="4600" b="1" dirty="0">
                <a:latin typeface="HelloBigBen" panose="02000603000000000000" pitchFamily="2" charset="0"/>
                <a:ea typeface="HelloBigBen" panose="02000603000000000000" pitchFamily="2" charset="0"/>
              </a:endParaRPr>
            </a:p>
          </p:txBody>
        </p:sp>
        <p:sp>
          <p:nvSpPr>
            <p:cNvPr id="6" name="Rectángulo 17"/>
            <p:cNvSpPr/>
            <p:nvPr/>
          </p:nvSpPr>
          <p:spPr>
            <a:xfrm>
              <a:off x="1221029" y="2033372"/>
              <a:ext cx="5486675" cy="1923604"/>
            </a:xfrm>
            <a:prstGeom prst="rect">
              <a:avLst/>
            </a:prstGeom>
            <a:noFill/>
          </p:spPr>
          <p:txBody>
            <a:bodyPr wrap="square" lIns="91440" tIns="45720" rIns="91440" bIns="45720">
              <a:spAutoFit/>
            </a:bodyPr>
            <a:lstStyle/>
            <a:p>
              <a:pPr algn="ctr"/>
              <a:r>
                <a:rPr lang="es-ES" sz="1700" b="1" dirty="0" smtClean="0">
                  <a:latin typeface="Perpetua" panose="02020502060401020303" pitchFamily="18" charset="0"/>
                </a:rPr>
                <a:t>HOLA</a:t>
              </a:r>
            </a:p>
            <a:p>
              <a:pPr algn="ctr"/>
              <a:r>
                <a:rPr lang="es-ES" sz="1700" b="1" dirty="0" smtClean="0">
                  <a:latin typeface="Perpetua" panose="02020502060401020303" pitchFamily="18" charset="0"/>
                </a:rPr>
                <a:t>Soy la maestra Lupita, tengo 6 años de  servicio lo que avalan el buen aprovechamiento que he tenido gracias a Dios en  grupos anteriores.</a:t>
              </a:r>
            </a:p>
            <a:p>
              <a:pPr algn="ctr"/>
              <a:r>
                <a:rPr lang="es-ES" sz="1700" b="1" dirty="0" smtClean="0">
                  <a:latin typeface="Perpetua" panose="02020502060401020303" pitchFamily="18" charset="0"/>
                </a:rPr>
                <a:t>Y hoy seré la guía de su hijo(a) por el camino de la sabiduría, acompáñame a cumplir nuestra meta ya que con su ayuda se nos facilitará el aprendizaje.</a:t>
              </a:r>
            </a:p>
          </p:txBody>
        </p:sp>
        <p:pic>
          <p:nvPicPr>
            <p:cNvPr id="7" name="Imagen 18"/>
            <p:cNvPicPr>
              <a:picLocks noChangeAspect="1"/>
            </p:cNvPicPr>
            <p:nvPr/>
          </p:nvPicPr>
          <p:blipFill rotWithShape="1">
            <a:blip r:embed="rId2" cstate="print">
              <a:extLst>
                <a:ext uri="{28A0092B-C50C-407E-A947-70E740481C1C}">
                  <a14:useLocalDpi xmlns:a14="http://schemas.microsoft.com/office/drawing/2010/main" val="0"/>
                </a:ext>
              </a:extLst>
            </a:blip>
            <a:srcRect l="8924" t="9304" r="5990" b="10666"/>
            <a:stretch/>
          </p:blipFill>
          <p:spPr>
            <a:xfrm>
              <a:off x="97484" y="2097172"/>
              <a:ext cx="1194209" cy="1815334"/>
            </a:xfrm>
            <a:prstGeom prst="rect">
              <a:avLst/>
            </a:prstGeom>
          </p:spPr>
        </p:pic>
      </p:grpSp>
      <p:grpSp>
        <p:nvGrpSpPr>
          <p:cNvPr id="8" name="7 Grupo"/>
          <p:cNvGrpSpPr/>
          <p:nvPr/>
        </p:nvGrpSpPr>
        <p:grpSpPr>
          <a:xfrm>
            <a:off x="5968" y="3035908"/>
            <a:ext cx="6753368" cy="2969449"/>
            <a:chOff x="22519" y="2033372"/>
            <a:chExt cx="6753368" cy="2969449"/>
          </a:xfrm>
        </p:grpSpPr>
        <p:sp>
          <p:nvSpPr>
            <p:cNvPr id="9" name="Rectángulo 14"/>
            <p:cNvSpPr/>
            <p:nvPr/>
          </p:nvSpPr>
          <p:spPr>
            <a:xfrm>
              <a:off x="33087" y="2069121"/>
              <a:ext cx="6742800" cy="29337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15"/>
            <p:cNvSpPr/>
            <p:nvPr/>
          </p:nvSpPr>
          <p:spPr>
            <a:xfrm>
              <a:off x="22519" y="2069121"/>
              <a:ext cx="6743700" cy="19335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6"/>
            <p:cNvSpPr/>
            <p:nvPr/>
          </p:nvSpPr>
          <p:spPr>
            <a:xfrm>
              <a:off x="461568" y="4146025"/>
              <a:ext cx="5926622" cy="800219"/>
            </a:xfrm>
            <a:prstGeom prst="rect">
              <a:avLst/>
            </a:prstGeom>
            <a:noFill/>
          </p:spPr>
          <p:txBody>
            <a:bodyPr wrap="none" lIns="91440" tIns="45720" rIns="91440" bIns="45720">
              <a:spAutoFit/>
            </a:bodyPr>
            <a:lstStyle/>
            <a:p>
              <a:pPr algn="ctr"/>
              <a:r>
                <a:rPr lang="es-ES" sz="4600" b="1" dirty="0">
                  <a:latin typeface="HelloBigBen" panose="02000603000000000000" pitchFamily="2" charset="0"/>
                  <a:ea typeface="HelloBigBen" panose="02000603000000000000" pitchFamily="2" charset="0"/>
                </a:rPr>
                <a:t>Datos de </a:t>
              </a:r>
              <a:r>
                <a:rPr lang="es-ES" sz="4600" b="1" dirty="0" smtClean="0">
                  <a:latin typeface="HelloBigBen" panose="02000603000000000000" pitchFamily="2" charset="0"/>
                  <a:ea typeface="HelloBigBen" panose="02000603000000000000" pitchFamily="2" charset="0"/>
                </a:rPr>
                <a:t>la maestra</a:t>
              </a:r>
              <a:endParaRPr lang="es-ES" sz="4600" b="1" dirty="0">
                <a:latin typeface="HelloBigBen" panose="02000603000000000000" pitchFamily="2" charset="0"/>
                <a:ea typeface="HelloBigBen" panose="02000603000000000000" pitchFamily="2" charset="0"/>
              </a:endParaRPr>
            </a:p>
          </p:txBody>
        </p:sp>
        <p:sp>
          <p:nvSpPr>
            <p:cNvPr id="12" name="Rectángulo 17"/>
            <p:cNvSpPr/>
            <p:nvPr/>
          </p:nvSpPr>
          <p:spPr>
            <a:xfrm>
              <a:off x="1221029" y="2033372"/>
              <a:ext cx="5486675" cy="1923604"/>
            </a:xfrm>
            <a:prstGeom prst="rect">
              <a:avLst/>
            </a:prstGeom>
            <a:noFill/>
          </p:spPr>
          <p:txBody>
            <a:bodyPr wrap="square" lIns="91440" tIns="45720" rIns="91440" bIns="45720">
              <a:spAutoFit/>
            </a:bodyPr>
            <a:lstStyle/>
            <a:p>
              <a:pPr algn="ctr"/>
              <a:r>
                <a:rPr lang="es-ES" sz="1700" b="1" dirty="0" smtClean="0">
                  <a:latin typeface="Perpetua" panose="02020502060401020303" pitchFamily="18" charset="0"/>
                </a:rPr>
                <a:t>HOLA</a:t>
              </a:r>
            </a:p>
            <a:p>
              <a:pPr algn="ctr"/>
              <a:r>
                <a:rPr lang="es-ES" sz="1700" b="1" dirty="0" smtClean="0">
                  <a:latin typeface="Perpetua" panose="02020502060401020303" pitchFamily="18" charset="0"/>
                </a:rPr>
                <a:t>Soy la maestra Lupita, tengo 6 años de  servicio lo que avalan el buen aprovechamiento que he tenido gracias a Dios en  grupos anteriores.</a:t>
              </a:r>
            </a:p>
            <a:p>
              <a:pPr algn="ctr"/>
              <a:r>
                <a:rPr lang="es-ES" sz="1700" b="1" dirty="0" smtClean="0">
                  <a:latin typeface="Perpetua" panose="02020502060401020303" pitchFamily="18" charset="0"/>
                </a:rPr>
                <a:t>Y hoy seré la guía de su hijo(a) por el camino de la sabiduría, acompáñame a cumplir nuestra meta ya que con su ayuda se nos facilitará el aprendizaje.</a:t>
              </a:r>
            </a:p>
          </p:txBody>
        </p:sp>
        <p:pic>
          <p:nvPicPr>
            <p:cNvPr id="13" name="Imagen 18"/>
            <p:cNvPicPr>
              <a:picLocks noChangeAspect="1"/>
            </p:cNvPicPr>
            <p:nvPr/>
          </p:nvPicPr>
          <p:blipFill rotWithShape="1">
            <a:blip r:embed="rId2" cstate="print">
              <a:extLst>
                <a:ext uri="{28A0092B-C50C-407E-A947-70E740481C1C}">
                  <a14:useLocalDpi xmlns:a14="http://schemas.microsoft.com/office/drawing/2010/main" val="0"/>
                </a:ext>
              </a:extLst>
            </a:blip>
            <a:srcRect l="8924" t="9304" r="5990" b="10666"/>
            <a:stretch/>
          </p:blipFill>
          <p:spPr>
            <a:xfrm>
              <a:off x="97484" y="2097172"/>
              <a:ext cx="1194209" cy="1815334"/>
            </a:xfrm>
            <a:prstGeom prst="rect">
              <a:avLst/>
            </a:prstGeom>
          </p:spPr>
        </p:pic>
      </p:grpSp>
      <p:grpSp>
        <p:nvGrpSpPr>
          <p:cNvPr id="14" name="13 Grupo"/>
          <p:cNvGrpSpPr/>
          <p:nvPr/>
        </p:nvGrpSpPr>
        <p:grpSpPr>
          <a:xfrm>
            <a:off x="31645" y="6121286"/>
            <a:ext cx="6753368" cy="2969449"/>
            <a:chOff x="22519" y="2033372"/>
            <a:chExt cx="6753368" cy="2969449"/>
          </a:xfrm>
        </p:grpSpPr>
        <p:sp>
          <p:nvSpPr>
            <p:cNvPr id="15" name="Rectángulo 14"/>
            <p:cNvSpPr/>
            <p:nvPr/>
          </p:nvSpPr>
          <p:spPr>
            <a:xfrm>
              <a:off x="33087" y="2069121"/>
              <a:ext cx="6742800" cy="29337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ángulo 15"/>
            <p:cNvSpPr/>
            <p:nvPr/>
          </p:nvSpPr>
          <p:spPr>
            <a:xfrm>
              <a:off x="22519" y="2069121"/>
              <a:ext cx="6743700" cy="19335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461568" y="4146025"/>
              <a:ext cx="5926622" cy="800219"/>
            </a:xfrm>
            <a:prstGeom prst="rect">
              <a:avLst/>
            </a:prstGeom>
            <a:noFill/>
          </p:spPr>
          <p:txBody>
            <a:bodyPr wrap="none" lIns="91440" tIns="45720" rIns="91440" bIns="45720">
              <a:spAutoFit/>
            </a:bodyPr>
            <a:lstStyle/>
            <a:p>
              <a:pPr algn="ctr"/>
              <a:r>
                <a:rPr lang="es-ES" sz="4600" b="1" dirty="0">
                  <a:latin typeface="HelloBigBen" panose="02000603000000000000" pitchFamily="2" charset="0"/>
                  <a:ea typeface="HelloBigBen" panose="02000603000000000000" pitchFamily="2" charset="0"/>
                </a:rPr>
                <a:t>Datos </a:t>
              </a:r>
              <a:r>
                <a:rPr lang="es-ES" sz="4600" b="1">
                  <a:latin typeface="HelloBigBen" panose="02000603000000000000" pitchFamily="2" charset="0"/>
                  <a:ea typeface="HelloBigBen" panose="02000603000000000000" pitchFamily="2" charset="0"/>
                </a:rPr>
                <a:t>de </a:t>
              </a:r>
              <a:r>
                <a:rPr lang="es-ES" sz="4600" b="1" smtClean="0">
                  <a:latin typeface="HelloBigBen" panose="02000603000000000000" pitchFamily="2" charset="0"/>
                  <a:ea typeface="HelloBigBen" panose="02000603000000000000" pitchFamily="2" charset="0"/>
                </a:rPr>
                <a:t>la maestra</a:t>
              </a:r>
              <a:endParaRPr lang="es-ES" sz="4600" b="1" dirty="0">
                <a:latin typeface="HelloBigBen" panose="02000603000000000000" pitchFamily="2" charset="0"/>
                <a:ea typeface="HelloBigBen" panose="02000603000000000000" pitchFamily="2" charset="0"/>
              </a:endParaRPr>
            </a:p>
          </p:txBody>
        </p:sp>
        <p:sp>
          <p:nvSpPr>
            <p:cNvPr id="18" name="Rectángulo 17"/>
            <p:cNvSpPr/>
            <p:nvPr/>
          </p:nvSpPr>
          <p:spPr>
            <a:xfrm>
              <a:off x="1221029" y="2033372"/>
              <a:ext cx="5486675" cy="1923604"/>
            </a:xfrm>
            <a:prstGeom prst="rect">
              <a:avLst/>
            </a:prstGeom>
            <a:noFill/>
          </p:spPr>
          <p:txBody>
            <a:bodyPr wrap="square" lIns="91440" tIns="45720" rIns="91440" bIns="45720">
              <a:spAutoFit/>
            </a:bodyPr>
            <a:lstStyle/>
            <a:p>
              <a:pPr algn="ctr"/>
              <a:r>
                <a:rPr lang="es-ES" sz="1700" b="1" dirty="0" smtClean="0">
                  <a:latin typeface="Perpetua" panose="02020502060401020303" pitchFamily="18" charset="0"/>
                </a:rPr>
                <a:t>HOLA</a:t>
              </a:r>
            </a:p>
            <a:p>
              <a:pPr algn="ctr"/>
              <a:r>
                <a:rPr lang="es-ES" sz="1700" b="1" dirty="0" smtClean="0">
                  <a:latin typeface="Perpetua" panose="02020502060401020303" pitchFamily="18" charset="0"/>
                </a:rPr>
                <a:t>Soy la maestra Lupita, tengo 6 años de  servicio lo que avalan el buen aprovechamiento que he tenido gracias a Dios en  grupos anteriores.</a:t>
              </a:r>
            </a:p>
            <a:p>
              <a:pPr algn="ctr"/>
              <a:r>
                <a:rPr lang="es-ES" sz="1700" b="1" dirty="0" smtClean="0">
                  <a:latin typeface="Perpetua" panose="02020502060401020303" pitchFamily="18" charset="0"/>
                </a:rPr>
                <a:t>Y hoy seré la guía de su hijo(a) por el camino de la sabiduría, acompáñame a cumplir nuestra meta ya que con su ayuda se nos facilitará el aprendizaje.</a:t>
              </a:r>
            </a:p>
          </p:txBody>
        </p:sp>
        <p:pic>
          <p:nvPicPr>
            <p:cNvPr id="19" name="Imagen 18"/>
            <p:cNvPicPr>
              <a:picLocks noChangeAspect="1"/>
            </p:cNvPicPr>
            <p:nvPr/>
          </p:nvPicPr>
          <p:blipFill rotWithShape="1">
            <a:blip r:embed="rId2" cstate="print">
              <a:extLst>
                <a:ext uri="{28A0092B-C50C-407E-A947-70E740481C1C}">
                  <a14:useLocalDpi xmlns:a14="http://schemas.microsoft.com/office/drawing/2010/main" val="0"/>
                </a:ext>
              </a:extLst>
            </a:blip>
            <a:srcRect l="8924" t="9304" r="5990" b="10666"/>
            <a:stretch/>
          </p:blipFill>
          <p:spPr>
            <a:xfrm>
              <a:off x="97484" y="2097172"/>
              <a:ext cx="1194209" cy="1815334"/>
            </a:xfrm>
            <a:prstGeom prst="rect">
              <a:avLst/>
            </a:prstGeom>
          </p:spPr>
        </p:pic>
      </p:grpSp>
    </p:spTree>
    <p:extLst>
      <p:ext uri="{BB962C8B-B14F-4D97-AF65-F5344CB8AC3E}">
        <p14:creationId xmlns:p14="http://schemas.microsoft.com/office/powerpoint/2010/main" val="371290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57150" y="57150"/>
            <a:ext cx="6742800" cy="50292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57150" y="76200"/>
            <a:ext cx="6742800" cy="40005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676107" y="4158332"/>
            <a:ext cx="5607625" cy="846386"/>
          </a:xfrm>
          <a:prstGeom prst="rect">
            <a:avLst/>
          </a:prstGeom>
          <a:noFill/>
        </p:spPr>
        <p:txBody>
          <a:bodyPr wrap="none" lIns="91440" tIns="45720" rIns="91440" bIns="45720">
            <a:spAutoFit/>
          </a:bodyPr>
          <a:lstStyle/>
          <a:p>
            <a:pPr algn="ctr"/>
            <a:r>
              <a:rPr lang="es-ES" sz="4900" b="1" dirty="0">
                <a:latin typeface="HelloBigBen" panose="02000603000000000000" pitchFamily="2" charset="0"/>
                <a:ea typeface="HelloBigBen" panose="02000603000000000000" pitchFamily="2" charset="0"/>
              </a:rPr>
              <a:t>Horario de Clases</a:t>
            </a:r>
          </a:p>
        </p:txBody>
      </p:sp>
      <p:sp>
        <p:nvSpPr>
          <p:cNvPr id="12" name="Rectángulo 11"/>
          <p:cNvSpPr/>
          <p:nvPr/>
        </p:nvSpPr>
        <p:spPr>
          <a:xfrm>
            <a:off x="1682254" y="322124"/>
            <a:ext cx="5028915" cy="1754326"/>
          </a:xfrm>
          <a:prstGeom prst="rect">
            <a:avLst/>
          </a:prstGeom>
          <a:noFill/>
        </p:spPr>
        <p:txBody>
          <a:bodyPr wrap="square" lIns="91440" tIns="45720" rIns="91440" bIns="45720">
            <a:spAutoFit/>
          </a:bodyPr>
          <a:lstStyle/>
          <a:p>
            <a:pPr marL="342900" indent="-342900" algn="ctr">
              <a:buFont typeface="Wingdings" panose="05000000000000000000" pitchFamily="2" charset="2"/>
              <a:buChar char="ü"/>
            </a:pPr>
            <a:r>
              <a:rPr lang="es-ES" b="1" dirty="0" smtClean="0">
                <a:latin typeface="Perpetua" panose="02020502060401020303" pitchFamily="18" charset="0"/>
              </a:rPr>
              <a:t>La hora de entrada es a las 8:00 cumpliendo con el reglamento establecido (después </a:t>
            </a:r>
            <a:r>
              <a:rPr lang="es-ES" b="1" dirty="0">
                <a:latin typeface="Perpetua" panose="02020502060401020303" pitchFamily="18" charset="0"/>
              </a:rPr>
              <a:t>de esa hora ya no se recibirá ningún </a:t>
            </a:r>
            <a:r>
              <a:rPr lang="es-ES" b="1" dirty="0" smtClean="0">
                <a:latin typeface="Perpetua" panose="02020502060401020303" pitchFamily="18" charset="0"/>
              </a:rPr>
              <a:t>alumno), la salida es a las 4:00 pm (FAVOR DE SER PUNTUALES, tolerancia de 10 min. puesto que al igual que ustedes mi familia me espera.</a:t>
            </a:r>
            <a:endParaRPr lang="es-ES" b="1" dirty="0">
              <a:latin typeface="Perpetua" panose="02020502060401020303" pitchFamily="18" charset="0"/>
            </a:endParaRPr>
          </a:p>
        </p:txBody>
      </p:sp>
      <p:pic>
        <p:nvPicPr>
          <p:cNvPr id="13" name="Imagen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863" y="160694"/>
            <a:ext cx="1807610" cy="2104575"/>
          </a:xfrm>
          <a:prstGeom prst="rect">
            <a:avLst/>
          </a:prstGeom>
        </p:spPr>
      </p:pic>
      <p:pic>
        <p:nvPicPr>
          <p:cNvPr id="14" name="Imagen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2274" y="2870024"/>
            <a:ext cx="2176486" cy="1227224"/>
          </a:xfrm>
          <a:prstGeom prst="rect">
            <a:avLst/>
          </a:prstGeom>
        </p:spPr>
      </p:pic>
      <p:sp>
        <p:nvSpPr>
          <p:cNvPr id="15" name="Rectángulo 14"/>
          <p:cNvSpPr/>
          <p:nvPr/>
        </p:nvSpPr>
        <p:spPr>
          <a:xfrm>
            <a:off x="103430" y="2312565"/>
            <a:ext cx="6650240" cy="923330"/>
          </a:xfrm>
          <a:prstGeom prst="rect">
            <a:avLst/>
          </a:prstGeom>
        </p:spPr>
        <p:txBody>
          <a:bodyPr wrap="square">
            <a:spAutoFit/>
          </a:bodyPr>
          <a:lstStyle/>
          <a:p>
            <a:pPr marL="285750" indent="-285750">
              <a:buFont typeface="Wingdings" panose="05000000000000000000" pitchFamily="2" charset="2"/>
              <a:buChar char="ü"/>
            </a:pPr>
            <a:r>
              <a:rPr lang="es-ES" b="1" dirty="0" smtClean="0">
                <a:latin typeface="Perpetua" panose="02020502060401020303" pitchFamily="18" charset="0"/>
              </a:rPr>
              <a:t>Los días viernes nos tocará clase de Educación Física de 8:00 a 8:50 am. portar el uniforme debido ese día, de no ser así no  tomará la clase.</a:t>
            </a:r>
            <a:endParaRPr lang="es-ES" b="1" dirty="0">
              <a:latin typeface="Perpetua" panose="02020502060401020303" pitchFamily="18" charset="0"/>
            </a:endParaRPr>
          </a:p>
        </p:txBody>
      </p:sp>
      <p:sp>
        <p:nvSpPr>
          <p:cNvPr id="17" name="Rectángulo 14"/>
          <p:cNvSpPr/>
          <p:nvPr/>
        </p:nvSpPr>
        <p:spPr>
          <a:xfrm>
            <a:off x="57150" y="3148152"/>
            <a:ext cx="4525124" cy="923330"/>
          </a:xfrm>
          <a:prstGeom prst="rect">
            <a:avLst/>
          </a:prstGeom>
        </p:spPr>
        <p:txBody>
          <a:bodyPr wrap="square">
            <a:spAutoFit/>
          </a:bodyPr>
          <a:lstStyle/>
          <a:p>
            <a:pPr marL="285750" indent="-285750">
              <a:buFont typeface="Wingdings" panose="05000000000000000000" pitchFamily="2" charset="2"/>
              <a:buChar char="ü"/>
            </a:pPr>
            <a:r>
              <a:rPr lang="es-ES" b="1" dirty="0" smtClean="0">
                <a:latin typeface="Perpetua" panose="02020502060401020303" pitchFamily="18" charset="0"/>
              </a:rPr>
              <a:t>La hora de comida es a las 12:20 pm y los</a:t>
            </a:r>
          </a:p>
          <a:p>
            <a:r>
              <a:rPr lang="es-ES" b="1" dirty="0">
                <a:latin typeface="Perpetua" panose="02020502060401020303" pitchFamily="18" charset="0"/>
              </a:rPr>
              <a:t> </a:t>
            </a:r>
            <a:r>
              <a:rPr lang="es-ES" b="1" dirty="0" smtClean="0">
                <a:latin typeface="Perpetua" panose="02020502060401020303" pitchFamily="18" charset="0"/>
              </a:rPr>
              <a:t>     talleres tienen un horario de 2:00 a 4:00</a:t>
            </a:r>
          </a:p>
          <a:p>
            <a:r>
              <a:rPr lang="es-ES" b="1" dirty="0">
                <a:latin typeface="Perpetua" panose="02020502060401020303" pitchFamily="18" charset="0"/>
              </a:rPr>
              <a:t> </a:t>
            </a:r>
            <a:r>
              <a:rPr lang="es-ES" b="1" dirty="0" smtClean="0">
                <a:latin typeface="Perpetua" panose="02020502060401020303" pitchFamily="18" charset="0"/>
              </a:rPr>
              <a:t>     pm.</a:t>
            </a:r>
          </a:p>
        </p:txBody>
      </p:sp>
    </p:spTree>
    <p:extLst>
      <p:ext uri="{BB962C8B-B14F-4D97-AF65-F5344CB8AC3E}">
        <p14:creationId xmlns:p14="http://schemas.microsoft.com/office/powerpoint/2010/main" val="66609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57150" y="76200"/>
            <a:ext cx="6742800" cy="603885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57150" y="57150"/>
            <a:ext cx="6742800" cy="50292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844350" y="5177507"/>
            <a:ext cx="5168403" cy="846386"/>
          </a:xfrm>
          <a:prstGeom prst="rect">
            <a:avLst/>
          </a:prstGeom>
          <a:noFill/>
        </p:spPr>
        <p:txBody>
          <a:bodyPr wrap="none" lIns="91440" tIns="45720" rIns="91440" bIns="45720">
            <a:spAutoFit/>
          </a:bodyPr>
          <a:lstStyle/>
          <a:p>
            <a:pPr algn="ctr"/>
            <a:r>
              <a:rPr lang="es-ES" sz="4900" b="1" dirty="0">
                <a:latin typeface="HelloBigBen" panose="02000603000000000000" pitchFamily="2" charset="0"/>
                <a:ea typeface="HelloBigBen" panose="02000603000000000000" pitchFamily="2" charset="0"/>
              </a:rPr>
              <a:t>Tareas y apoyos</a:t>
            </a:r>
          </a:p>
        </p:txBody>
      </p:sp>
      <p:sp>
        <p:nvSpPr>
          <p:cNvPr id="12" name="Rectángulo 11"/>
          <p:cNvSpPr/>
          <p:nvPr/>
        </p:nvSpPr>
        <p:spPr>
          <a:xfrm>
            <a:off x="132544" y="133616"/>
            <a:ext cx="6635322" cy="5062924"/>
          </a:xfrm>
          <a:prstGeom prst="rect">
            <a:avLst/>
          </a:prstGeom>
        </p:spPr>
        <p:txBody>
          <a:bodyPr wrap="square">
            <a:spAutoFit/>
          </a:bodyPr>
          <a:lstStyle/>
          <a:p>
            <a:r>
              <a:rPr lang="es-ES" sz="1700" b="1" dirty="0">
                <a:latin typeface="Perpetua" panose="02020502060401020303" pitchFamily="18" charset="0"/>
              </a:rPr>
              <a:t>Papá y mamá sus hijos el día de hoy inician un nuevo ciclo escolar, para eso se les pide su ayuda:</a:t>
            </a:r>
          </a:p>
          <a:p>
            <a:pPr marL="285750" indent="-285750">
              <a:buFont typeface="Wingdings" panose="05000000000000000000" pitchFamily="2" charset="2"/>
              <a:buChar char="ü"/>
            </a:pPr>
            <a:r>
              <a:rPr lang="es-ES" sz="1700" b="1" dirty="0" smtClean="0">
                <a:latin typeface="Perpetua" panose="02020502060401020303" pitchFamily="18" charset="0"/>
              </a:rPr>
              <a:t>A </a:t>
            </a:r>
            <a:r>
              <a:rPr lang="es-ES" sz="1700" b="1" dirty="0">
                <a:latin typeface="Perpetua" panose="02020502060401020303" pitchFamily="18" charset="0"/>
              </a:rPr>
              <a:t>cooperar en todas las actividades y requerimientos que tiene la escuela.</a:t>
            </a:r>
          </a:p>
          <a:p>
            <a:pPr marL="285750" indent="-285750">
              <a:buFont typeface="Wingdings" panose="05000000000000000000" pitchFamily="2" charset="2"/>
              <a:buChar char="ü"/>
            </a:pPr>
            <a:r>
              <a:rPr lang="es-ES" sz="1700" b="1" dirty="0">
                <a:latin typeface="Perpetua" panose="02020502060401020303" pitchFamily="18" charset="0"/>
              </a:rPr>
              <a:t>A respetar y querer a sus maestras y compañeros.</a:t>
            </a:r>
          </a:p>
          <a:p>
            <a:pPr marL="285750" indent="-285750">
              <a:buFont typeface="Wingdings" panose="05000000000000000000" pitchFamily="2" charset="2"/>
              <a:buChar char="ü"/>
            </a:pPr>
            <a:r>
              <a:rPr lang="es-ES" sz="1700" b="1" dirty="0">
                <a:latin typeface="Perpetua" panose="02020502060401020303" pitchFamily="18" charset="0"/>
              </a:rPr>
              <a:t>A cumplir todas sus </a:t>
            </a:r>
            <a:r>
              <a:rPr lang="es-ES" sz="1700" b="1" dirty="0" smtClean="0">
                <a:latin typeface="Perpetua" panose="02020502060401020303" pitchFamily="18" charset="0"/>
              </a:rPr>
              <a:t>tareas en tiempo y forma.</a:t>
            </a:r>
            <a:endParaRPr lang="es-ES" sz="1700" b="1" dirty="0">
              <a:latin typeface="Perpetua" panose="02020502060401020303" pitchFamily="18" charset="0"/>
            </a:endParaRPr>
          </a:p>
          <a:p>
            <a:pPr marL="285750" indent="-285750">
              <a:buFont typeface="Wingdings" panose="05000000000000000000" pitchFamily="2" charset="2"/>
              <a:buChar char="ü"/>
            </a:pPr>
            <a:r>
              <a:rPr lang="es-ES" sz="1700" b="1" dirty="0" smtClean="0">
                <a:latin typeface="Perpetua" panose="02020502060401020303" pitchFamily="18" charset="0"/>
              </a:rPr>
              <a:t>A </a:t>
            </a:r>
            <a:r>
              <a:rPr lang="es-ES" sz="1700" b="1" dirty="0">
                <a:latin typeface="Perpetua" panose="02020502060401020303" pitchFamily="18" charset="0"/>
              </a:rPr>
              <a:t>ser </a:t>
            </a:r>
            <a:r>
              <a:rPr lang="es-ES" sz="1700" b="1" dirty="0" smtClean="0">
                <a:latin typeface="Perpetua" panose="02020502060401020303" pitchFamily="18" charset="0"/>
              </a:rPr>
              <a:t>puntual.</a:t>
            </a:r>
            <a:endParaRPr lang="es-ES" sz="1700" b="1" dirty="0">
              <a:latin typeface="Perpetua" panose="02020502060401020303" pitchFamily="18" charset="0"/>
            </a:endParaRPr>
          </a:p>
          <a:p>
            <a:pPr marL="285750" indent="-285750">
              <a:buFont typeface="Wingdings" panose="05000000000000000000" pitchFamily="2" charset="2"/>
              <a:buChar char="ü"/>
            </a:pPr>
            <a:r>
              <a:rPr lang="es-ES" sz="1700" b="1" dirty="0">
                <a:latin typeface="Perpetua" panose="02020502060401020303" pitchFamily="18" charset="0"/>
              </a:rPr>
              <a:t>A ser </a:t>
            </a:r>
            <a:r>
              <a:rPr lang="es-ES" sz="1700" b="1" dirty="0" smtClean="0">
                <a:latin typeface="Perpetua" panose="02020502060401020303" pitchFamily="18" charset="0"/>
              </a:rPr>
              <a:t>limpio.</a:t>
            </a:r>
            <a:endParaRPr lang="es-ES" sz="1700" b="1" dirty="0">
              <a:latin typeface="Perpetua" panose="02020502060401020303" pitchFamily="18" charset="0"/>
            </a:endParaRPr>
          </a:p>
          <a:p>
            <a:pPr marL="285750" indent="-285750">
              <a:buFont typeface="Wingdings" panose="05000000000000000000" pitchFamily="2" charset="2"/>
              <a:buChar char="ü"/>
            </a:pPr>
            <a:r>
              <a:rPr lang="es-ES" sz="1700" b="1" dirty="0">
                <a:latin typeface="Perpetua" panose="02020502060401020303" pitchFamily="18" charset="0"/>
              </a:rPr>
              <a:t>A alimentarlo diariamente temprano y </a:t>
            </a:r>
          </a:p>
          <a:p>
            <a:r>
              <a:rPr lang="es-ES" sz="1700" b="1" dirty="0">
                <a:latin typeface="Perpetua" panose="02020502060401020303" pitchFamily="18" charset="0"/>
              </a:rPr>
              <a:t>       </a:t>
            </a:r>
            <a:r>
              <a:rPr lang="es-ES" sz="1700" b="1" dirty="0" smtClean="0">
                <a:latin typeface="Perpetua" panose="02020502060401020303" pitchFamily="18" charset="0"/>
              </a:rPr>
              <a:t>sanamente.</a:t>
            </a:r>
            <a:endParaRPr lang="es-ES" sz="1700" b="1" dirty="0">
              <a:latin typeface="Perpetua" panose="02020502060401020303" pitchFamily="18" charset="0"/>
            </a:endParaRPr>
          </a:p>
          <a:p>
            <a:endParaRPr lang="es-ES" sz="1700" b="1" dirty="0">
              <a:latin typeface="Perpetua" panose="02020502060401020303" pitchFamily="18" charset="0"/>
            </a:endParaRPr>
          </a:p>
          <a:p>
            <a:r>
              <a:rPr lang="es-ES" sz="1700" b="1" dirty="0">
                <a:latin typeface="Perpetua" panose="02020502060401020303" pitchFamily="18" charset="0"/>
              </a:rPr>
              <a:t>Nota importante: </a:t>
            </a:r>
          </a:p>
          <a:p>
            <a:r>
              <a:rPr lang="es-ES" sz="1700" b="1" dirty="0" smtClean="0">
                <a:latin typeface="Perpetua" panose="02020502060401020303" pitchFamily="18" charset="0"/>
              </a:rPr>
              <a:t>Si </a:t>
            </a:r>
            <a:r>
              <a:rPr lang="es-ES" sz="1700" b="1" dirty="0">
                <a:latin typeface="Perpetua" panose="02020502060401020303" pitchFamily="18" charset="0"/>
              </a:rPr>
              <a:t>lo </a:t>
            </a:r>
            <a:r>
              <a:rPr lang="es-ES" sz="1700" b="1" dirty="0" smtClean="0">
                <a:latin typeface="Perpetua" panose="02020502060401020303" pitchFamily="18" charset="0"/>
              </a:rPr>
              <a:t>requiero yo me comunicaré </a:t>
            </a:r>
            <a:r>
              <a:rPr lang="es-ES" sz="1700" b="1" dirty="0">
                <a:latin typeface="Perpetua" panose="02020502060401020303" pitchFamily="18" charset="0"/>
              </a:rPr>
              <a:t>con usted.</a:t>
            </a:r>
          </a:p>
          <a:p>
            <a:pPr algn="ctr"/>
            <a:r>
              <a:rPr lang="es-ES" sz="1700" b="1" dirty="0">
                <a:latin typeface="Perpetua" panose="02020502060401020303" pitchFamily="18" charset="0"/>
              </a:rPr>
              <a:t>Si lo </a:t>
            </a:r>
            <a:r>
              <a:rPr lang="es-ES" sz="1700" b="1" dirty="0" smtClean="0">
                <a:latin typeface="Perpetua" panose="02020502060401020303" pitchFamily="18" charset="0"/>
              </a:rPr>
              <a:t>ayudan en casa, </a:t>
            </a:r>
            <a:r>
              <a:rPr lang="es-ES" sz="1700" b="1" dirty="0">
                <a:latin typeface="Perpetua" panose="02020502060401020303" pitchFamily="18" charset="0"/>
              </a:rPr>
              <a:t>estarán inculcando grandes valores como RESPONSABILIDAD, RESPETO, HONESTIDAD y AMOR, mismos que </a:t>
            </a:r>
            <a:r>
              <a:rPr lang="es-ES" sz="1700" b="1" dirty="0" smtClean="0">
                <a:latin typeface="Perpetua" panose="02020502060401020303" pitchFamily="18" charset="0"/>
              </a:rPr>
              <a:t>aplicará </a:t>
            </a:r>
            <a:r>
              <a:rPr lang="es-ES" sz="1700" b="1" dirty="0">
                <a:latin typeface="Perpetua" panose="02020502060401020303" pitchFamily="18" charset="0"/>
              </a:rPr>
              <a:t>en todos los retos que le esperan en el gran camino que es la vida</a:t>
            </a:r>
            <a:r>
              <a:rPr lang="es-ES" sz="1700" b="1" dirty="0" smtClean="0">
                <a:latin typeface="Perpetua" panose="02020502060401020303" pitchFamily="18" charset="0"/>
              </a:rPr>
              <a:t>. </a:t>
            </a:r>
          </a:p>
          <a:p>
            <a:pPr algn="ctr"/>
            <a:r>
              <a:rPr lang="es-ES" sz="1700" b="1" dirty="0" smtClean="0">
                <a:latin typeface="Perpetua" panose="02020502060401020303" pitchFamily="18" charset="0"/>
              </a:rPr>
              <a:t>Recuerda cumplir el con material solicitado para un mejor desempeño.</a:t>
            </a:r>
            <a:endParaRPr lang="es-ES" sz="1700" b="1" dirty="0">
              <a:latin typeface="Perpetua" panose="02020502060401020303" pitchFamily="18" charset="0"/>
            </a:endParaRPr>
          </a:p>
        </p:txBody>
      </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5955" y="1481701"/>
            <a:ext cx="1632604" cy="1948335"/>
          </a:xfrm>
          <a:prstGeom prst="rect">
            <a:avLst/>
          </a:prstGeom>
        </p:spPr>
      </p:pic>
    </p:spTree>
    <p:extLst>
      <p:ext uri="{BB962C8B-B14F-4D97-AF65-F5344CB8AC3E}">
        <p14:creationId xmlns:p14="http://schemas.microsoft.com/office/powerpoint/2010/main" val="2203952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7150" y="57150"/>
            <a:ext cx="6742800" cy="714375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57150" y="76200"/>
            <a:ext cx="6742800" cy="603885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103780" y="6224348"/>
            <a:ext cx="6692858" cy="846386"/>
          </a:xfrm>
          <a:prstGeom prst="rect">
            <a:avLst/>
          </a:prstGeom>
          <a:noFill/>
        </p:spPr>
        <p:txBody>
          <a:bodyPr wrap="none" lIns="91440" tIns="45720" rIns="91440" bIns="45720">
            <a:spAutoFit/>
          </a:bodyPr>
          <a:lstStyle/>
          <a:p>
            <a:pPr algn="ctr"/>
            <a:r>
              <a:rPr lang="es-ES" sz="4800" b="1" dirty="0">
                <a:latin typeface="HelloBigBen" panose="02000603000000000000" pitchFamily="2" charset="0"/>
                <a:ea typeface="HelloBigBen" panose="02000603000000000000" pitchFamily="2" charset="0"/>
              </a:rPr>
              <a:t>El trabajo en el aula</a:t>
            </a: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21984" y="3921327"/>
            <a:ext cx="1983197" cy="2212773"/>
          </a:xfrm>
          <a:prstGeom prst="rect">
            <a:avLst/>
          </a:prstGeom>
        </p:spPr>
      </p:pic>
      <p:pic>
        <p:nvPicPr>
          <p:cNvPr id="15" name="Imagen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4023" y="3996732"/>
            <a:ext cx="1897218" cy="2118318"/>
          </a:xfrm>
          <a:prstGeom prst="rect">
            <a:avLst/>
          </a:prstGeom>
        </p:spPr>
      </p:pic>
      <p:pic>
        <p:nvPicPr>
          <p:cNvPr id="17" name="Imagen 16"/>
          <p:cNvPicPr preferRelativeResize="0">
            <a:picLocks/>
          </p:cNvPicPr>
          <p:nvPr/>
        </p:nvPicPr>
        <p:blipFill>
          <a:blip r:embed="rId4" cstate="print">
            <a:extLst>
              <a:ext uri="{28A0092B-C50C-407E-A947-70E740481C1C}">
                <a14:useLocalDpi xmlns:a14="http://schemas.microsoft.com/office/drawing/2010/main" val="0"/>
              </a:ext>
            </a:extLst>
          </a:blip>
          <a:stretch>
            <a:fillRect/>
          </a:stretch>
        </p:blipFill>
        <p:spPr>
          <a:xfrm rot="5400000">
            <a:off x="1175009" y="-855249"/>
            <a:ext cx="1285200" cy="3265200"/>
          </a:xfrm>
          <a:prstGeom prst="rect">
            <a:avLst/>
          </a:prstGeom>
        </p:spPr>
      </p:pic>
      <p:pic>
        <p:nvPicPr>
          <p:cNvPr id="18" name="Imagen 17"/>
          <p:cNvPicPr preferRelativeResize="0">
            <a:picLocks/>
          </p:cNvPicPr>
          <p:nvPr/>
        </p:nvPicPr>
        <p:blipFill>
          <a:blip r:embed="rId4" cstate="print">
            <a:extLst>
              <a:ext uri="{28A0092B-C50C-407E-A947-70E740481C1C}">
                <a14:useLocalDpi xmlns:a14="http://schemas.microsoft.com/office/drawing/2010/main" val="0"/>
              </a:ext>
            </a:extLst>
          </a:blip>
          <a:stretch>
            <a:fillRect/>
          </a:stretch>
        </p:blipFill>
        <p:spPr>
          <a:xfrm rot="5400000">
            <a:off x="1153350" y="409431"/>
            <a:ext cx="1285200" cy="3265200"/>
          </a:xfrm>
          <a:prstGeom prst="rect">
            <a:avLst/>
          </a:prstGeom>
        </p:spPr>
      </p:pic>
      <p:pic>
        <p:nvPicPr>
          <p:cNvPr id="19" name="Imagen 18"/>
          <p:cNvPicPr preferRelativeResize="0">
            <a:picLocks/>
          </p:cNvPicPr>
          <p:nvPr/>
        </p:nvPicPr>
        <p:blipFill>
          <a:blip r:embed="rId4" cstate="print">
            <a:extLst>
              <a:ext uri="{28A0092B-C50C-407E-A947-70E740481C1C}">
                <a14:useLocalDpi xmlns:a14="http://schemas.microsoft.com/office/drawing/2010/main" val="0"/>
              </a:ext>
            </a:extLst>
          </a:blip>
          <a:stretch>
            <a:fillRect/>
          </a:stretch>
        </p:blipFill>
        <p:spPr>
          <a:xfrm rot="5400000">
            <a:off x="1153350" y="1694631"/>
            <a:ext cx="1285200" cy="3265200"/>
          </a:xfrm>
          <a:prstGeom prst="rect">
            <a:avLst/>
          </a:prstGeom>
        </p:spPr>
      </p:pic>
      <p:pic>
        <p:nvPicPr>
          <p:cNvPr id="20" name="Imagen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4418815" y="-818510"/>
            <a:ext cx="1284493" cy="3265022"/>
          </a:xfrm>
          <a:prstGeom prst="rect">
            <a:avLst/>
          </a:prstGeom>
        </p:spPr>
      </p:pic>
      <p:pic>
        <p:nvPicPr>
          <p:cNvPr id="21" name="Imagen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4418815" y="437482"/>
            <a:ext cx="1284493" cy="3265022"/>
          </a:xfrm>
          <a:prstGeom prst="rect">
            <a:avLst/>
          </a:prstGeom>
        </p:spPr>
      </p:pic>
      <p:pic>
        <p:nvPicPr>
          <p:cNvPr id="22" name="Imagen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4418815" y="1721975"/>
            <a:ext cx="1284493" cy="3265022"/>
          </a:xfrm>
          <a:prstGeom prst="rect">
            <a:avLst/>
          </a:prstGeom>
        </p:spPr>
      </p:pic>
      <p:sp>
        <p:nvSpPr>
          <p:cNvPr id="24" name="Rectángulo 23"/>
          <p:cNvSpPr/>
          <p:nvPr/>
        </p:nvSpPr>
        <p:spPr>
          <a:xfrm>
            <a:off x="739581" y="361852"/>
            <a:ext cx="1764806" cy="830997"/>
          </a:xfrm>
          <a:prstGeom prst="rect">
            <a:avLst/>
          </a:prstGeom>
        </p:spPr>
        <p:txBody>
          <a:bodyPr wrap="square">
            <a:spAutoFit/>
          </a:bodyPr>
          <a:lstStyle/>
          <a:p>
            <a:pPr algn="ctr"/>
            <a:r>
              <a:rPr lang="es-ES" sz="2400" b="1" dirty="0">
                <a:latin typeface="KG One Thing" panose="02000503000000020004" pitchFamily="2" charset="0"/>
              </a:rPr>
              <a:t>Atención en los alumnos</a:t>
            </a:r>
          </a:p>
        </p:txBody>
      </p:sp>
      <p:sp>
        <p:nvSpPr>
          <p:cNvPr id="25" name="Rectángulo 24"/>
          <p:cNvSpPr/>
          <p:nvPr/>
        </p:nvSpPr>
        <p:spPr>
          <a:xfrm>
            <a:off x="739581" y="1511681"/>
            <a:ext cx="1764806" cy="1200329"/>
          </a:xfrm>
          <a:prstGeom prst="rect">
            <a:avLst/>
          </a:prstGeom>
        </p:spPr>
        <p:txBody>
          <a:bodyPr wrap="square">
            <a:spAutoFit/>
          </a:bodyPr>
          <a:lstStyle/>
          <a:p>
            <a:pPr algn="ctr"/>
            <a:r>
              <a:rPr lang="es-ES" sz="2400" b="1" dirty="0">
                <a:latin typeface="KG One Thing" panose="02000503000000020004" pitchFamily="2" charset="0"/>
              </a:rPr>
              <a:t>Ambientes de aprendizaje</a:t>
            </a:r>
          </a:p>
        </p:txBody>
      </p:sp>
      <p:sp>
        <p:nvSpPr>
          <p:cNvPr id="26" name="Rectángulo 25"/>
          <p:cNvSpPr/>
          <p:nvPr/>
        </p:nvSpPr>
        <p:spPr>
          <a:xfrm>
            <a:off x="739581" y="2896390"/>
            <a:ext cx="1764806" cy="830997"/>
          </a:xfrm>
          <a:prstGeom prst="rect">
            <a:avLst/>
          </a:prstGeom>
        </p:spPr>
        <p:txBody>
          <a:bodyPr wrap="square">
            <a:spAutoFit/>
          </a:bodyPr>
          <a:lstStyle/>
          <a:p>
            <a:pPr algn="ctr"/>
            <a:r>
              <a:rPr lang="es-ES" sz="2400" b="1" dirty="0">
                <a:latin typeface="KG One Thing" panose="02000503000000020004" pitchFamily="2" charset="0"/>
              </a:rPr>
              <a:t>Evaluar para aprender</a:t>
            </a:r>
          </a:p>
        </p:txBody>
      </p:sp>
      <p:sp>
        <p:nvSpPr>
          <p:cNvPr id="27" name="Rectángulo 26"/>
          <p:cNvSpPr/>
          <p:nvPr/>
        </p:nvSpPr>
        <p:spPr>
          <a:xfrm>
            <a:off x="4347142" y="219622"/>
            <a:ext cx="1764806" cy="1200329"/>
          </a:xfrm>
          <a:prstGeom prst="rect">
            <a:avLst/>
          </a:prstGeom>
        </p:spPr>
        <p:txBody>
          <a:bodyPr wrap="square">
            <a:spAutoFit/>
          </a:bodyPr>
          <a:lstStyle/>
          <a:p>
            <a:pPr algn="ctr"/>
            <a:r>
              <a:rPr lang="es-ES" sz="2400" b="1" dirty="0">
                <a:latin typeface="KG One Thing" panose="02000503000000020004" pitchFamily="2" charset="0"/>
              </a:rPr>
              <a:t>Diseñar una planeación de trabajo</a:t>
            </a:r>
          </a:p>
        </p:txBody>
      </p:sp>
      <p:sp>
        <p:nvSpPr>
          <p:cNvPr id="28" name="Rectángulo 27"/>
          <p:cNvSpPr/>
          <p:nvPr/>
        </p:nvSpPr>
        <p:spPr>
          <a:xfrm>
            <a:off x="4308763" y="1445951"/>
            <a:ext cx="1764806" cy="1200329"/>
          </a:xfrm>
          <a:prstGeom prst="rect">
            <a:avLst/>
          </a:prstGeom>
        </p:spPr>
        <p:txBody>
          <a:bodyPr wrap="square">
            <a:spAutoFit/>
          </a:bodyPr>
          <a:lstStyle/>
          <a:p>
            <a:pPr algn="ctr"/>
            <a:r>
              <a:rPr lang="es-ES" sz="2400" b="1" dirty="0">
                <a:latin typeface="KG One Thing" panose="02000503000000020004" pitchFamily="2" charset="0"/>
              </a:rPr>
              <a:t>Apoyo a los padres de familia</a:t>
            </a:r>
          </a:p>
        </p:txBody>
      </p:sp>
      <p:sp>
        <p:nvSpPr>
          <p:cNvPr id="29" name="Rectángulo 28"/>
          <p:cNvSpPr/>
          <p:nvPr/>
        </p:nvSpPr>
        <p:spPr>
          <a:xfrm>
            <a:off x="4337284" y="2804058"/>
            <a:ext cx="1764806" cy="1015663"/>
          </a:xfrm>
          <a:prstGeom prst="rect">
            <a:avLst/>
          </a:prstGeom>
        </p:spPr>
        <p:txBody>
          <a:bodyPr wrap="square">
            <a:spAutoFit/>
          </a:bodyPr>
          <a:lstStyle/>
          <a:p>
            <a:pPr algn="ctr"/>
            <a:r>
              <a:rPr lang="es-ES" sz="2000" b="1" dirty="0">
                <a:latin typeface="KG One Thing" panose="02000503000000020004" pitchFamily="2" charset="0"/>
              </a:rPr>
              <a:t>Inclusión para atender la diversidad</a:t>
            </a:r>
          </a:p>
        </p:txBody>
      </p:sp>
    </p:spTree>
    <p:extLst>
      <p:ext uri="{BB962C8B-B14F-4D97-AF65-F5344CB8AC3E}">
        <p14:creationId xmlns:p14="http://schemas.microsoft.com/office/powerpoint/2010/main" val="4293282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7150" y="76200"/>
            <a:ext cx="6742800" cy="81534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Rectángulo 12"/>
          <p:cNvSpPr/>
          <p:nvPr/>
        </p:nvSpPr>
        <p:spPr>
          <a:xfrm>
            <a:off x="57150" y="57150"/>
            <a:ext cx="6742800" cy="714375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Rectángulo 13"/>
          <p:cNvSpPr/>
          <p:nvPr/>
        </p:nvSpPr>
        <p:spPr>
          <a:xfrm>
            <a:off x="1522123" y="7292057"/>
            <a:ext cx="3999814" cy="846386"/>
          </a:xfrm>
          <a:prstGeom prst="rect">
            <a:avLst/>
          </a:prstGeom>
          <a:noFill/>
        </p:spPr>
        <p:txBody>
          <a:bodyPr wrap="none" lIns="91440" tIns="45720" rIns="91440" bIns="45720">
            <a:spAutoFit/>
          </a:bodyPr>
          <a:lstStyle/>
          <a:p>
            <a:pPr algn="ctr"/>
            <a:r>
              <a:rPr lang="es-ES" sz="4900" b="1" dirty="0" smtClean="0">
                <a:latin typeface="HelloBigBen" panose="02000603000000000000" pitchFamily="2" charset="0"/>
                <a:ea typeface="HelloBigBen" panose="02000603000000000000" pitchFamily="2" charset="0"/>
              </a:rPr>
              <a:t>compromisos</a:t>
            </a:r>
            <a:endParaRPr lang="es-ES" sz="4900" b="1" dirty="0">
              <a:latin typeface="HelloBigBen" panose="02000603000000000000" pitchFamily="2" charset="0"/>
              <a:ea typeface="HelloBigBen" panose="02000603000000000000" pitchFamily="2" charset="0"/>
            </a:endParaRPr>
          </a:p>
        </p:txBody>
      </p:sp>
      <p:sp>
        <p:nvSpPr>
          <p:cNvPr id="22" name="9 Rectángulo"/>
          <p:cNvSpPr/>
          <p:nvPr/>
        </p:nvSpPr>
        <p:spPr>
          <a:xfrm>
            <a:off x="177421" y="255153"/>
            <a:ext cx="6523630" cy="6986528"/>
          </a:xfrm>
          <a:prstGeom prst="rect">
            <a:avLst/>
          </a:prstGeom>
          <a:noFill/>
        </p:spPr>
        <p:txBody>
          <a:bodyPr wrap="square" lIns="91440" tIns="45720" rIns="91440" bIns="45720">
            <a:spAutoFit/>
          </a:bodyPr>
          <a:lstStyle/>
          <a:p>
            <a:pPr algn="ctr"/>
            <a:r>
              <a:rPr lang="es-MX" sz="1600" b="1" dirty="0">
                <a:latin typeface="Perpetua" panose="02020502060401020303" pitchFamily="18" charset="0"/>
              </a:rPr>
              <a:t>CARTA COMPROMISO DE PADRES DE FAMILIA O </a:t>
            </a:r>
            <a:r>
              <a:rPr lang="es-MX" sz="1600" b="1" dirty="0" smtClean="0">
                <a:latin typeface="Perpetua" panose="02020502060401020303" pitchFamily="18" charset="0"/>
              </a:rPr>
              <a:t>TUTORES</a:t>
            </a:r>
          </a:p>
          <a:p>
            <a:pPr algn="ctr"/>
            <a:endParaRPr lang="es-MX" sz="1600" b="1" dirty="0" smtClean="0">
              <a:latin typeface="Perpetua" panose="02020502060401020303" pitchFamily="18" charset="0"/>
            </a:endParaRPr>
          </a:p>
          <a:p>
            <a:pPr algn="ctr"/>
            <a:r>
              <a:rPr lang="es-MX" sz="1600" b="1" dirty="0">
                <a:latin typeface="Perpetua" panose="02020502060401020303" pitchFamily="18" charset="0"/>
              </a:rPr>
              <a:t>Consciente de la importancia y trascendencia de que mi hija(o) curse con éxito su Educación Primaria, así como de la responsabilidad que como tutor(a) me corresponde para contribuir a que realice estos estudios, hoy que ingresa a esta escuela me doy por enterado y me comprometo a respetar la siguiente carta compromiso</a:t>
            </a:r>
            <a:r>
              <a:rPr lang="es-MX" sz="1600" b="1" dirty="0" smtClean="0">
                <a:latin typeface="Perpetua" panose="02020502060401020303" pitchFamily="18" charset="0"/>
              </a:rPr>
              <a:t>:</a:t>
            </a:r>
          </a:p>
          <a:p>
            <a:pPr algn="ctr"/>
            <a:endParaRPr lang="es-MX" sz="1600" b="1" dirty="0" smtClean="0">
              <a:latin typeface="Perpetua" panose="02020502060401020303" pitchFamily="18" charset="0"/>
            </a:endParaRPr>
          </a:p>
          <a:p>
            <a:pPr marL="342900" indent="-342900" algn="just">
              <a:buFont typeface="+mj-lt"/>
              <a:buAutoNum type="arabicPeriod"/>
            </a:pPr>
            <a:r>
              <a:rPr lang="es-MX" sz="1600" b="1" dirty="0">
                <a:latin typeface="Perpetua" panose="02020502060401020303" pitchFamily="18" charset="0"/>
              </a:rPr>
              <a:t>Cuidaré que mi hijo asista los días que marca el calendario escolar y/o conforme la organización de la </a:t>
            </a:r>
            <a:r>
              <a:rPr lang="es-MX" sz="1600" b="1" dirty="0" smtClean="0">
                <a:latin typeface="Perpetua" panose="02020502060401020303" pitchFamily="18" charset="0"/>
              </a:rPr>
              <a:t>escuela.</a:t>
            </a:r>
          </a:p>
          <a:p>
            <a:pPr marL="342900" indent="-342900" algn="just">
              <a:buFont typeface="+mj-lt"/>
              <a:buAutoNum type="arabicPeriod"/>
            </a:pPr>
            <a:r>
              <a:rPr lang="es-MX" sz="1600" b="1" dirty="0">
                <a:latin typeface="Perpetua" panose="02020502060401020303" pitchFamily="18" charset="0"/>
              </a:rPr>
              <a:t>Será mi responsabilidad enviar a mi hijo(o) debidamente uniformado(a) y </a:t>
            </a:r>
            <a:r>
              <a:rPr lang="es-MX" sz="1600" b="1" dirty="0" smtClean="0">
                <a:latin typeface="Perpetua" panose="02020502060401020303" pitchFamily="18" charset="0"/>
              </a:rPr>
              <a:t>aseado.</a:t>
            </a:r>
          </a:p>
          <a:p>
            <a:pPr marL="342900" indent="-342900" algn="just">
              <a:buFont typeface="+mj-lt"/>
              <a:buAutoNum type="arabicPeriod"/>
            </a:pPr>
            <a:r>
              <a:rPr lang="es-MX" sz="1600" b="1" dirty="0">
                <a:latin typeface="Perpetua" panose="02020502060401020303" pitchFamily="18" charset="0"/>
              </a:rPr>
              <a:t>Cuidaré la salud (física y emocional) de mi hijo(a) a fin de que se encuentre en condiciones de dar un buen rendimiento escolar</a:t>
            </a:r>
            <a:r>
              <a:rPr lang="es-MX" sz="1600" b="1" dirty="0" smtClean="0">
                <a:latin typeface="Perpetua" panose="02020502060401020303" pitchFamily="18" charset="0"/>
              </a:rPr>
              <a:t>.</a:t>
            </a:r>
          </a:p>
          <a:p>
            <a:pPr marL="342900" indent="-342900" algn="just">
              <a:buFont typeface="+mj-lt"/>
              <a:buAutoNum type="arabicPeriod"/>
            </a:pPr>
            <a:r>
              <a:rPr lang="es-MX" sz="1600" b="1" dirty="0">
                <a:latin typeface="Perpetua" panose="02020502060401020303" pitchFamily="18" charset="0"/>
              </a:rPr>
              <a:t>Proporcionaré oportunamente los materiales que mi hija(o) requiera, sea al inicio de ciclo escolar o aquellos que sean requeridos de acuerdo a las actividades previstas para desempeñar actividades de trabajo en el aula, así como organizarlos tal y como se me solicite</a:t>
            </a:r>
            <a:r>
              <a:rPr lang="es-MX" sz="1600" b="1" dirty="0" smtClean="0">
                <a:latin typeface="Perpetua" panose="02020502060401020303" pitchFamily="18" charset="0"/>
              </a:rPr>
              <a:t>.</a:t>
            </a:r>
          </a:p>
          <a:p>
            <a:pPr marL="342900" indent="-342900" algn="just">
              <a:buFont typeface="+mj-lt"/>
              <a:buAutoNum type="arabicPeriod"/>
            </a:pPr>
            <a:r>
              <a:rPr lang="es-MX" sz="1600" b="1" dirty="0">
                <a:latin typeface="Perpetua" panose="02020502060401020303" pitchFamily="18" charset="0"/>
              </a:rPr>
              <a:t> Cuidaré que mi hijo cumpla diariamente con sus tareas escolares dándole el apoyo necesario para que las realice </a:t>
            </a:r>
            <a:r>
              <a:rPr lang="es-MX" sz="1600" b="1" dirty="0" smtClean="0">
                <a:latin typeface="Perpetua" panose="02020502060401020303" pitchFamily="18" charset="0"/>
              </a:rPr>
              <a:t>satisfactoriamente.</a:t>
            </a:r>
          </a:p>
          <a:p>
            <a:pPr marL="342900" indent="-342900" algn="just">
              <a:buFont typeface="+mj-lt"/>
              <a:buAutoNum type="arabicPeriod"/>
            </a:pPr>
            <a:r>
              <a:rPr lang="es-MX" sz="1600" b="1" dirty="0">
                <a:latin typeface="Perpetua" panose="02020502060401020303" pitchFamily="18" charset="0"/>
              </a:rPr>
              <a:t>Atenderé los problemas de conducta y aprendizaje de mi hijo(a), manteniendo comunicación constante con su maestra, considerando sus sugerencia e indicaciones y observaciones</a:t>
            </a:r>
            <a:r>
              <a:rPr lang="es-MX" sz="1600" b="1" dirty="0" smtClean="0">
                <a:latin typeface="Perpetua" panose="02020502060401020303" pitchFamily="18" charset="0"/>
              </a:rPr>
              <a:t>.</a:t>
            </a:r>
          </a:p>
          <a:p>
            <a:pPr marL="342900" indent="-342900" algn="just">
              <a:buFont typeface="+mj-lt"/>
              <a:buAutoNum type="arabicPeriod"/>
            </a:pPr>
            <a:r>
              <a:rPr lang="es-MX" sz="1600" b="1" dirty="0">
                <a:latin typeface="Perpetua" panose="02020502060401020303" pitchFamily="18" charset="0"/>
              </a:rPr>
              <a:t>Acudiré a la escuela en caso de reporte o citatorio, así como cumpliré con </a:t>
            </a:r>
            <a:r>
              <a:rPr lang="es-MX" sz="1600" b="1" dirty="0" smtClean="0">
                <a:latin typeface="Perpetua" panose="02020502060401020303" pitchFamily="18" charset="0"/>
              </a:rPr>
              <a:t>los acuerdos establecidos con el director o docente </a:t>
            </a:r>
            <a:r>
              <a:rPr lang="es-MX" sz="1600" b="1" dirty="0">
                <a:latin typeface="Perpetua" panose="02020502060401020303" pitchFamily="18" charset="0"/>
              </a:rPr>
              <a:t>responsable del grupo. </a:t>
            </a:r>
            <a:endParaRPr lang="es-MX" sz="1600" b="1" dirty="0" smtClean="0">
              <a:latin typeface="Perpetua" panose="02020502060401020303" pitchFamily="18" charset="0"/>
            </a:endParaRPr>
          </a:p>
          <a:p>
            <a:pPr marL="342900" indent="-342900" algn="just">
              <a:buFont typeface="+mj-lt"/>
              <a:buAutoNum type="arabicPeriod"/>
            </a:pPr>
            <a:r>
              <a:rPr lang="es-MX" sz="1600" b="1" dirty="0">
                <a:latin typeface="Perpetua" panose="02020502060401020303" pitchFamily="18" charset="0"/>
              </a:rPr>
              <a:t>Asistiré puntualmente cuando sea convocado a reunión o llamado especial por parte de la </a:t>
            </a:r>
            <a:r>
              <a:rPr lang="es-MX" sz="1600" b="1" dirty="0" smtClean="0">
                <a:latin typeface="Perpetua" panose="02020502060401020303" pitchFamily="18" charset="0"/>
              </a:rPr>
              <a:t>institución. </a:t>
            </a:r>
            <a:endParaRPr lang="es-ES" sz="1600" b="1" dirty="0">
              <a:latin typeface="Perpetua" panose="02020502060401020303" pitchFamily="18" charset="0"/>
            </a:endParaRPr>
          </a:p>
        </p:txBody>
      </p:sp>
    </p:spTree>
    <p:extLst>
      <p:ext uri="{BB962C8B-B14F-4D97-AF65-F5344CB8AC3E}">
        <p14:creationId xmlns:p14="http://schemas.microsoft.com/office/powerpoint/2010/main" val="708190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150" y="76200"/>
            <a:ext cx="6742800" cy="893445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57150" y="76200"/>
            <a:ext cx="6742800" cy="81534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91742" y="8196932"/>
            <a:ext cx="6673622" cy="800219"/>
          </a:xfrm>
          <a:prstGeom prst="rect">
            <a:avLst/>
          </a:prstGeom>
          <a:noFill/>
        </p:spPr>
        <p:txBody>
          <a:bodyPr wrap="none" lIns="91440" tIns="45720" rIns="91440" bIns="45720">
            <a:spAutoFit/>
          </a:bodyPr>
          <a:lstStyle/>
          <a:p>
            <a:pPr algn="ctr"/>
            <a:r>
              <a:rPr lang="es-ES" sz="4600" b="1" dirty="0">
                <a:latin typeface="HelloBigBen" panose="02000603000000000000" pitchFamily="2" charset="0"/>
                <a:ea typeface="HelloBigBen" panose="02000603000000000000" pitchFamily="2" charset="0"/>
              </a:rPr>
              <a:t>Ciclo Escolar 2016-2017</a:t>
            </a:r>
          </a:p>
        </p:txBody>
      </p:sp>
      <p:sp>
        <p:nvSpPr>
          <p:cNvPr id="12" name="9 Rectángulo"/>
          <p:cNvSpPr/>
          <p:nvPr/>
        </p:nvSpPr>
        <p:spPr>
          <a:xfrm>
            <a:off x="88279" y="76200"/>
            <a:ext cx="6680548" cy="8063746"/>
          </a:xfrm>
          <a:prstGeom prst="rect">
            <a:avLst/>
          </a:prstGeom>
          <a:noFill/>
        </p:spPr>
        <p:txBody>
          <a:bodyPr wrap="square" lIns="91440" tIns="45720" rIns="91440" bIns="45720">
            <a:spAutoFit/>
          </a:bodyPr>
          <a:lstStyle/>
          <a:p>
            <a:pPr algn="ctr"/>
            <a:r>
              <a:rPr lang="es-ES" b="1" dirty="0">
                <a:latin typeface="Perpetua" panose="02020502060401020303" pitchFamily="18" charset="0"/>
              </a:rPr>
              <a:t>Carta a mis papitos </a:t>
            </a:r>
          </a:p>
          <a:p>
            <a:pPr algn="ctr"/>
            <a:endParaRPr lang="es-ES" sz="300" b="1" dirty="0">
              <a:latin typeface="Perpetua" panose="02020502060401020303" pitchFamily="18" charset="0"/>
            </a:endParaRPr>
          </a:p>
          <a:p>
            <a:pPr algn="ctr"/>
            <a:endParaRPr lang="es-ES" sz="100" b="1" dirty="0">
              <a:latin typeface="Perpetua" panose="02020502060401020303" pitchFamily="18" charset="0"/>
            </a:endParaRPr>
          </a:p>
          <a:p>
            <a:pPr algn="just"/>
            <a:r>
              <a:rPr lang="es-ES" sz="1600" b="1" dirty="0">
                <a:latin typeface="Perpetua" panose="02020502060401020303" pitchFamily="18" charset="0"/>
              </a:rPr>
              <a:t>Queridos papá y mamá:</a:t>
            </a:r>
          </a:p>
          <a:p>
            <a:pPr algn="just"/>
            <a:endParaRPr lang="es-ES" sz="400" b="1" dirty="0">
              <a:latin typeface="Perpetua" panose="02020502060401020303" pitchFamily="18" charset="0"/>
            </a:endParaRPr>
          </a:p>
          <a:p>
            <a:pPr marL="285750" indent="-285750" algn="just">
              <a:buFont typeface="Wingdings" panose="05000000000000000000" pitchFamily="2" charset="2"/>
              <a:buChar char="ü"/>
            </a:pPr>
            <a:r>
              <a:rPr lang="es-MX" sz="1700" b="1" dirty="0">
                <a:latin typeface="Perpetua" panose="02020502060401020303" pitchFamily="18" charset="0"/>
              </a:rPr>
              <a:t>Mis manos son pequeñas, por favor no esperes perfección cuando tiendo la cama, hago un dibujo o lanzo la pelota. Mis piernas son pequeñas, por favor camina más lento para que pueda ir junto a ti.</a:t>
            </a:r>
          </a:p>
          <a:p>
            <a:pPr marL="285750" indent="-285750" algn="just">
              <a:buFont typeface="Wingdings" panose="05000000000000000000" pitchFamily="2" charset="2"/>
              <a:buChar char="ü"/>
            </a:pPr>
            <a:r>
              <a:rPr lang="es-MX" sz="1700" b="1" dirty="0">
                <a:latin typeface="Perpetua" panose="02020502060401020303" pitchFamily="18" charset="0"/>
              </a:rPr>
              <a:t>Mis ojos no han visto el mundo como tú lo has visto, por favor, déjame explorarlo, no me limites innecesariamente.</a:t>
            </a:r>
          </a:p>
          <a:p>
            <a:pPr marL="285750" indent="-285750" algn="just">
              <a:buFont typeface="Wingdings" panose="05000000000000000000" pitchFamily="2" charset="2"/>
              <a:buChar char="ü"/>
            </a:pPr>
            <a:r>
              <a:rPr lang="es-MX" sz="1700" b="1" dirty="0">
                <a:latin typeface="Perpetua" panose="02020502060401020303" pitchFamily="18" charset="0"/>
              </a:rPr>
              <a:t>El trabajo siempre estará allí. Yo seré pequeño solo por un corto tiempo, por favor, tómate un tiempo para explicarme las cosas maravillosas de este mundo y hazlo con alegría.</a:t>
            </a:r>
          </a:p>
          <a:p>
            <a:pPr marL="285750" indent="-285750" algn="just">
              <a:buFont typeface="Wingdings" panose="05000000000000000000" pitchFamily="2" charset="2"/>
              <a:buChar char="ü"/>
            </a:pPr>
            <a:r>
              <a:rPr lang="es-MX" sz="1700" b="1" dirty="0">
                <a:latin typeface="Perpetua" panose="02020502060401020303" pitchFamily="18" charset="0"/>
              </a:rPr>
              <a:t>Mis sentimientos son frágiles, por favor está pendiente de mis necesidades, no me retes todo el día (a ti no te gustaría ser retado por ser tan duro) </a:t>
            </a:r>
            <a:r>
              <a:rPr lang="es-MX" sz="1700" b="1" dirty="0" smtClean="0">
                <a:latin typeface="Perpetua" panose="02020502060401020303" pitchFamily="18" charset="0"/>
              </a:rPr>
              <a:t>trátame </a:t>
            </a:r>
            <a:r>
              <a:rPr lang="es-MX" sz="1700" b="1" dirty="0">
                <a:latin typeface="Perpetua" panose="02020502060401020303" pitchFamily="18" charset="0"/>
              </a:rPr>
              <a:t>como te gustaría a ti ser tratado.</a:t>
            </a:r>
          </a:p>
          <a:p>
            <a:pPr marL="285750" indent="-285750" algn="just">
              <a:buFont typeface="Wingdings" panose="05000000000000000000" pitchFamily="2" charset="2"/>
              <a:buChar char="ü"/>
            </a:pPr>
            <a:r>
              <a:rPr lang="es-MX" sz="1700" b="1" dirty="0">
                <a:latin typeface="Perpetua" panose="02020502060401020303" pitchFamily="18" charset="0"/>
              </a:rPr>
              <a:t>Soy un regalo especial de Dios, por favor atesórame como Dios quiso que lo hicieras, respetando mis acciones, dándome principios y valores con los cuales vivir y enseñándome amorosamente.</a:t>
            </a:r>
          </a:p>
          <a:p>
            <a:pPr marL="285750" indent="-285750" algn="just">
              <a:buFont typeface="Wingdings" panose="05000000000000000000" pitchFamily="2" charset="2"/>
              <a:buChar char="ü"/>
            </a:pPr>
            <a:r>
              <a:rPr lang="es-MX" sz="1700" b="1" dirty="0">
                <a:latin typeface="Perpetua" panose="02020502060401020303" pitchFamily="18" charset="0"/>
              </a:rPr>
              <a:t>Necesito tu apoyo y tu entusiasmo, no tus críticas, para crecer. Por favor, no seas tan estricto, recuerda, puedes criticar las cosas que hago sin criticarme a mí.</a:t>
            </a:r>
          </a:p>
          <a:p>
            <a:pPr marL="285750" indent="-285750" algn="just">
              <a:buFont typeface="Wingdings" panose="05000000000000000000" pitchFamily="2" charset="2"/>
              <a:buChar char="ü"/>
            </a:pPr>
            <a:r>
              <a:rPr lang="es-MX" sz="1700" b="1" dirty="0">
                <a:latin typeface="Perpetua" panose="02020502060401020303" pitchFamily="18" charset="0"/>
              </a:rPr>
              <a:t>Por favor, dame libertad para tomar decisiones propias. Permite que me equivoque, para que pueda aprender de mis errores. Así algún día estaré preparado para tomar las decisiones que la vida requiere de mí.</a:t>
            </a:r>
          </a:p>
          <a:p>
            <a:pPr marL="285750" indent="-285750" algn="just">
              <a:buFont typeface="Wingdings" panose="05000000000000000000" pitchFamily="2" charset="2"/>
              <a:buChar char="ü"/>
            </a:pPr>
            <a:r>
              <a:rPr lang="es-MX" sz="1700" b="1" dirty="0">
                <a:latin typeface="Perpetua" panose="02020502060401020303" pitchFamily="18" charset="0"/>
              </a:rPr>
              <a:t>Por favor, no hagas todo por mí. De alguna forma eso me hace sentir que mis esfuerzos no cumplieron con tus expectativas. Yo sé que es difícil, pero deja de compararme con mi hermano o hermana.</a:t>
            </a:r>
          </a:p>
          <a:p>
            <a:pPr marL="285750" indent="-285750" algn="just">
              <a:buFont typeface="Wingdings" panose="05000000000000000000" pitchFamily="2" charset="2"/>
              <a:buChar char="ü"/>
            </a:pPr>
            <a:r>
              <a:rPr lang="es-MX" sz="1700" b="1" dirty="0">
                <a:latin typeface="Perpetua" panose="02020502060401020303" pitchFamily="18" charset="0"/>
              </a:rPr>
              <a:t>No temas alejarte de mí por un tiempito. Los niños necesitamos vacaciones de los padres, así como los padres necesitan vacaciones de sus hijos.</a:t>
            </a:r>
          </a:p>
          <a:p>
            <a:pPr algn="ctr"/>
            <a:r>
              <a:rPr lang="es-MX" sz="1700" b="1" dirty="0" smtClean="0">
                <a:latin typeface="Perpetua" panose="02020502060401020303" pitchFamily="18" charset="0"/>
              </a:rPr>
              <a:t>Los amo, tu hijo(a</a:t>
            </a:r>
            <a:r>
              <a:rPr lang="es-MX" sz="1700" b="1" dirty="0">
                <a:latin typeface="Perpetua" panose="02020502060401020303" pitchFamily="18" charset="0"/>
              </a:rPr>
              <a:t>)</a:t>
            </a:r>
            <a:endParaRPr lang="es-ES" sz="1700" b="1" dirty="0">
              <a:latin typeface="Perpetua" panose="02020502060401020303" pitchFamily="18" charset="0"/>
            </a:endParaRPr>
          </a:p>
        </p:txBody>
      </p:sp>
    </p:spTree>
    <p:extLst>
      <p:ext uri="{BB962C8B-B14F-4D97-AF65-F5344CB8AC3E}">
        <p14:creationId xmlns:p14="http://schemas.microsoft.com/office/powerpoint/2010/main" val="209938032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TotalTime>
  <Words>1321</Words>
  <Application>Microsoft Macintosh PowerPoint</Application>
  <PresentationFormat>Carta (216 x 279 mm)</PresentationFormat>
  <Paragraphs>88</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Calibri</vt:lpstr>
      <vt:lpstr>Calibri Light</vt:lpstr>
      <vt:lpstr>HelloBigBen</vt:lpstr>
      <vt:lpstr>KG One Thing</vt:lpstr>
      <vt:lpstr>Perpetua</vt:lpstr>
      <vt:lpstr>Wingdings</vt:lpstr>
      <vt:lpstr>Arial</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Dayanara lopez lares</dc:creator>
  <cp:lastModifiedBy>Usuario de Microsoft Office</cp:lastModifiedBy>
  <cp:revision>37</cp:revision>
  <cp:lastPrinted>2016-08-31T05:59:30Z</cp:lastPrinted>
  <dcterms:created xsi:type="dcterms:W3CDTF">2016-08-28T06:55:40Z</dcterms:created>
  <dcterms:modified xsi:type="dcterms:W3CDTF">2016-09-10T05:35:16Z</dcterms:modified>
</cp:coreProperties>
</file>