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73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4"/>
    <p:restoredTop sz="50000"/>
  </p:normalViewPr>
  <p:slideViewPr>
    <p:cSldViewPr snapToGrid="0">
      <p:cViewPr varScale="1">
        <p:scale>
          <a:sx n="64" d="100"/>
          <a:sy n="64" d="100"/>
        </p:scale>
        <p:origin x="3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A70DD-D256-6940-8049-D6244297F543}" type="datetimeFigureOut">
              <a:rPr lang="es-ES_tradnl" smtClean="0"/>
              <a:t>14/1/17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10E0B-B2AB-584C-AFCB-5FEC3F4CC23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83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26C0A3-FBB9-42A2-A9E8-EB2473112A54}" type="datetime1">
              <a:rPr lang="es-ES"/>
              <a:pPr lvl="0"/>
              <a:t>14/1/17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9D23B6-E9C4-4264-9D81-B0CCD1496AAA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0541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B31B40-3C0A-41BD-8921-497F6A2DB134}" type="datetime1">
              <a:rPr lang="es-ES"/>
              <a:pPr lvl="0"/>
              <a:t>14/1/17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5CE966-C23A-4233-A068-7999BF63C724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5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2C13BE-6E00-447C-93D7-A4D05844A00D}" type="datetime1">
              <a:rPr lang="es-ES"/>
              <a:pPr lvl="0"/>
              <a:t>14/1/17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A534C8-BF3E-44CA-B7A9-1354BBC1794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65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1A4D12-4A69-4202-92C7-5FD531135B71}" type="datetime1">
              <a:rPr lang="es-ES"/>
              <a:pPr lvl="0"/>
              <a:t>14/1/17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76FA2F-D7B6-4DD4-B255-52F9FDB33C45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0460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D4FAAD-E18F-470B-8DBA-201D3EE99E56}" type="datetime1">
              <a:rPr lang="es-ES"/>
              <a:pPr lvl="0"/>
              <a:t>14/1/17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0C45D4-6273-4EE0-9777-AFEF1EA91FD6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99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C6DF21-B9FA-47C9-822F-886072F15A61}" type="datetime1">
              <a:rPr lang="es-ES"/>
              <a:pPr lvl="0"/>
              <a:t>14/1/17</a:t>
            </a:fld>
            <a:endParaRPr lang="es-ES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12B4B7-1C28-4BA7-AAA9-E503AACBAF48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05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AA1B33-7E11-4451-A65D-319891B2A221}" type="datetime1">
              <a:rPr lang="es-ES"/>
              <a:pPr lvl="0"/>
              <a:t>14/1/17</a:t>
            </a:fld>
            <a:endParaRPr lang="es-ES"/>
          </a:p>
        </p:txBody>
      </p:sp>
      <p:sp>
        <p:nvSpPr>
          <p:cNvPr id="8" name="Marcador de pie de pá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Marcador de número de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281D5C-B2A0-4842-A963-B83EAC0BCFB9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38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7252B7-D2B8-4E22-842C-AA7689AD7046}" type="datetime1">
              <a:rPr lang="es-ES"/>
              <a:pPr lvl="0"/>
              <a:t>14/1/17</a:t>
            </a:fld>
            <a:endParaRPr lang="es-ES"/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424BAD-3155-4A21-BB86-48850EFA6A0D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47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50A2DA-44E5-4ED6-AE76-649C9A56D775}" type="datetime1">
              <a:rPr lang="es-ES"/>
              <a:pPr lvl="0"/>
              <a:t>14/1/17</a:t>
            </a:fld>
            <a:endParaRPr lang="es-ES"/>
          </a:p>
        </p:txBody>
      </p:sp>
      <p:sp>
        <p:nvSpPr>
          <p:cNvPr id="3" name="Marcador de pie de pá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931D21-975E-47D9-A5AF-E33F341A7EED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13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B33595-4C16-479D-9BB6-DF97B10F1032}" type="datetime1">
              <a:rPr lang="es-ES"/>
              <a:pPr lvl="0"/>
              <a:t>14/1/17</a:t>
            </a:fld>
            <a:endParaRPr lang="es-ES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3C6CA7-4D68-49E6-A001-3A6E6590686A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47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s-ES"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2CB2EF-E9EE-41F8-98F8-0DA121792BE3}" type="datetime1">
              <a:rPr lang="es-ES"/>
              <a:pPr lvl="0"/>
              <a:t>14/1/17</a:t>
            </a:fld>
            <a:endParaRPr lang="es-ES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011989-B12E-420A-9ACF-E2AD915CDA64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44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45AD7B0-72E1-46E5-B848-0E1C8B150A09}" type="datetime1">
              <a:rPr lang="es-ES"/>
              <a:pPr lvl="0"/>
              <a:t>14/1/17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057DC16-8C2B-45DA-BA54-8AEA29F1D1AD}" type="slidenum"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4745" y="-203197"/>
            <a:ext cx="13705200" cy="73006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 7"/>
          <p:cNvSpPr/>
          <p:nvPr/>
        </p:nvSpPr>
        <p:spPr>
          <a:xfrm>
            <a:off x="429530" y="831043"/>
            <a:ext cx="10912028" cy="55399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0" b="1" i="0" u="none" strike="noStrike" kern="1200" cap="none" spc="0" baseline="0" dirty="0">
                <a:solidFill>
                  <a:srgbClr val="000000"/>
                </a:solidFill>
                <a:effectLst>
                  <a:outerShdw dist="38095" dir="2639887">
                    <a:srgbClr val="4472C4"/>
                  </a:outerShdw>
                </a:effectLst>
                <a:uFillTx/>
                <a:latin typeface="Comic Sans MS" pitchFamily="66"/>
              </a:rPr>
              <a:t>FAMILIA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0" b="1" i="0" u="none" strike="noStrike" kern="1200" cap="none" spc="0" baseline="0" dirty="0">
                <a:solidFill>
                  <a:srgbClr val="000000"/>
                </a:solidFill>
                <a:effectLst>
                  <a:outerShdw dist="38095" dir="2639887">
                    <a:srgbClr val="4472C4"/>
                  </a:outerShdw>
                </a:effectLst>
                <a:uFillTx/>
                <a:latin typeface="Comic Sans MS" pitchFamily="66"/>
              </a:rPr>
              <a:t>DE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0" b="1" i="0" u="none" strike="noStrike" kern="1200" cap="none" spc="0" baseline="0" dirty="0">
                <a:solidFill>
                  <a:srgbClr val="000000"/>
                </a:solidFill>
                <a:effectLst>
                  <a:outerShdw dist="38095" dir="2639887">
                    <a:srgbClr val="4472C4"/>
                  </a:outerShdw>
                </a:effectLst>
                <a:uFillTx/>
                <a:latin typeface="Comic Sans MS" pitchFamily="66"/>
              </a:rPr>
              <a:t>PALABRAS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1" i="0" u="none" strike="noStrike" kern="1200" cap="none" spc="0" baseline="0" dirty="0">
              <a:solidFill>
                <a:srgbClr val="000000"/>
              </a:solidFill>
              <a:effectLst>
                <a:outerShdw dist="38095" dir="2639887">
                  <a:srgbClr val="4472C4"/>
                </a:outerShdw>
              </a:effectLst>
              <a:uFillTx/>
              <a:latin typeface="Comic Sans MS" pitchFamily="66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1" i="0" u="none" strike="noStrike" kern="1200" cap="none" spc="0" baseline="0" dirty="0">
              <a:solidFill>
                <a:srgbClr val="000000"/>
              </a:solidFill>
              <a:effectLst>
                <a:outerShdw dist="38095" dir="2639887">
                  <a:srgbClr val="4472C4"/>
                </a:outerShdw>
              </a:effectLst>
              <a:uFillTx/>
              <a:latin typeface="Comic Sans MS" pitchFamily="66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000000"/>
                </a:solidFill>
                <a:effectLst>
                  <a:outerShdw dist="38095" dir="2639887">
                    <a:srgbClr val="4472C4"/>
                  </a:outerShdw>
                </a:effectLst>
                <a:uFillTx/>
                <a:latin typeface="Comic Sans MS" pitchFamily="66"/>
              </a:rPr>
              <a:t>					  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000000"/>
                </a:solidFill>
                <a:effectLst>
                  <a:outerShdw dist="38095" dir="2639887">
                    <a:srgbClr val="4472C4"/>
                  </a:outerShdw>
                </a:effectLst>
                <a:uFillTx/>
                <a:latin typeface="Comic Sans MS" pitchFamily="66"/>
              </a:rPr>
              <a:t>						</a:t>
            </a:r>
            <a:r>
              <a:rPr lang="es-ES" sz="2400" b="1" i="0" u="none" strike="noStrike" kern="1200" cap="none" spc="0" baseline="0" dirty="0">
                <a:solidFill>
                  <a:srgbClr val="000000"/>
                </a:solidFill>
                <a:effectLst>
                  <a:outerShdw dist="38095" dir="2639887">
                    <a:srgbClr val="4472C4"/>
                  </a:outerShdw>
                </a:effectLst>
                <a:uFillTx/>
                <a:latin typeface="Comic Sans MS" pitchFamily="66"/>
              </a:rPr>
              <a:t>María Olivares para Orientación Andújar</a:t>
            </a:r>
          </a:p>
        </p:txBody>
      </p:sp>
      <p:pic>
        <p:nvPicPr>
          <p:cNvPr id="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282" y="1792443"/>
            <a:ext cx="3265715" cy="18085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gradFill>
          <a:gsLst>
            <a:gs pos="0">
              <a:srgbClr val="F6F8FC"/>
            </a:gs>
            <a:gs pos="100000">
              <a:srgbClr val="9DDCF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ES" sz="5000" b="1" u="sng">
                <a:solidFill>
                  <a:srgbClr val="C00000"/>
                </a:solidFill>
              </a:rPr>
              <a:t>¿Qué es una familia de palabras?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865458"/>
          </a:xfrm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r>
              <a:rPr lang="es-ES" sz="2400"/>
              <a:t>	</a:t>
            </a:r>
            <a:r>
              <a:rPr lang="es-ES" sz="3200" b="1">
                <a:solidFill>
                  <a:srgbClr val="CC0000"/>
                </a:solidFill>
              </a:rPr>
              <a:t>La familia de palabras es el grupo de palabras que derivan de una misma palabra, denominada palabra primitiva,  pudiendo formar así otras palabras relacionadas por su significado, y que se conocen como palabras derivadas.</a:t>
            </a:r>
          </a:p>
          <a:p>
            <a:pPr marL="0" lvl="0" indent="0">
              <a:lnSpc>
                <a:spcPct val="70000"/>
              </a:lnSpc>
              <a:buNone/>
            </a:pPr>
            <a:endParaRPr lang="es-ES" sz="3200" b="1">
              <a:solidFill>
                <a:srgbClr val="CC0000"/>
              </a:solidFill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s-ES" sz="3200" b="1">
                <a:solidFill>
                  <a:srgbClr val="CC0000"/>
                </a:solidFill>
              </a:rPr>
              <a:t>	Tienen una raíz en común y tienen cierta relación en su significado. La parte común de las palabras se llama raíz, también conocido como lexema.</a:t>
            </a:r>
            <a:r>
              <a:rPr lang="es-ES" sz="2400">
                <a:solidFill>
                  <a:srgbClr val="CC0000"/>
                </a:solidFill>
              </a:rPr>
              <a:t/>
            </a:r>
            <a:br>
              <a:rPr lang="es-ES" sz="2400">
                <a:solidFill>
                  <a:srgbClr val="CC0000"/>
                </a:solidFill>
              </a:rPr>
            </a:br>
            <a:endParaRPr lang="es-ES" sz="2400">
              <a:solidFill>
                <a:srgbClr val="CC0000"/>
              </a:solidFill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s-ES" sz="2400">
                <a:solidFill>
                  <a:srgbClr val="CC0000"/>
                </a:solidFill>
              </a:rPr>
              <a:t>Ej;  Palabra primitiva: pasto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s-ES" sz="2400">
                <a:solidFill>
                  <a:srgbClr val="CC0000"/>
                </a:solidFill>
              </a:rPr>
              <a:t>	Derivadas: pastizal – pastor- pastorear 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8FC"/>
            </a:gs>
            <a:gs pos="100000">
              <a:srgbClr val="9DDCF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17709" y="130631"/>
            <a:ext cx="11843656" cy="580570"/>
          </a:xfrm>
        </p:spPr>
        <p:txBody>
          <a:bodyPr/>
          <a:lstStyle/>
          <a:p>
            <a:pPr marL="571500" lvl="0" indent="-571500">
              <a:buSzPct val="100000"/>
              <a:buFont typeface="Wingdings" pitchFamily="2"/>
              <a:buChar char="q"/>
            </a:pPr>
            <a:r>
              <a:rPr lang="es-ES" sz="3200" b="1">
                <a:solidFill>
                  <a:srgbClr val="C00000"/>
                </a:solidFill>
              </a:rPr>
              <a:t>Forma 3 palabras derivadas a partir de la palabra primitiva:</a:t>
            </a:r>
          </a:p>
        </p:txBody>
      </p:sp>
      <p:sp>
        <p:nvSpPr>
          <p:cNvPr id="3" name="Elipse 3"/>
          <p:cNvSpPr/>
          <p:nvPr/>
        </p:nvSpPr>
        <p:spPr>
          <a:xfrm>
            <a:off x="430598" y="856334"/>
            <a:ext cx="2960918" cy="287383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7619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6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SOL</a:t>
            </a:r>
            <a:endParaRPr lang="es-ES" sz="6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lecha: a la derecha 4"/>
          <p:cNvSpPr/>
          <p:nvPr/>
        </p:nvSpPr>
        <p:spPr>
          <a:xfrm>
            <a:off x="4649418" y="1320177"/>
            <a:ext cx="1799767" cy="1219196"/>
          </a:xfrm>
          <a:custGeom>
            <a:avLst>
              <a:gd name="f0" fmla="val 1428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ángulo 5"/>
          <p:cNvSpPr/>
          <p:nvPr/>
        </p:nvSpPr>
        <p:spPr>
          <a:xfrm>
            <a:off x="6778172" y="1320795"/>
            <a:ext cx="4630055" cy="972455"/>
          </a:xfrm>
          <a:prstGeom prst="rect">
            <a:avLst/>
          </a:prstGeom>
          <a:solidFill>
            <a:srgbClr val="FFFFFF"/>
          </a:solidFill>
          <a:ln w="7619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6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SOLEADO</a:t>
            </a:r>
            <a:endParaRPr lang="es-ES" sz="6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Rectángulo 7"/>
          <p:cNvSpPr/>
          <p:nvPr/>
        </p:nvSpPr>
        <p:spPr>
          <a:xfrm>
            <a:off x="6778172" y="3287487"/>
            <a:ext cx="4630055" cy="972455"/>
          </a:xfrm>
          <a:prstGeom prst="rect">
            <a:avLst/>
          </a:prstGeom>
          <a:solidFill>
            <a:srgbClr val="FFFFFF"/>
          </a:solidFill>
          <a:ln w="7619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ángulo 8"/>
          <p:cNvSpPr/>
          <p:nvPr/>
        </p:nvSpPr>
        <p:spPr>
          <a:xfrm>
            <a:off x="6778172" y="5355768"/>
            <a:ext cx="4630055" cy="972455"/>
          </a:xfrm>
          <a:prstGeom prst="rect">
            <a:avLst/>
          </a:prstGeom>
          <a:solidFill>
            <a:srgbClr val="FFFFFF"/>
          </a:solidFill>
          <a:ln w="7619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22" y="3055663"/>
            <a:ext cx="3822115" cy="38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17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24</Words>
  <Application>Microsoft Macintosh PowerPoint</Application>
  <PresentationFormat>Panorámica</PresentationFormat>
  <Paragraphs>16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Calibri</vt:lpstr>
      <vt:lpstr>Calibri Light</vt:lpstr>
      <vt:lpstr>Comic Sans MS</vt:lpstr>
      <vt:lpstr>Wingdings</vt:lpstr>
      <vt:lpstr>Arial</vt:lpstr>
      <vt:lpstr>Tema de Office</vt:lpstr>
      <vt:lpstr>Presentación de PowerPoint</vt:lpstr>
      <vt:lpstr>¿Qué es una familia de palabras?</vt:lpstr>
      <vt:lpstr>Forma 3 palabras derivadas a partir de la palabra primitiva: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</dc:creator>
  <cp:lastModifiedBy>Usuario de Microsoft Office</cp:lastModifiedBy>
  <cp:revision>9</cp:revision>
  <dcterms:created xsi:type="dcterms:W3CDTF">2017-01-09T17:06:04Z</dcterms:created>
  <dcterms:modified xsi:type="dcterms:W3CDTF">2017-01-14T11:12:27Z</dcterms:modified>
</cp:coreProperties>
</file>