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906000" cy="6858000" type="A4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0"/>
    <p:restoredTop sz="72464"/>
  </p:normalViewPr>
  <p:slideViewPr>
    <p:cSldViewPr snapToGrid="0" snapToObjects="1">
      <p:cViewPr varScale="1">
        <p:scale>
          <a:sx n="64" d="100"/>
          <a:sy n="64" d="100"/>
        </p:scale>
        <p:origin x="3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3CEEA-461A-A94C-AEDA-E004257A1A3F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1BC65-2F78-5241-852B-95A57E2F5E5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382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0552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593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755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438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3188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4302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1854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291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754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5070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8082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0293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806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4453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5575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1BC65-2F78-5241-852B-95A57E2F5E50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128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77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151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283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157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473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189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800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959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91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055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53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A667-15F1-0C4C-8451-46CC71F50B54}" type="datetimeFigureOut">
              <a:rPr lang="es-ES_tradnl" smtClean="0"/>
              <a:t>12/06/2017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100EA-7994-714E-99DA-E2B3FE9BFC0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856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tif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289711" y="0"/>
            <a:ext cx="10271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roken Vessels Sketch" charset="0"/>
                <a:ea typeface="KG Broken Vessels Sketch" charset="0"/>
                <a:cs typeface="KG Broken Vessels Sketch" charset="0"/>
              </a:rPr>
              <a:t>COLECCIÓN DE PROBLEMAS</a:t>
            </a:r>
            <a:endParaRPr lang="es-E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289712" y="5847030"/>
            <a:ext cx="10271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roken Vessels Sketch" charset="0"/>
                <a:ea typeface="KG Broken Vessels Sketch" charset="0"/>
                <a:cs typeface="KG Broken Vessels Sketch" charset="0"/>
              </a:rPr>
              <a:t>MATEMÁTICAS 3º PRIMARIA</a:t>
            </a:r>
            <a:endParaRPr lang="es-E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roken Vessels Sketch" charset="0"/>
              <a:ea typeface="KG Broken Vessels Sketch" charset="0"/>
              <a:cs typeface="KG Broken Vessels Sketch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7562" y="4354255"/>
            <a:ext cx="1325623" cy="8521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85" y="1282440"/>
            <a:ext cx="1099515" cy="15104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10" y="1077032"/>
            <a:ext cx="3698807" cy="46162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6" y="4087479"/>
            <a:ext cx="1488086" cy="16058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6" y="2738350"/>
            <a:ext cx="2067046" cy="8898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517" y="966372"/>
            <a:ext cx="756281" cy="20579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821" y="5101980"/>
            <a:ext cx="3444433" cy="70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79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9.- Carmen cosechó 1.725 kilos de patatas. Se quedó con 278 kilos para su consumo del año y el resto lo vendió a 4 € el kilo. ¿Cuánto dinero obtuvo?</a:t>
            </a: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4E9339-778A-44DA-BB31-A0E77B695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362" y="4796216"/>
            <a:ext cx="23622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10.- Paula reparte en partes iguales 57 chicles entre 8 amigos. ¿Cuántos chicles le da a cada amigo? ¿Cuántos chicles le sobran?</a:t>
            </a: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ECADC2-5254-47FC-AC1A-DDDAAE1D8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302" y="4387572"/>
            <a:ext cx="2356718" cy="23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3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11.- En una pastelería se hacen en un día 275 pasteles de chocolate, 89 de nata y 180 pasteles de manzana. ¿Cuántos pasteles se hacen en total en 5 días?</a:t>
            </a: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F403F0F-A57D-44F3-8991-9C1AC7013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81" y="4098386"/>
            <a:ext cx="2769739" cy="248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12.- En un bar tenían 3 litros de leche. Sirvieron 6 vasos de un cuarto de litro cada uno y usaron un cuarto de litro para hacer un flan. ¿Cuántos cuartos de litro de leche les sobraron?</a:t>
            </a:r>
            <a:endParaRPr lang="es-ES" b="1" dirty="0">
              <a:solidFill>
                <a:srgbClr val="FF0000"/>
              </a:solidFill>
              <a:effectLst/>
              <a:latin typeface="Garabatos" panose="02000503000000020003" pitchFamily="2" charset="0"/>
              <a:ea typeface="Times New Roman" charset="0"/>
            </a:endParaRP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6146" name="Picture 2" descr="Resultado de imagen de leche imagen dibujo">
            <a:extLst>
              <a:ext uri="{FF2B5EF4-FFF2-40B4-BE49-F238E27FC236}">
                <a16:creationId xmlns:a16="http://schemas.microsoft.com/office/drawing/2014/main" id="{629678BD-F461-4FE0-A573-6A86AD06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66" y="4601980"/>
            <a:ext cx="1970834" cy="20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8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13.- Javi necesita 420 gramos de harina para una receta. En una taza hay 1 cuarto de kilo. ¿Tiene suficiente?¿Cuántos gramos le faltan o le sobran?</a:t>
            </a: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8194" name="Picture 2" descr="Resultado de imagen de harina imagen dibujo">
            <a:extLst>
              <a:ext uri="{FF2B5EF4-FFF2-40B4-BE49-F238E27FC236}">
                <a16:creationId xmlns:a16="http://schemas.microsoft.com/office/drawing/2014/main" id="{A6D88B6C-8F20-428E-AB35-79E5D439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56" y="4886792"/>
            <a:ext cx="1172205" cy="18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701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14.- En un camión cisterna hay 5.800 litros de agua. Llena 4 depósitos de 310 litros de capacidad cada uno. ¿Cuántos litros quedaron en el camión cisterna?</a:t>
            </a: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10242" name="Picture 2" descr="Resultado de imagen de camion cisterna imagen dibujo">
            <a:extLst>
              <a:ext uri="{FF2B5EF4-FFF2-40B4-BE49-F238E27FC236}">
                <a16:creationId xmlns:a16="http://schemas.microsoft.com/office/drawing/2014/main" id="{0DBC6EC3-7518-4FC0-8CD9-F66103FC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18" y="5111645"/>
            <a:ext cx="2046694" cy="190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034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15.- Carlos quiere comprar 2 kilos de fresas. En la tienda hay tarrinas de un cuarto de kilo y de medio kilo. ¿Tendrá bastante si compra 5 tarrinas de cuarto de kilo?</a:t>
            </a: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9218" name="Picture 2" descr="Resultado de imagen de fresas imagen dibujo">
            <a:extLst>
              <a:ext uri="{FF2B5EF4-FFF2-40B4-BE49-F238E27FC236}">
                <a16:creationId xmlns:a16="http://schemas.microsoft.com/office/drawing/2014/main" id="{B1110233-CF7A-4D3F-A12D-F7F1BBAF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93" y="5178009"/>
            <a:ext cx="1805097" cy="167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9286" y="182401"/>
            <a:ext cx="9039828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Nombre:_______________________________________________________   Curso:________</a:t>
            </a: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latin typeface="Garabatos" panose="02000503000000020003" pitchFamily="2" charset="0"/>
                <a:ea typeface="Times New Roman" charset="0"/>
              </a:rPr>
              <a:t>1.- Luca debe escribir un texto con 120 palabras y ya ha escrito 47. ¿Cuántas palabras le faltan?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7E9741-8075-464B-9AC7-B45CA322B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64" y="5035517"/>
            <a:ext cx="2079133" cy="13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21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4561" y="104172"/>
            <a:ext cx="90398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</a:p>
          <a:p>
            <a:pPr>
              <a:spcAft>
                <a:spcPts val="0"/>
              </a:spcAft>
            </a:pPr>
            <a:endParaRPr lang="es-ES" sz="800" b="1" dirty="0">
              <a:latin typeface="Escolar1" charset="0"/>
              <a:ea typeface="Times New Roman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latin typeface="Garabatos" panose="02000503000000020003" pitchFamily="2" charset="0"/>
                <a:ea typeface="Times New Roman" charset="0"/>
              </a:rPr>
              <a:t>2.- Arturo necesita 236 céntimos para una libreta y su hermano 530 para una libreta y dos lápices. Si sus padres le dan 900 céntimos para los dos. ¿Cuánto dinero les quedará después de hacer la compra? </a:t>
            </a:r>
            <a:r>
              <a:rPr lang="es-ES" b="1" dirty="0">
                <a:effectLst/>
                <a:latin typeface="Garabatos" panose="02000503000000020003" pitchFamily="2" charset="0"/>
                <a:ea typeface="Times New Roman" charset="0"/>
              </a:rPr>
              <a:t> </a:t>
            </a:r>
            <a:endParaRPr lang="es-ES_tradnl" sz="1100" dirty="0">
              <a:effectLst/>
              <a:latin typeface="Garabatos" panose="02000503000000020003" pitchFamily="2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16" y="4618299"/>
            <a:ext cx="1058691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54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sz="900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3.- Vera gastó 187 € en un abrigo y 52 € en un paraguas. Tras las compras, le quedaban en el monedero 22 €. ¿Cuánto dinero tenía antes de comprar?</a:t>
            </a:r>
          </a:p>
          <a:p>
            <a:pPr>
              <a:spcAft>
                <a:spcPts val="0"/>
              </a:spcAft>
            </a:pPr>
            <a:r>
              <a:rPr lang="es-ES" dirty="0">
                <a:latin typeface="Garabatos" panose="02000503000000020003" pitchFamily="2" charset="0"/>
              </a:rPr>
              <a:t> </a:t>
            </a:r>
            <a:endParaRPr lang="es-ES_tradnl" dirty="0">
              <a:latin typeface="Garabatos" panose="02000503000000020003" pitchFamily="2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745320-29C6-4475-A249-47081CCD4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738" y="4522483"/>
            <a:ext cx="1963453" cy="22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34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4.- En un tren había 200 personas. Al llegar a la estación bajaron 95 y subieron al tren 30. ¿Cuántas personas iban en el tren al salir de la estación? </a:t>
            </a:r>
            <a:endParaRPr lang="es-ES_tradnl" dirty="0">
              <a:latin typeface="Garabatos" panose="02000503000000020003" pitchFamily="2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016FF5-1AC3-4591-9D0E-B4ECC94A2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43" y="4849792"/>
            <a:ext cx="2515346" cy="14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4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5.- En la función de circo había 175 personas. Estaban 50 niños y 75 niñas. ¿Cuántos adultos había en la función?</a:t>
            </a: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5" name="Picture 2" descr="Resultado de imagen de circo imagen">
            <a:extLst>
              <a:ext uri="{FF2B5EF4-FFF2-40B4-BE49-F238E27FC236}">
                <a16:creationId xmlns:a16="http://schemas.microsoft.com/office/drawing/2014/main" id="{1C01D352-2B34-4F14-BD9D-EB3E5B7F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194" y="4243659"/>
            <a:ext cx="2573259" cy="24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6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6.- En un pinar había 3.284 pinos. Un incendio quemó 1.046 pinos. Después del incendio se plantaron 1.845 pinos. ¿Cuántos pinos hay ahora en el pinar?</a:t>
            </a:r>
            <a:endParaRPr lang="es-ES" b="1" dirty="0">
              <a:solidFill>
                <a:srgbClr val="FF0000"/>
              </a:solidFill>
              <a:effectLst/>
              <a:latin typeface="Garabatos" panose="02000503000000020003" pitchFamily="2" charset="0"/>
              <a:ea typeface="Times New Roman" charset="0"/>
            </a:endParaRP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1026" name="Picture 2" descr="Resultado de imagen de pino imagen dibujo">
            <a:extLst>
              <a:ext uri="{FF2B5EF4-FFF2-40B4-BE49-F238E27FC236}">
                <a16:creationId xmlns:a16="http://schemas.microsoft.com/office/drawing/2014/main" id="{0A571069-3E66-43DD-9F58-FFBA50F8A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6"/>
          <a:stretch/>
        </p:blipFill>
        <p:spPr bwMode="auto">
          <a:xfrm>
            <a:off x="8426839" y="5359613"/>
            <a:ext cx="1074638" cy="12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de pino imagen dibujo">
            <a:extLst>
              <a:ext uri="{FF2B5EF4-FFF2-40B4-BE49-F238E27FC236}">
                <a16:creationId xmlns:a16="http://schemas.microsoft.com/office/drawing/2014/main" id="{002ABFC3-5546-445C-BCD1-AA17F2491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6"/>
          <a:stretch/>
        </p:blipFill>
        <p:spPr bwMode="auto">
          <a:xfrm>
            <a:off x="7737120" y="4070458"/>
            <a:ext cx="1074638" cy="12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de pino imagen dibujo">
            <a:extLst>
              <a:ext uri="{FF2B5EF4-FFF2-40B4-BE49-F238E27FC236}">
                <a16:creationId xmlns:a16="http://schemas.microsoft.com/office/drawing/2014/main" id="{8CBB3A2E-3D1D-40B3-9343-D07BC1BD1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6"/>
          <a:stretch/>
        </p:blipFill>
        <p:spPr bwMode="auto">
          <a:xfrm>
            <a:off x="7352201" y="5359613"/>
            <a:ext cx="1074638" cy="12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1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sz="1050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7.- En la granja de Santiago hay 12 vacas, el doble de gallinas que de vacas y el triple de cerdos que de vacas. ¿Cuántos animales hay en total.?</a:t>
            </a: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3074" name="Picture 2" descr="Resultado de imagen de granja imagen dibujo">
            <a:extLst>
              <a:ext uri="{FF2B5EF4-FFF2-40B4-BE49-F238E27FC236}">
                <a16:creationId xmlns:a16="http://schemas.microsoft.com/office/drawing/2014/main" id="{2B484C6C-0B1D-4B9E-AB2E-75F8D8C7C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06"/>
          <a:stretch/>
        </p:blipFill>
        <p:spPr bwMode="auto">
          <a:xfrm>
            <a:off x="7724203" y="5198626"/>
            <a:ext cx="1894359" cy="145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5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649" y="277793"/>
            <a:ext cx="9039828" cy="6255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atin typeface="Escolar1" charset="0"/>
                <a:ea typeface="Times New Roman" charset="0"/>
              </a:rPr>
              <a:t>PROBLEMAS DE MATEMÁTICAS</a:t>
            </a:r>
            <a:endParaRPr lang="es-ES" sz="32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7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Nombre:______________________________________________________   Curso:_________</a:t>
            </a:r>
            <a:endParaRPr lang="es-ES" b="1" dirty="0">
              <a:latin typeface="Escolar1" charset="0"/>
              <a:ea typeface="Times New Roman" charset="0"/>
            </a:endParaRPr>
          </a:p>
          <a:p>
            <a:endParaRPr lang="es-ES" sz="1050" dirty="0">
              <a:latin typeface="Garabatos" panose="02000503000000020003" pitchFamily="2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Garabatos" panose="02000503000000020003" pitchFamily="2" charset="0"/>
              </a:rPr>
              <a:t>8.- Un autobús recorre cada día de la semana 210 kilómetros. No circula los sábados ni los domingos. ¿Cuántos kilómetros recorre en total a la semana?</a:t>
            </a:r>
          </a:p>
          <a:p>
            <a:pPr>
              <a:lnSpc>
                <a:spcPct val="200000"/>
              </a:lnSpc>
            </a:pP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DATOS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                        			</a:t>
            </a:r>
            <a:r>
              <a:rPr lang="es-ES" b="1" dirty="0">
                <a:solidFill>
                  <a:srgbClr val="FF0000"/>
                </a:solidFill>
                <a:effectLst/>
                <a:latin typeface="Escolar1" charset="0"/>
                <a:ea typeface="Times New Roman" charset="0"/>
              </a:rPr>
              <a:t>OPERACIONES</a:t>
            </a:r>
            <a:endParaRPr lang="es-ES_tradnl" sz="1100" dirty="0">
              <a:solidFill>
                <a:srgbClr val="FF0000"/>
              </a:solidFill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effectLst/>
                <a:latin typeface="Escolar1" charset="0"/>
                <a:ea typeface="Times New Roman" charset="0"/>
              </a:rPr>
              <a:t> </a:t>
            </a: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effectLst/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" sz="1100" b="1" dirty="0">
              <a:latin typeface="Escolar1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s-ES_tradnl" sz="1100" dirty="0">
              <a:effectLst/>
              <a:latin typeface="Times New Roman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b="1" u="sng" dirty="0">
                <a:effectLst/>
                <a:latin typeface="Escolar1" charset="0"/>
                <a:ea typeface="Times New Roman" charset="0"/>
              </a:rPr>
              <a:t>SOLUCIÓN:</a:t>
            </a:r>
            <a:r>
              <a:rPr lang="es-ES" b="1" dirty="0">
                <a:effectLst/>
                <a:latin typeface="Escolar1" charset="0"/>
                <a:ea typeface="Times New Roman" charset="0"/>
              </a:rPr>
              <a:t>____________________________________</a:t>
            </a:r>
            <a:endParaRPr lang="es-ES_tradnl" sz="11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3465" y="196770"/>
            <a:ext cx="975097" cy="626848"/>
          </a:xfrm>
          <a:prstGeom prst="rect">
            <a:avLst/>
          </a:prstGeom>
        </p:spPr>
      </p:pic>
      <p:pic>
        <p:nvPicPr>
          <p:cNvPr id="4098" name="Picture 2" descr="Resultado de imagen de autobus imagen dibujo">
            <a:extLst>
              <a:ext uri="{FF2B5EF4-FFF2-40B4-BE49-F238E27FC236}">
                <a16:creationId xmlns:a16="http://schemas.microsoft.com/office/drawing/2014/main" id="{5F94D9D7-0A81-4C24-BA91-95F8FE31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00" y="4764986"/>
            <a:ext cx="2508262" cy="196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4593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2101</TotalTime>
  <Words>638</Words>
  <Application>Microsoft Office PowerPoint</Application>
  <PresentationFormat>A4 (210 x 297 mm)</PresentationFormat>
  <Paragraphs>311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Escolar1</vt:lpstr>
      <vt:lpstr>Garabatos</vt:lpstr>
      <vt:lpstr>KG Broken Vessels Sketch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informatica</cp:lastModifiedBy>
  <cp:revision>17</cp:revision>
  <cp:lastPrinted>2017-06-05T05:49:37Z</cp:lastPrinted>
  <dcterms:created xsi:type="dcterms:W3CDTF">2017-06-04T19:15:16Z</dcterms:created>
  <dcterms:modified xsi:type="dcterms:W3CDTF">2017-06-12T09:16:56Z</dcterms:modified>
</cp:coreProperties>
</file>