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00" autoAdjust="0"/>
  </p:normalViewPr>
  <p:slideViewPr>
    <p:cSldViewPr>
      <p:cViewPr varScale="1"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B636E-70A0-4A57-A698-D535B82B802C}" type="datetimeFigureOut">
              <a:rPr lang="es-ES_tradnl" smtClean="0"/>
              <a:pPr/>
              <a:t>20/10/2013</a:t>
            </a:fld>
            <a:endParaRPr lang="es-ES_tradn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2C84AF1-4347-4E10-9C82-5702ABD2198B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B636E-70A0-4A57-A698-D535B82B802C}" type="datetimeFigureOut">
              <a:rPr lang="es-ES_tradnl" smtClean="0"/>
              <a:pPr/>
              <a:t>20/10/2013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4AF1-4347-4E10-9C82-5702ABD2198B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2C84AF1-4347-4E10-9C82-5702ABD2198B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B636E-70A0-4A57-A698-D535B82B802C}" type="datetimeFigureOut">
              <a:rPr lang="es-ES_tradnl" smtClean="0"/>
              <a:pPr/>
              <a:t>20/10/2013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B636E-70A0-4A57-A698-D535B82B802C}" type="datetimeFigureOut">
              <a:rPr lang="es-ES_tradnl" smtClean="0"/>
              <a:pPr/>
              <a:t>20/10/2013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2C84AF1-4347-4E10-9C82-5702ABD2198B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B636E-70A0-4A57-A698-D535B82B802C}" type="datetimeFigureOut">
              <a:rPr lang="es-ES_tradnl" smtClean="0"/>
              <a:pPr/>
              <a:t>20/10/2013</a:t>
            </a:fld>
            <a:endParaRPr lang="es-ES_tradnl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2C84AF1-4347-4E10-9C82-5702ABD2198B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F2B636E-70A0-4A57-A698-D535B82B802C}" type="datetimeFigureOut">
              <a:rPr lang="es-ES_tradnl" smtClean="0"/>
              <a:pPr/>
              <a:t>20/10/2013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4AF1-4347-4E10-9C82-5702ABD2198B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B636E-70A0-4A57-A698-D535B82B802C}" type="datetimeFigureOut">
              <a:rPr lang="es-ES_tradnl" smtClean="0"/>
              <a:pPr/>
              <a:t>20/10/2013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ES_tradnl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2C84AF1-4347-4E10-9C82-5702ABD2198B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B636E-70A0-4A57-A698-D535B82B802C}" type="datetimeFigureOut">
              <a:rPr lang="es-ES_tradnl" smtClean="0"/>
              <a:pPr/>
              <a:t>20/10/2013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2C84AF1-4347-4E10-9C82-5702ABD2198B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B636E-70A0-4A57-A698-D535B82B802C}" type="datetimeFigureOut">
              <a:rPr lang="es-ES_tradnl" smtClean="0"/>
              <a:pPr/>
              <a:t>20/10/2013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2C84AF1-4347-4E10-9C82-5702ABD2198B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2C84AF1-4347-4E10-9C82-5702ABD2198B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B636E-70A0-4A57-A698-D535B82B802C}" type="datetimeFigureOut">
              <a:rPr lang="es-ES_tradnl" smtClean="0"/>
              <a:pPr/>
              <a:t>20/10/2013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2C84AF1-4347-4E10-9C82-5702ABD2198B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F2B636E-70A0-4A57-A698-D535B82B802C}" type="datetimeFigureOut">
              <a:rPr lang="es-ES_tradnl" smtClean="0"/>
              <a:pPr/>
              <a:t>20/10/2013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F2B636E-70A0-4A57-A698-D535B82B802C}" type="datetimeFigureOut">
              <a:rPr lang="es-ES_tradnl" smtClean="0"/>
              <a:pPr/>
              <a:t>20/10/2013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2C84AF1-4347-4E10-9C82-5702ABD2198B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14348" y="3886200"/>
            <a:ext cx="7858180" cy="1752600"/>
          </a:xfrm>
        </p:spPr>
        <p:txBody>
          <a:bodyPr>
            <a:normAutofit/>
          </a:bodyPr>
          <a:lstStyle/>
          <a:p>
            <a:r>
              <a:rPr lang="es-ES_tradnl" sz="3000" dirty="0" smtClean="0"/>
              <a:t>ESTRATEGIAS </a:t>
            </a:r>
            <a:r>
              <a:rPr lang="es-ES_tradnl" sz="3000" dirty="0" smtClean="0"/>
              <a:t>PARA LA </a:t>
            </a:r>
            <a:r>
              <a:rPr lang="es-ES_tradnl" sz="3000" dirty="0" smtClean="0"/>
              <a:t>Solución </a:t>
            </a:r>
            <a:r>
              <a:rPr lang="es-ES_tradnl" sz="3000" dirty="0" smtClean="0"/>
              <a:t>DE PROBLEMAS</a:t>
            </a:r>
            <a:endParaRPr lang="es-ES_tradnl" sz="3000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GEORGE POLYA</a:t>
            </a:r>
            <a:endParaRPr lang="es-ES_tradnl" dirty="0"/>
          </a:p>
        </p:txBody>
      </p:sp>
      <p:sp>
        <p:nvSpPr>
          <p:cNvPr id="4" name="3 CuadroTexto"/>
          <p:cNvSpPr txBox="1"/>
          <p:nvPr/>
        </p:nvSpPr>
        <p:spPr>
          <a:xfrm>
            <a:off x="5857884" y="5929330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José Ignacio Rojo L.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Biografía y </a:t>
            </a:r>
            <a:r>
              <a:rPr lang="es-ES_tradnl" dirty="0" err="1" smtClean="0"/>
              <a:t>C</a:t>
            </a:r>
            <a:r>
              <a:rPr lang="es-ES_tradnl" dirty="0" err="1" smtClean="0"/>
              <a:t>urriculum</a:t>
            </a:r>
            <a:r>
              <a:rPr lang="es-ES_tradnl" dirty="0" smtClean="0"/>
              <a:t>…</a:t>
            </a:r>
            <a:endParaRPr lang="es-ES_tradnl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idx="2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Arial" pitchFamily="34" charset="0"/>
              <a:buChar char="•"/>
            </a:pPr>
            <a:endParaRPr lang="es-ES_tradnl" sz="2000" dirty="0" smtClean="0"/>
          </a:p>
          <a:p>
            <a:pPr>
              <a:buClr>
                <a:schemeClr val="tx2"/>
              </a:buClr>
              <a:buSzPct val="91000"/>
              <a:buFont typeface="Wingdings" pitchFamily="2" charset="2"/>
              <a:buChar char="q"/>
            </a:pPr>
            <a:r>
              <a:rPr lang="es-ES_tradnl" sz="2000" b="1" dirty="0" smtClean="0"/>
              <a:t>Nacido </a:t>
            </a:r>
            <a:r>
              <a:rPr lang="es-ES_tradnl" sz="2000" b="1" dirty="0" smtClean="0"/>
              <a:t>en </a:t>
            </a:r>
            <a:r>
              <a:rPr lang="es-ES_tradnl" sz="2000" b="1" dirty="0" smtClean="0"/>
              <a:t>Hungría</a:t>
            </a:r>
            <a:endParaRPr lang="es-ES_tradnl" sz="2000" b="1" dirty="0" smtClean="0"/>
          </a:p>
          <a:p>
            <a:pPr>
              <a:buClr>
                <a:schemeClr val="tx2"/>
              </a:buClr>
              <a:buSzPct val="91000"/>
              <a:buFont typeface="Wingdings" pitchFamily="2" charset="2"/>
              <a:buChar char="q"/>
            </a:pPr>
            <a:r>
              <a:rPr lang="es-ES_tradnl" sz="2000" b="1" dirty="0" smtClean="0"/>
              <a:t>Doctorado en </a:t>
            </a:r>
            <a:r>
              <a:rPr lang="es-ES_tradnl" sz="2000" b="1" dirty="0" smtClean="0"/>
              <a:t>    Universidad </a:t>
            </a:r>
            <a:r>
              <a:rPr lang="es-ES_tradnl" sz="2000" b="1" dirty="0" smtClean="0"/>
              <a:t>de Budapest</a:t>
            </a:r>
          </a:p>
          <a:p>
            <a:pPr>
              <a:buClr>
                <a:schemeClr val="tx2"/>
              </a:buClr>
              <a:buSzPct val="91000"/>
              <a:buFont typeface="Wingdings" pitchFamily="2" charset="2"/>
              <a:buChar char="q"/>
            </a:pPr>
            <a:r>
              <a:rPr lang="es-ES_tradnl" sz="2000" b="1" dirty="0" smtClean="0"/>
              <a:t>Maestro en el Instituto Tecnológico </a:t>
            </a:r>
            <a:r>
              <a:rPr lang="es-ES_tradnl" sz="2000" b="1" dirty="0" smtClean="0"/>
              <a:t>Federal en </a:t>
            </a:r>
            <a:r>
              <a:rPr lang="es-ES_tradnl" sz="2000" b="1" dirty="0" err="1" smtClean="0"/>
              <a:t>Zurich</a:t>
            </a:r>
            <a:endParaRPr lang="es-ES_tradnl" sz="2000" b="1" dirty="0" smtClean="0"/>
          </a:p>
          <a:p>
            <a:pPr>
              <a:buClr>
                <a:schemeClr val="tx2"/>
              </a:buClr>
              <a:buSzPct val="91000"/>
              <a:buFont typeface="Wingdings" pitchFamily="2" charset="2"/>
              <a:buChar char="q"/>
            </a:pPr>
            <a:r>
              <a:rPr lang="es-ES_tradnl" sz="2000" b="1" dirty="0" smtClean="0"/>
              <a:t>Llegó a la Universidad de Brown en EE.UU.</a:t>
            </a:r>
          </a:p>
          <a:p>
            <a:pPr>
              <a:buClr>
                <a:schemeClr val="tx2"/>
              </a:buClr>
              <a:buSzPct val="91000"/>
              <a:buFont typeface="Wingdings" pitchFamily="2" charset="2"/>
              <a:buChar char="q"/>
            </a:pPr>
            <a:r>
              <a:rPr lang="es-ES_tradnl" sz="2000" b="1" dirty="0" smtClean="0"/>
              <a:t>Pasó a la Universidad de </a:t>
            </a:r>
            <a:r>
              <a:rPr lang="es-ES_tradnl" sz="2000" b="1" dirty="0" err="1" smtClean="0"/>
              <a:t>Stanford</a:t>
            </a:r>
            <a:r>
              <a:rPr lang="es-ES_tradnl" sz="2000" b="1" dirty="0" smtClean="0"/>
              <a:t> en 1942.</a:t>
            </a:r>
          </a:p>
          <a:p>
            <a:pPr>
              <a:buClr>
                <a:schemeClr val="tx2"/>
              </a:buClr>
              <a:buSzPct val="91000"/>
              <a:buFont typeface="Wingdings" pitchFamily="2" charset="2"/>
              <a:buChar char="q"/>
            </a:pPr>
            <a:r>
              <a:rPr lang="es-ES_tradnl" sz="2000" b="1" dirty="0" smtClean="0"/>
              <a:t>Murió en 1985 a la edad de 97 </a:t>
            </a:r>
            <a:r>
              <a:rPr lang="es-ES_tradnl" sz="2000" b="1" dirty="0" smtClean="0"/>
              <a:t>años</a:t>
            </a:r>
          </a:p>
          <a:p>
            <a:endParaRPr lang="es-ES_tradnl" sz="2000" dirty="0" smtClean="0"/>
          </a:p>
          <a:p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s-ES_tradnl" sz="2800" dirty="0" smtClean="0"/>
          </a:p>
          <a:p>
            <a:pPr>
              <a:buNone/>
            </a:pPr>
            <a:endParaRPr lang="es-ES_tradnl" dirty="0" smtClean="0"/>
          </a:p>
        </p:txBody>
      </p:sp>
      <p:pic>
        <p:nvPicPr>
          <p:cNvPr id="5" name="4 Imagen" descr="http://www.ecured.cu/images/thumb/1/11/Polya.jpg/260px-Polya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714356"/>
            <a:ext cx="3857652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ES_tradnl" dirty="0" smtClean="0"/>
              <a:t>EJERCICIO</a:t>
            </a:r>
            <a:endParaRPr lang="es-ES_tradnl" dirty="0"/>
          </a:p>
        </p:txBody>
      </p:sp>
      <p:sp>
        <p:nvSpPr>
          <p:cNvPr id="8" name="7 Marcador de texto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s-ES_tradnl" dirty="0" smtClean="0"/>
              <a:t>PROBLEMA</a:t>
            </a:r>
            <a:endParaRPr lang="es-ES_tradnl" dirty="0"/>
          </a:p>
        </p:txBody>
      </p:sp>
      <p:sp>
        <p:nvSpPr>
          <p:cNvPr id="7" name="6 Marcador de contenido"/>
          <p:cNvSpPr>
            <a:spLocks noGrp="1"/>
          </p:cNvSpPr>
          <p:nvPr>
            <p:ph sz="quarter" idx="2"/>
          </p:nvPr>
        </p:nvSpPr>
        <p:spPr>
          <a:xfrm>
            <a:off x="457200" y="2174875"/>
            <a:ext cx="4257676" cy="1682753"/>
          </a:xfrm>
        </p:spPr>
        <p:txBody>
          <a:bodyPr>
            <a:normAutofit fontScale="92500"/>
          </a:bodyPr>
          <a:lstStyle/>
          <a:p>
            <a:r>
              <a:rPr lang="es-ES_tradnl" dirty="0" smtClean="0"/>
              <a:t>Para resolver un ejercicio, </a:t>
            </a:r>
            <a:r>
              <a:rPr lang="es-ES_tradnl" dirty="0" smtClean="0"/>
              <a:t> uno aplica un procedimiento </a:t>
            </a:r>
            <a:r>
              <a:rPr lang="es-ES_tradnl" dirty="0" smtClean="0"/>
              <a:t>rutinario que </a:t>
            </a:r>
            <a:r>
              <a:rPr lang="es-ES_tradnl" dirty="0" smtClean="0"/>
              <a:t>lo </a:t>
            </a:r>
            <a:r>
              <a:rPr lang="es-ES_tradnl" dirty="0" smtClean="0"/>
              <a:t>lleva a la respuesta.</a:t>
            </a:r>
            <a:endParaRPr lang="es-ES_tradnl" dirty="0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4"/>
          </p:nvPr>
        </p:nvSpPr>
        <p:spPr>
          <a:xfrm>
            <a:off x="4643438" y="2285992"/>
            <a:ext cx="4041775" cy="2682885"/>
          </a:xfrm>
        </p:spPr>
        <p:txBody>
          <a:bodyPr>
            <a:normAutofit fontScale="92500" lnSpcReduction="10000"/>
          </a:bodyPr>
          <a:lstStyle/>
          <a:p>
            <a:r>
              <a:rPr lang="es-ES_tradnl" dirty="0" smtClean="0"/>
              <a:t>Para </a:t>
            </a:r>
            <a:r>
              <a:rPr lang="es-ES_tradnl" dirty="0" smtClean="0"/>
              <a:t>resolver un </a:t>
            </a:r>
            <a:r>
              <a:rPr lang="es-ES_tradnl" dirty="0" smtClean="0"/>
              <a:t>problema, uno hace una pausa, reflexiona y hasta puede ser que ejecute pasos originales que no había ensayado antes para dar </a:t>
            </a:r>
            <a:r>
              <a:rPr lang="es-ES_tradnl" dirty="0" smtClean="0"/>
              <a:t>la respuesta</a:t>
            </a:r>
            <a:r>
              <a:rPr lang="es-ES_tradnl" dirty="0" smtClean="0"/>
              <a:t>.</a:t>
            </a:r>
            <a:endParaRPr lang="es-ES_tradnl" dirty="0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Ejercicio VS Problema</a:t>
            </a:r>
            <a:endParaRPr lang="es-ES_tradnl" dirty="0"/>
          </a:p>
        </p:txBody>
      </p:sp>
      <p:pic>
        <p:nvPicPr>
          <p:cNvPr id="1026" name="Picture 2" descr="https://encrypted-tbn1.gstatic.com/images?q=tbn:ANd9GcS_AL09BrekQVWfh-rdlaNxdLECrY-17PGVF30PX6mUaQNqPtMdq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4000504"/>
            <a:ext cx="2571768" cy="2357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sz="2800" dirty="0" smtClean="0"/>
              <a:t>Método de los Cuatro Pasos</a:t>
            </a:r>
            <a:endParaRPr lang="es-ES_tradnl" sz="2800" dirty="0"/>
          </a:p>
        </p:txBody>
      </p:sp>
      <p:sp>
        <p:nvSpPr>
          <p:cNvPr id="9" name="8 Marcador de texto"/>
          <p:cNvSpPr>
            <a:spLocks noGrp="1"/>
          </p:cNvSpPr>
          <p:nvPr>
            <p:ph type="body" idx="2"/>
          </p:nvPr>
        </p:nvSpPr>
        <p:spPr>
          <a:xfrm>
            <a:off x="142844" y="1571612"/>
            <a:ext cx="3008313" cy="4422791"/>
          </a:xfrm>
        </p:spPr>
        <p:txBody>
          <a:bodyPr>
            <a:normAutofit fontScale="92500" lnSpcReduction="10000"/>
          </a:bodyPr>
          <a:lstStyle/>
          <a:p>
            <a:endParaRPr lang="es-ES_tradnl" sz="2400" dirty="0" smtClean="0"/>
          </a:p>
          <a:p>
            <a:r>
              <a:rPr lang="es-ES_tradnl" sz="2400" dirty="0" smtClean="0"/>
              <a:t>1</a:t>
            </a:r>
            <a:r>
              <a:rPr lang="es-ES_tradnl" sz="2400" dirty="0" smtClean="0"/>
              <a:t>. Entender el </a:t>
            </a:r>
            <a:r>
              <a:rPr lang="es-ES_tradnl" sz="2400" dirty="0" smtClean="0"/>
              <a:t>         problema</a:t>
            </a:r>
            <a:r>
              <a:rPr lang="es-ES_tradnl" sz="2400" dirty="0" smtClean="0"/>
              <a:t>.</a:t>
            </a:r>
          </a:p>
          <a:p>
            <a:endParaRPr lang="es-ES_tradnl" sz="2400" dirty="0" smtClean="0"/>
          </a:p>
          <a:p>
            <a:r>
              <a:rPr lang="es-ES_tradnl" sz="2400" dirty="0" smtClean="0"/>
              <a:t>2</a:t>
            </a:r>
            <a:r>
              <a:rPr lang="es-ES_tradnl" sz="2400" dirty="0" smtClean="0"/>
              <a:t>. Configurar un plan</a:t>
            </a:r>
          </a:p>
          <a:p>
            <a:endParaRPr lang="es-ES_tradnl" sz="2400" dirty="0" smtClean="0"/>
          </a:p>
          <a:p>
            <a:r>
              <a:rPr lang="es-ES_tradnl" sz="2400" dirty="0" smtClean="0"/>
              <a:t>3</a:t>
            </a:r>
            <a:r>
              <a:rPr lang="es-ES_tradnl" sz="2400" dirty="0" smtClean="0"/>
              <a:t>. Ejecutar el plan</a:t>
            </a:r>
          </a:p>
          <a:p>
            <a:endParaRPr lang="es-ES_tradnl" sz="2400" dirty="0" smtClean="0"/>
          </a:p>
          <a:p>
            <a:r>
              <a:rPr lang="es-ES_tradnl" sz="2400" dirty="0" smtClean="0"/>
              <a:t>4</a:t>
            </a:r>
            <a:r>
              <a:rPr lang="es-ES_tradnl" sz="2400" dirty="0" smtClean="0"/>
              <a:t>. Mirar hacia atrás</a:t>
            </a:r>
            <a:endParaRPr lang="es-ES_tradnl" sz="2400" dirty="0"/>
          </a:p>
        </p:txBody>
      </p:sp>
      <p:sp>
        <p:nvSpPr>
          <p:cNvPr id="16386" name="AutoShape 2" descr="data:image/jpeg;base64,/9j/4AAQSkZJRgABAQAAAQABAAD/2wCEAAkGBhMSERUUExEWFBUVFxwYFxcUFRgVFBYXFRYZFRgVGBYYHCYfGBkjGhgXIS8gJCcpLS0sFh4xNTAqNSYrLCwBCQoKDgwOGg8PGjIiHyQvLC82Ly8wLi80LDQ1LC01MjQsNCo0NCo1NDUsNCwvLDQtNCoyLSwpLDUsLDQqLCoyMP/AABEIAJQBBwMBIgACEQEDEQH/xAAcAAEAAgMBAQEAAAAAAAAAAAAABQYCAwQHAQj/xABCEAACAQMCBAIHBAcHBAMBAAABAgMABBESIQUGEzEiQRQyUVJhcZEVI1PhBxZCcoGi0jNigrGywdEkkqHwNHPTVf/EABsBAQABBQEAAAAAAAAAAAAAAAAFAQIDBAYH/8QAOhEAAgECAgUJBQcFAQAAAAAAAAECAxEEIQUUMUFRBhIWUnGBkaHRE2GisfAiMjM0QmLhQ1PB0vGC/9oADAMBAAIRAxEAPwD3GlKUApSlAKUpQClQ3H+bbazA60njYgJEg1zSFiQoSJfE2SCPZmuGfjd9KAba1jhUgHXeuyvj2ejxAsMjHrMCN8igLPSqlZcPuyALjiMjnYkQRRwJsNxq0s5BbO+V2xsK3S8qxsxZpLpicd7uYAY22VWAH0oDuteb7SS4kthOgnjfQY3IRySofwKfXGD5Z7GtfNHE2RVjRirPvqHcKpGcH2kkCvHeJ/oVme6klmuSVeQsoXXJLp1+FWkk8wm2d9wO9XaOzeJYY3klk0xsA0zl3PjByT7d8fID2VmoRUqiTI3StWdHB1KlN2aW06RcN77f9x/5qPbmmEO8ZulDoCXXXuoUamJHkAN67Kq0/A7hvSkAGiZZgh67acyqQuYdGBudzq+NTU1bYjzHD1HUb9pUa/8AVvn8ifu+Z4ogDJcqoIUgl8AhwxUg+w6Wx+6a0R8527Mqi8Qs5AUCTcljgAfPNQS8pSrDdRB1KyQJFDknKaeozKxx6oaQ4+GB5Vvbgk638k6gGOUw5xO0ZAiGG1IEIk7nbI/81Z9rq+Xb9d5tr2X2l7VtpZfatf7vHte/9JPjmOPSG9IGkhyDr2xF657/ALPn7K1DmyAxmUXadMNpL9Twhj2BOdjVTj5FlRAFZd4J1dSx09aZCoddvMEav3Qcd67rngdy5eYqiyNJERGk7ABYldSer08hjr907KBVLy6pVxpX+zWbXbbfa3hnfYre9E4/OFuujN2g6gDJmTGoElQRv2yCP4VKekv77fU1TOIcsTy6m16CbdIyhlLrIVkkZ45G0gsjK+NQwRk/xtwrJBX2o1MTPmKPs6jbzvne2z67iT4Pxx430OzMrerqOdJA3APfBH+Xxq3o+RkV5fxW1WQIrFgNWfA7I3qn9pSDVgtOC3HS+4v7iI6Aq9TRcIMH1isi6icbesPb7cxGKio1WkeiaBr1K2ChKo7vNX7GXKlU2zueKQueo9tdR6ttntptJ0geTR7eI4J39orfN+ka3hYLdxzWmc4aaPMJxnGJoyybgZwSD8K1ibLXSsIplZQysGUjIIOQQdwQR3FZ0ApSlAKUpQClKUApSlAKUpQClKjuP8wQ2UJmnfQgIGwLEs3ZVVQSWNAbuJ8Vhto2lnlSKNe7OwVfgN+5PkBufKqpNxK64gpEYeytHXaY7XkoYKR00P8AYKQW8bBmONguQa1w8Flu3S44ig1RuzW9qCDFErABWmG/VnxnO5UZOAMmrVbWhbdqAjuC8DitwVgj06jl3Yl5ZGxjU8jEs5x7TUtDZY7mupVA7V9oDBYQPKs6UoDB4Qe4qrc2KBNFj3H/ANSVbKqnN39tF+4/+pK2MN+LEidNfkKvZ/lENShrz+154vWtuqYYxqMQR+lNozI+gpo1apCBg5QkeW5qanUUNp5hhsHUxCbhbJpZ+/YegVU+dIJWlg0a9ASXVpNyF1Zi05NsC2casZ22Na7Hmu5mjiVEi60zSdN21iBo4dJZ9GeoCS2nSd9ie21cPEOfbgFenHHgQGWQFJZPFHNJC4DxnCp93kMwxvv7KxVKsJRN/CYHEUqykkm1dbe1fO/esyd5eumWWeOQS5acmPVHKU0dKPGJCukLkN3I3+dWGq+nH5DBeyaUzbtIE2JBCQLKNW++7eWNqj5Oa7iKKJ5lQ6pysmIZ4dMKx62cJMQxI3OdwQMAZq5VIxWZgnhKted4qzyVr/tvw4eZcKVRrznyVPSdoQVeJbctlVYTa2zIS4GyoTtirjw6+WaJJUOVkUMPkRnB+I7VfGpGTsjXr4KrQipTWT9E/k/J8Bdesn73+xq/8KH3YqgXXrJ+9/sav/Cf7MfKojGfis9E5N/kI9r+Z1NCD5VplsgRXTStQ6Ep11yIqSdW1lktJO59HIETn2vAwMbeXkDgAZrGHm+4tX0X8A6IXPpkOoxZzgCWLBaM+RIyuSOwO1zrVLbhqA+Wl2kqK8bq6MMqyMGVgfMMNiK3VRbnlGWxZpeGaULyB5beRj6PKM+LT+A+OzLt5EHapvlrm+K7yhVobhADLBKCskeds7jDoT2dcggjtmgJ+lKUApSlAKUpQClKUBpvLtIo3kkYKiKWZj2CqMkn5AVTOGQveTrfzZ6eki0t5EOYhqGLls9pXAONjpVhhtzW/mT/AK65W1GGtYDrvNtmcaXhts58/XcDy0A+tg2O1i1HUaAytLX9pu9dtKUApSlAKUpQCq/zZYkhJVDMUypCjJ0sR4sDc4IH8M1YK+MuRg1dCThJSRgxFCGIpSpT2NWPOjKvtH1FcYsbcIkelAiEFF2wrKdSkfEHerjxfgcKq8rkKiKXY47Koyx237Cqfw/gAvJRdYxaoc2g3DSkgo88i52GxCKRnDknfFb+vPqnKLkpFbKz8P5NL8HtSCDHHhnLnGB422LbHYnzx3rCbgNo+NUUZ0roHYeDJOjAO65JOD7atkPJoIycfSo3mjlCdbZ/RUVpmIQEkKIw5w0uT7o3x/n2qmu/sRkXJprZiJfXeQ7cGtSWbQmXzq32bUuk5GcHK7VmvC7YKF0IQCxAY6t3Qxt6xPdSR8ia18m8tyIhhlw8aaehMAB1YHXUhK91YDYggdx3watw5LX4fSmu/tRToy/78vD+SojgVpkHoxZAUDIU7IuhRg+xSQK7LSGKJAkYVFGcKuABk5OB5bk1D/pXSThkVvcQ4OZSjK26MGQsAwBznK7Edt/bUryJxa14nGWjVkdfXRlbCk9sSY0tnfAzn4UWNtsiikuS/PVpV5Pu/kyZ9bqAOx7+RJ22r0PhiYjFcFly0iHNTKritOpUdSXOZ0uCwkMHRjRhsR9pSlYzbFKUoARVb5o5RW5XVE/QuFx07hFHVjIOSM5GpCCwKk48We9WSlAVXlzmuQyta3cfSuIwNLZ+6uV7GSEkDttqXuusDyq1A1B80crRXkYDgq0bdSKRTpeKRfVkU9sg775G24NebcI/TsBNbW0qRsxk6dxOjgQDxFA8WcAqdmJOwGQAe9Aey0rCKYMMis6AUpSgIviHMUUT6DqZsZIQA6fZkkgAn2VzfrdF+HJ9F/rqtzrh2+LMT8ySTWFSsMDBxTbZwOJ5U4iNWUacI2Ttne/k0Z8s3SwQnqRv1ppXmnK6XBkkYnAbUCVVdKjbstWKPmuIDHTk/wC1f66rVKv1Cnxfl6Gv0rxfUh4S/wBiz/rfF+HL9F/rp+t8X4cv0X+uqxSmoU+L8vQdK8X1IeEv9iz/AK3xfhy/Rf66+pzdDnxB0HvMo0j56ScD41V6VR4CG5sujyrxV1zoRt3+rPQ1YHsc19rym759urOL7ixkutJYM2fAirnGy6n2AxuoG3eq7yV+lviV3dyt0Um+7VViWToQRfeAGU6izMcHyyf8qiWrOx6FCXOipcT3io3j3MMFnEZZ5AigHA7u5AzpRe7N8B/lUJFdcQmx1JILVAd+hm4mbt2aVAiDOc+Bj8q2cC5YitjmNXklOrVPOxknbWQW8Z9UHA2UAbdqoXHBcWtxxBla7jEFmDkWjaWlnIYFHuCAQiefSBO/rHyFlsbPtthVACgbAADAA+GMV0Q2W+W3rqAoABRxt2zX2vjdqAjuGWYEceYxEQi5jBBEeFA0AjYhe2fhUlXDwcJ0YumxdOkmh2zqZdA0scgHJGD2ruoCA5z5Qh4jCsU4JVJFk22Y6QRpB8gQcE+zPzFPXgNxw2Uy28Ze0G7WsYJlVmbDPAMbjsTGTj1iMV6fWLID3FAR3L/MEF5EJIJA48xnxIcA6XXujDIyDUnVX5g5FhuGEgLwzKQRNbt0pvCSwBbBDjJzhgaxEnEYgQrw3W+3XBt3AJYkFolZDgaQPCOxzQFqpVRj5svhs/CiWBIzFdQGM77FTIyt2x3UVzcQ5m4g6uBw8QRiPJkluk6gOcNoWENkhdxkjcUBP3PNMSOUw7FTglVGAexGWIz/AArV+t8X4cv0X+uqpK+hCQpbSCdK7scDOBk7k/OoFOdoyoYQT+JzGoKKCzIG148ePDoINSmp04/ebucGuUmNqtujTjzb773780ek/rfF+HL9F/rp+t8X4cv0X+uqCeaYfuPWxceodOw7AB9/DliFHfc1zfrnGOprhnj6Sa31oowG2VdnPiY7AU1Sj1n9dwWn9JPZSj4Pjbrccj0ZubYiMGOQg/3U/qry3nf9HdncYksojayruAFURP7AQH8J+IHnuD5SN1zbEiRvokYSIz+FVyioQGLgsMEFuwz2Nd78VQNCNz186CBtshkyc9vCKqsHSe9/XcWS5R6QirunHfulu2/qJ/gHMPSjUTK5fSNRUKQWx4j6w881NWfM8UjhMMhPbWAAT7Mgnf4V5u3N9uCwJYEQtPggZZELqwXfdh02OPZUzIuQRTUqbT5rzLlylxlOcfb00ovgmn3XbR6KDSoDlXihkjUMckAbn5UqKO9IC59dv3j/AJ1Bc4cQeCymljbS6LlTgHB1AdmBB71O3Prt+8f8655oFdSrqGU9wwBB+YNdEk3Cy4HjMpxhiedJXSle3HM8+fmC86YXrsH9K6RJjt1nAELMysjHpDxAEHO486kF4xdq8duXJecI0cjLDlVRvvwwjyhOkAjGfX8sVarjhcMmdcMb5IJ1IrZIGATkbkAkfxrZFZRqFCxqoQELhQNIPcLjtn4VjVKXWN2ePoyWVJeC27u6+7erlMg5huT6KxmGltOsBYiWL3DRDWpIdVwAFKA7hs9q5eJc7Sg3vSmyFQtF92PuzFKsbDLJiTUGz3OMeVXo8Miyh6SZT1DoXKZ3Onbw7+yvrcOiKhDEhUZAUqNIB7jHajpTtbnFY47DKXOdK/uy434Z8N2WWzbC8m8QmlWYTOWMcuga1RJVwoyHSPwgZ7EZyKsVYJAoJYKAWxqIABONhk+eBWdZoJxVmRuIqRqVHOKsnuXYVD9a5VvBZxKsDSM//UXGBGoDHxRqSOofL5+R3q8pwGLW88dmwfVoIUQK8iAghgeoF0dtmIbbtVYs3meYxiwEq62w8k0SpjJOrSQzDt7udquacRvY0JWwifH7K3viPy1wKv1IrnZbWey0fw49iJyBQrqnSbTpyZMx6AfdILa8/JSN+9ZDiLCIP6NJqzjpaoOoBn1ierox5+tnftUBZ87+Mpc2NzbYOOoydWDHhwxmiyACWxnttuRVi4ffQzqHhlSVT2ZHDD6r8j9KtMpk18wZx0XIVdQYGLS59xQX1BviwA+NY/aDaUPQky5AZdUWqMH9pz1NJA/uFjv2rq6QoIhQHOL5vvPuX8Hq+KL73YnwePbtjx6e9Yi/Y9P7hxrB1ZaLEWOwfEm+f7mr44rq6Qr48Qwe9ARdhxGYRHqWriRFUFUMIWRuzdLMuyggkaypwR55Fdq3x1qvRcBl1F8x6UPuMA+ot+6CN+9aODxqYYdGrT0k09T+006BjX/ex3+Oa7+kKA424m4Rm9GlJD6QgaDUw/EBMunT8CQ23atzXh6gTpsV056mY9APu4168/4cfGt3SFOkKA414m+hG9GlBZsFS0GqMZ9diJdJX90sd+1ZSXh1OOg5CrqDAxYkOM6Fy+oN+8FHxrp6QqKueZrRG0ddXk/DizNLg536cQZsbHfGKA2vJtGfR5MuQGXVDmMHzf7zBA/uFjXm99ztNDcXFjNGtyST05LfSXSOVsKZkTKosfYsxVjlDpOSa1/pM/SfNFap6Pa3tq5kUiWeHooChDdPBzrDANle2B51wcvfpMN5Cyvw5o2YEPPbRkwljnBcYyoJG5LHGMmhRlrqvPyZE6RxyHqIksshVl2brazjvtpL7EewVYaV0jipbTxWnXqUvuO3/Gv8sq78pKqYkuW8KJHCcmNU6TF1YqHCyNq0ncfsCvkPKUhZllvnlRnEkiBEQsQQy/eIdagFVxg7BQB2ro5u4C90bdVwAshLsVjcKpjcA6JNm3IHY4znyrkt7OeznYQ2rzxmKFA/ViVh0g4OQ7Ak+L4VgcUpfdy7yWhWqTpXVVc552airZpZN5J78s9/vNs3J8MilZJeooMqx6/E0TTMjjDsxJZWU99zqwfjI3/CGmSPTcFZoTkSqiMdWko+UOV3BO3lVUl5PuWTSVA6skEsnTfGh1c9V/E276WByvfpirRytZTRpL1lAd53fwkaWB0gMME4zjODuKQzdubYpiW4QU1WUmnkrLft8c78d+04rrkaORCplbPRWMOANQKtIWf/ABdVgV7YNWU9q+0btWdQUdhGVMRUq2U3e38ehKcl+p/D/YUpyX6n8P8AYUrmz2pmri/CXikYjxoSWHvDJyVPtA8j7KjOqfdb6fnXoskIbuM1o+zU90VtRxdSKtcgK/J/BVqjqOLTfBnn0N4HGVBYbjIwdwSCNj3BBH8Kz6p91vp+deV8J5lubLjE8UQaaJruZDAThW+8OWXOyOBg6vYN9q/RHDo45UDBcZHY4yNuxwSM/IkfE1drtUw9GcDwfiUvqn3W+n506p91vp+dX77NT3RT7NT3RTXao6M4Hg/EoPVPut9PzrGSVseFDn49v/FegfZqe6KfZqe6Ko8ZVZdHk3gYtOzfeVblfhZzkj/3vVtW1X2VnFCF7DFZ1qHQpWyRytYDORsarXE+SdEjXFk4tblsapFXVHIBjKywk6WGP2hhgdwe9W+lCpVuXOcjI4truP0e8AJ0HPTmCHBlgc7Oh76fWG+RtmrTmqT+lPhshs+vbwu9xbt1YmibTJGwBBYKQRIuNmTzBPsqkfot/SVd3l/N6U/hEGFjUFY0ZZFBOgk+I5OSd/LtQHttfDWMUmoA+2o/mDj0VnD1ZsiPWiFhjC9RggdiSNKAnc+QoDp4ezFEMhUvoXWU9QtpGor/AHc9vhXVVe5W4/DMDFEjJ6PHCrKd1QyRBhEGzksigBsgEbe2rDQCofj/ADVBaaRIxaSQgRQxgPPKSQvgTIzjO52ApzRzELSINpDyyOscMWdJlkc4Cg4OBjJJ7AA1E8D4A0LNLM4nvJf7SbGyL3EMIPqRLk7dzkk79gOV+FXV4H+0HEcRPgtbWRl8JHa4nXBkP91CFzk5O2JzhHBY4ECQQpCg8o1C5+ZG5PxO9SVvZgbnc11UBB8a5TgulQTxrJ021qGyVDaSuSvZtidjn2965ouUlwQdgc7Dbv37VZaUBQrzh0kJIYagOzA5JHtI8jXJ1T7rfT869Elt1buM1p+zU90VtrGVUrXOeqcnMDOTlzWr8GUHqn3W+n506p91vp+dX77NT3RT7NT3RVddqlnRnA8H4lB6p91vp+dab3iAijeR1YKilm2HZRk+fevRPs1PdFVXm2GGeaHh2kN1vvpxvhbeBw2Dg5BkkVUB7YD75ABa7VHRnA8H4kRDd6lVgrYYBhsOzDI8/Ya+TM5GFUjPn7PlV1suGISTpGPlXaOHJ7oqksXVatcyUuTuBpzU+a3bi8iE5UsCi7jApVjSMAYApWodAZUpSgKrzXyUlxCywhYZFZpYnRVXTOctrOFOzMfFtkgnvmvnI3GepGY5VEVzEdM8IyekxJ07nurKNQYZBHYmrXVS5q5Zk6gvLIql0gCsG2juYxv0ZPYdhpfuPl2AttKheV+Z47yIsgZHRikkcg0yRSDujj2+eexFTVAKUpQClKUAqN4xxtYABjW57IDg4zuxPko9v8KkqpXH2zcyZ8goHy0hsfVj9azUKaqTUWRmlcbLBYWVaKu8ku86W5rm9yPH+L/mqvPwhTe+mKqxysuhwpbRIPIsufWGBv8AAfOpCsBMucahn2ZGfpUtqlHh5s4DpFpF/r+GPoTEXM0ygAJHt+9/zXLxniz3MEsEkcRSVCh2LY1DAYAnGQcEfECuBrhR3ZR8yP8A3zH1rMONtxvuPiPbTVKPDzY6Q6R6/wAMfQ5uV7VrGERRsH8TO7uDrkdjku5B3PYfICrCOapvcj/m/wCahTMuM6hj5iizqRkMCM47jufL501Sjw82OkOkev8ADH0Nsl1K14LpmVikRjjj8Qjj1HLuBq3dsAZ9gFSEPMMq/sRn/u/5qKEy5xqGfZkZ+lZ01Sjw82OkWkV+v4Y+hcOE8eSYYI0OO6k5/iD5j41KV5yLkxyRsDjcj+GPyFX6xm1IDUTXpqnNxR3+isZLGYWNaas3fyZ0UpSsJJilKUApStN5epFG0kjhEQFmZjhVA7kmgNXFeKR28TSyNhVHkCSSdlVVG7MTgADck1WOWeHS4a4uo1W8ucGQLv0o12jgB9ijc+1idzgVzWuviM0d3NGEtYjqtIpFPUkfyu5FPqAD1FO++o74q3Wdv+0aA6YItIxWylKAUpSgFKUoBQilKAqvMHKJaYXds5hukAAbJEUwByI50X108s9xsRnAFY8s879UiC8j9FuxsY5PCkh96BySJV3HY5GRtuCbZUPx/le3vE0TxLIoOoA5GGHZlKkFTv5GgJilUlrPiNm6+jyrc24zmG6ciYewR3Ok5H/2Z7d99u1/0jWsbaLkS2hzjNxGVjJ3OBMuqMkgZGGoC00rXBcK6hkYMp3DKQykfAjY1soBVJ47/wDJl/w/6Fq7VSeO/wDyZf8AD/oWtzB/inO8pfyD7V8zhqliCaO4uHitC0uZGR3hjCODghevq6m42AxjOB2q6VDc48ReCymljOl0UFTgHGXUdj8CalqiVrvcefYKpJVPZxSfPss9m33FOveEzNKsz2kjJJLO/T6UUzqHS3RNcbtpBJjY96l4uFv6UrNZM2WheOUlYxDGkSBoyFYlSGDeAeFs47VlY8xlZoA9zmN+tqaVrbuiw6BqhYqPWO2c7+zFdnMt9cGSFLVzl4pXGnpFWKGLQWMh9TxnOnffatdRjZyz2rgTE6tdyjSaik4ySd5JWu9+3d4bTh4Pwt3MMM1swS3SZXMqq0Uutho07nUMDVuNsVFPy9dNZ21vDCImVDNKzAp98pCx7qp1SDGd/YMmrFa8z6RedWVNcMjhEyoYqkKPhV9ZvFq8qi7Lme56cOcyyCdlkBjMbvGIDKQqMoII3xsM6PjVGobL/WXoVpzxXOclFZNPO9r2k78P1b99tyOW14JM0y3L25Gq7V3ARRMo6cZDCT1ukH1Bl8wDXolR/AL4zW6SE515IOMZXW2k4/dxUhWxSgoq63kPjsROrPmzVublkc916yfvf7Gr/wAJ/sx8qoF16yfvf7Gr/wAJ/sx8qicZ+Kz0Hk3+Qj2v5nbSlK1DoRSonjvNVrZjNxcJHkZCk+NsAnwoPE3Y9h32qHveY7u5j/6CDpZJHXvVaJRpxnTBjqvnxDJCjI86AsHGONw2sZkmkCDyHdnPkiL3dz5KMk1Uks5uIMst9GYoEdjFZMPE5Ujpy3JyQ3mRGBpGxJbtXXw7leNZhcSM1zdjOJ5SfAG7rFHnRCm5wAM7nc5NWS3s/Nu9AY29sWOpq7gKClAKUpQClKUApSlAKUpQClKUB8ZQe9c03D1IxiuqlAVubkq3OcQiMkEaoC1u+GIJ8UJXUcgHfO9cD8oSIwaG/vozgg5n64bOP2Z1cAjHcY71c6UBTvsK6/8A6t3/ANlr/wDjUbNaPHI6yTPMxw2uUIHIKgYxGoXAII7eVehaR7Kh+P8ABBKAyYWRezY7jzUjzH+VZ6FRU5qTIvS2CljcLKlB2eTXcVSsZYgwIYAg9wRkH+BrVcPKhw0P823z7Vp9Nf8AC/m/KpXW6PHyZ5/0f0iv6fxR9TP7Khxjox4740LjJxk4x8B9BXQIVGMKNhgbDYbbD2DYfSuT01/wv5vyp6a/4X835U1qjx8mXPQOk3th8UfU2vw6ItqMSFu+Sik59ucVtMC51aRn24GdgR3+RP1Ncvpr/hfzflT01/wv5vyprVHj5Mo9A6Sf9P4o+p2IgAwAAPYBgV9ri9Nf8L+b8q++mv8AhfzflVdbo8fJlOj+kf7fxR9TO9zlMd8nuM+R8q8756tOOKxMlxK9sV3a3LJAEOcho1I7AnOc7eZGK9M4Zwx5XBP5D4CrwvDFKBSKia9RVJuSPQNE4OWDwsaM3d5+bKtwu2uXhES38iBFVAyQRavAAMjUCBnHmD3rMcpln1TXt7P6uFM/RTwknBS3CBgc753271abTh6xjYV06R7KwEoQnDeBRRZ6UKIWJJbGp2OSctI2WbcnuakEsd8sc12UoDCOEDsKzpSgFKUoBSlKAUpSgFKUoBSlKAUpSgFKUoBSlKAUpSgOW5skbcrXP9mx+7SlAPs2P3afZsfu0pQD7Nj92n2bH7tKUA+zY/dp9mx+7SlAddvaqvYYrfSlAKUpQClKUApSlAKUpQClKUApSlA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_tradnl"/>
          </a:p>
        </p:txBody>
      </p:sp>
      <p:pic>
        <p:nvPicPr>
          <p:cNvPr id="16388" name="Picture 4" descr="http://www.eduteka.org/imgbd/25/25-01/Act0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67201" y="1357298"/>
            <a:ext cx="4776799" cy="4286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20" name="Picture 12" descr="http://orientacionsanvicente.files.wordpress.com/2012/05/imagen-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175893">
            <a:off x="6646122" y="2811707"/>
            <a:ext cx="2214578" cy="2071702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3600" dirty="0" smtClean="0"/>
              <a:t>PASO 1</a:t>
            </a:r>
            <a:endParaRPr lang="es-ES_tradnl" sz="36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1"/>
            <a:ext cx="2362200" cy="1947865"/>
          </a:xfrm>
        </p:spPr>
        <p:txBody>
          <a:bodyPr/>
          <a:lstStyle/>
          <a:p>
            <a:endParaRPr lang="es-ES_tradnl" b="1" i="1" dirty="0" smtClean="0"/>
          </a:p>
          <a:p>
            <a:endParaRPr lang="es-ES_tradnl" b="1" i="1" dirty="0" smtClean="0"/>
          </a:p>
          <a:p>
            <a:r>
              <a:rPr lang="es-ES_tradnl" sz="2400" b="1" i="1" dirty="0" smtClean="0"/>
              <a:t>Entender </a:t>
            </a:r>
            <a:r>
              <a:rPr lang="es-ES_tradnl" sz="2400" b="1" i="1" dirty="0" smtClean="0"/>
              <a:t>el Problema.</a:t>
            </a:r>
            <a:endParaRPr lang="es-ES_tradnl" sz="2400" dirty="0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62642" cy="5410200"/>
          </a:xfrm>
        </p:spPr>
        <p:txBody>
          <a:bodyPr>
            <a:normAutofit/>
          </a:bodyPr>
          <a:lstStyle/>
          <a:p>
            <a:r>
              <a:rPr lang="es-ES_tradnl" sz="2000" dirty="0" smtClean="0"/>
              <a:t>¿Entiendes todo lo que dice?</a:t>
            </a:r>
          </a:p>
          <a:p>
            <a:endParaRPr lang="es-ES_tradnl" sz="2000" dirty="0" smtClean="0"/>
          </a:p>
          <a:p>
            <a:r>
              <a:rPr lang="es-ES_tradnl" sz="2000" dirty="0" smtClean="0"/>
              <a:t>¿</a:t>
            </a:r>
            <a:r>
              <a:rPr lang="es-ES_tradnl" sz="2000" dirty="0" smtClean="0"/>
              <a:t>Puedes replantear el problema en tus propias palabras?</a:t>
            </a:r>
          </a:p>
          <a:p>
            <a:endParaRPr lang="es-ES_tradnl" sz="2000" dirty="0" smtClean="0"/>
          </a:p>
          <a:p>
            <a:r>
              <a:rPr lang="es-ES_tradnl" sz="2000" dirty="0" smtClean="0"/>
              <a:t>¿</a:t>
            </a:r>
            <a:r>
              <a:rPr lang="es-ES_tradnl" sz="2000" dirty="0" smtClean="0"/>
              <a:t>Distingues cuáles son los datos?</a:t>
            </a:r>
          </a:p>
          <a:p>
            <a:pPr>
              <a:buNone/>
            </a:pPr>
            <a:r>
              <a:rPr lang="es-ES_tradnl" sz="2000" dirty="0" smtClean="0"/>
              <a:t> </a:t>
            </a:r>
          </a:p>
          <a:p>
            <a:r>
              <a:rPr lang="es-ES_tradnl" sz="2000" dirty="0" smtClean="0"/>
              <a:t>¿</a:t>
            </a:r>
            <a:r>
              <a:rPr lang="es-ES_tradnl" sz="2000" dirty="0" smtClean="0"/>
              <a:t>Sabes a qué quieres llegar?</a:t>
            </a:r>
          </a:p>
          <a:p>
            <a:endParaRPr lang="es-ES_tradnl" sz="2000" dirty="0" smtClean="0"/>
          </a:p>
          <a:p>
            <a:r>
              <a:rPr lang="es-ES_tradnl" sz="2000" dirty="0" smtClean="0"/>
              <a:t>¿</a:t>
            </a:r>
            <a:r>
              <a:rPr lang="es-ES_tradnl" sz="2000" dirty="0" smtClean="0"/>
              <a:t>Hay suficiente información?</a:t>
            </a:r>
          </a:p>
          <a:p>
            <a:endParaRPr lang="es-ES_tradnl" sz="2000" dirty="0" smtClean="0"/>
          </a:p>
          <a:p>
            <a:r>
              <a:rPr lang="es-ES_tradnl" sz="2000" dirty="0" smtClean="0"/>
              <a:t>¿</a:t>
            </a:r>
            <a:r>
              <a:rPr lang="es-ES_tradnl" sz="2000" dirty="0" smtClean="0"/>
              <a:t>Hay información extraña?</a:t>
            </a:r>
          </a:p>
          <a:p>
            <a:endParaRPr lang="es-ES_tradnl" sz="2000" dirty="0" smtClean="0"/>
          </a:p>
          <a:p>
            <a:r>
              <a:rPr lang="es-ES_tradnl" sz="2000" dirty="0" smtClean="0"/>
              <a:t>¿</a:t>
            </a:r>
            <a:r>
              <a:rPr lang="es-ES_tradnl" sz="2000" dirty="0" smtClean="0"/>
              <a:t>Es este problema similar a algún otro que hayas resuelto antes?</a:t>
            </a:r>
            <a:endParaRPr lang="es-ES_tradnl" sz="2000" dirty="0"/>
          </a:p>
        </p:txBody>
      </p:sp>
      <p:sp>
        <p:nvSpPr>
          <p:cNvPr id="17410" name="AutoShape 2" descr="data:image/jpeg;base64,/9j/4AAQSkZJRgABAQAAAQABAAD/2wCEAAkGBxQSEhUUExIWFRUVFxgXGRgYGBseHBwaHB0XGxwcHRgZHSggHR8lHhcYIjEjJSksLi4uHSAzOTMuQygvLiwBCgoKDg0OGxAQGywkICQsLCwsLSwsLCwvNCwsLCwsLCwvLCwsLC8sLCwvLCwsLCwsLCwsLCwsLCwsLCwsLCwsLP/AABEIAOYA3AMBEQACEQEDEQH/xAAbAAEAAgMBAQAAAAAAAAAAAAAABAUCAwYHAf/EAEIQAAICAQMCBAQDBgQEAwkAAAECAxEABBIhBTETIkFRBjJhcUKBkQcUI2KCoTNScrEVJMHhQ6LRFjREU2Oy0vDx/8QAGwEBAAMBAQEBAAAAAAAAAAAAAAIDBAEFBgf/xAA2EQACAgECAwUGBQMFAQAAAAAAAQIDEQQhBRIxE0FRYYEiMnGRodEUscHh8AYjQhUzUmKC8f/aAAwDAQACEQMRAD8A9xwBgDAGAMAYAwCD1LqiQ0CCzte1F5Y13PsFFi2NDt7jKrboVR5pvBxtIgHqeoPaOJR7F2Y/nSgD++eZLjEc+zF/Mr7QyXrpT/3iMIvrIrbkH1awCo+tUPU+uaKOJVWvD2fn9ySmmfZuu7iRp0EoBouW2x36gMAS1e4Fel5LUa+ql8vV+CEppGH/ABPUDkxxOPYOyn8rUg/2zLHjEG/ai/mc7RFh07qaTBqtWSt6Nwy3dWPY0aI4NHPUqthbHmg8omnk0y9fgBoOXPY+GjyAH2JjUgH6E5GeoqhtKSXqMo+wddgY7d5RiaAkVo7P8viAbvyvOwvrntGSfqE0yyy06MAYAwBgDAGAMAYAwBgDAGAMAYAwBgDAGARdb1COEAyOFvsO5P2Ucn8hkZzjBZk8IZOf6W/iL45+aen57hDyifTapH57j658trr3bc/BbIzzeWTcyET5gEfQaMRLsX5ATtX0UH8I+gN17dslOXM8sNknIggdR6eJGRv8pphZAdD3Vq+YXRo8WPqcvp1E6lJReMnU8E1FAAAAAHYDtlBw+SRhgQwBB7gix+mE2t0CFoupvC7QxK06AcDdQib/ACtIfwn0A3MPaqr3NNxHlr/veni/54lsZ7bk/wDfdSfWJfoFZv7lh/tkZcYf+Mfmx2oHU9QvJSOQeoUlG/INak/QkffLK+LwbxOOPhuFZ4ln0/qKTAlCbXhlYUyn6qf9+x9M9WuyNkeaLyixPJLyZ0YAwBgDAGAMAYAwBgDAGAMAYBD6trfBiLgbm4VV93YgKPoLPJ9BZ9MhZYq4Ob7jjeCl02lolnO+R/nc+v0Hso9FHH5kk/J6jUTunzSfp4GdybN6qAAAKA4AHYDKDhlgGqPUIxZVdSyGmAIJUkA0R6GiDR9CM64tJNrqD5NqFXuc1V6OclmWyNFemnPyIUnVR6C8vWkrS3bZrjoFjdmr/ir+w/vnPwsCf4CvxZxnUOpalp5Y5NQ6gFXjER2Dw2sC65JBDA8+gy/sa4RTjH577nlayEqJpLoTuj/E0kAkSVJJ/MpjIIJojzBnduwIv+r6ZTbp42NNNLx/+IpjbHl9p7l78PfEP7xLJEYRGUVZAQ+4MGLA/hWiCB798zXafkipJ57icZKSyjoMzEhgEXVxMCJY+JU7fzD1Rvof7Gj6Zq0mqlRPPd3olGWGdDotSssaSL8rqGH2IvPq001lGg3Z0DAGAMAYAwBgDAGAMAYAwBgFP8Rf+AT28X+5RwP7mvzGYeIp/h5Y8vzIT901Z8uUDAPhwDzXX/C0ke4kxzSNIzswJRzuJYsG/CboAWOw5z2YvmipRbXl8Nj6XR6it6dVzrTX83IWt1M2mCs800SjyjxAJU4I+Z/MUBsDl1v0ySlZJ4aUvo/3+RfKOjysScM+PT9fzO7+EJTLpIZpFQPIpYlQQKJO0jcSQCtHv655+qlLtXCLeD53UXTlNxzlZ7ir+N9XLEY5Y5j4QtJY0XcfN8sg2gtweKHveaNHW2mpLfqm/wAit1XcuYp5ORBqRJTDMBNaiWTcAa3ELtc7he08UPf1zXLLTTktu5Y/QyWq2SzN5wb5GYzQxl/DjlLKXC2werUCzXIDdwRxkIRTTfVoaSmN0+V9e47To3wmkM66jx5JGWNkG4KBTGyfKo9lH9I+t4LtU5QdfKlv59xbyqGYpHQyShav1ND75ljByzjuJRg5Zx3GeRIjAHwtrYyjRiRSyyzjbuFj+K/Fd+O35Z9bo5Zpj8EaI9C9zSSGAMAYAwBgDAGAMAYAwBgDAOd+JAZ3GnDFVVRK7Dvus+FX2ZC9fyr755nEtT2UFBd/5fuVzlgw0Ujlf4i7XBo12P8AMv0P15HbPnpJJ7FLJGRBzHV/jBdNqvAlglClQyyrtKkHva2CKPHFntxznp6Phdmqhz1NNrqujIzshWlKbwiPo+opOGdG3UxB9weDRB+hGa7aZVS5JLDR9DRZXZBSreUdD0pFMXBDAk32IsGq/IjPJ1Mm7MeB5Wsm5Wvy2NAPiSFfwrwB6fp+ubKoxpr55GuMVRVzY3JcmkWuwyNWscpqMls9iivVyc9yj6t0dtXpjGr7WSVHjZrIG1hfA7grvH54nbGm7ONsYZzWqPPjxW5zWn6CWkdZZ2fwnFbFCLuU3YB3MCDx83++aoWLlTisZ9ft+RbpNFWkp75+J33SpCUo+hr8s8zVRxPPiU66HLZld5l1X/DP3FfrnNLntDmiT7VepnoJdyAnv2/TI3xUZtIr1NahY0iRlJQRToIyu0oCLJ+oJJYkN3Bsk2ObycbZxlzJ4Yyyf0PVtuaGRizKAyOe7IeOf5lPBPqCp9Tn02h1Xb15fVdTRCWUXGbSQwBgDAGAMAYAwBgDAGAMA5wj/mNRfcuhH+nw0A/8wf8Avnz3F/8Aej8P1ZTZ1N2eUVjAOS/aF0iPUQhvFSObT/xFZiBx2ZW9drC/zrPU4Tqp6e9OKznYOuNsXCXRnnGg6rJErMhEaTKrOzcFCK5HpZWx+QP0P2mp0MNTON0nhY3PO0nEZ6WudEVmWfZwSfhzoupmdTpIngC1/wAw4aMCu3HDSe+08c898w8S4joo19m4qW2xOjTaiMua2bXl1/ZHo+khk02xZJDKwHmcgAv7mhwO+fNtxuhttn6H08Er6MF/HKrjggj/APe4zzHCcGeVKudcsNblX1fq4UGOHzSEUK+VPqT249vtl9OnlN80+hfRpZzlmXQ5jq2mCaKdS4W433OQSBY5NDnjPUr99HrTWIM4J44x8kkO2uOZ0P6CE570r4v3qG/RM8yTSeMZN/S4FeZF8WMHcpXa85sg9vNGoByq22vs3ilrbq0iylJvwPaOkfJ+Zz5LV++vgVa//c9CdmUxDAMenebVcfgiO4+29l2j89jH8s9zg8HiUu7ZFtaL/PaLRgDAGAMAYAwBgDAGAMAYBR9ehMbjUAeXbslr0WyVf7KWa/oxPpnncR0rur5o9UQnHKMQb5HIOfNFBWdbnl2+FpiondWKs97UAq2NA+rAAe5+hy2mMM81nReB1eZ5P1bQamNr1sblxzvALR8V5lIHHfu3m57nPuOFX8PUf7e0vPr+x5utq1U9obx8F+ve/wAjPqXR5IVjeUeWYbXjb8DEFlFV6qDfPfNGj4itRfKH+L6en3Jazhqo0kLoPddX8fsdZ8DfEhv93mPNWjf5gOOfXcK5/X3z57jXCnS+eHR/zB6Gl1K11ef849fNeJ22q0yyCj9wR6Z89CyUHsWVXTqeYnJ9clMM0UG6jMHYPQ4CVwL4LG/+2boXydcp4W2Pqe3pb4aiSjun3/sa9Jv8eOLxDIZAxpggKhRe/wAijy3S9jyy5yvUtxcpLp/MF+r5NPFSbLvV/DwmikjkcjxFK2vpYq/rkPxjUk4o8e3XOSxFHNSfs4Cizr5gB/8ATh//AAz048f1UnhJFELJzfLEgD4UWOnbVSkKQeVj5ogi6W/0zVPiV84uL7z1VQlvk9H6fHtQe55/XPnNRPmm/LY8rVT57Wb3agTRNeg7n9eMoRnK3UavUMp8LT7WHYysoB+wQtZ9OSuWxjWn7UtvL98HcIv/AIfijEKtGS3iednbhmYgWWHoRVV6VXpn1tVcIQUYdDQlhbFllh0YAwBgDAGAMAYAwBgDAGADgFJP0RkN6dwgu/CcEp/SRzHz7WP5cwanh9dz5lsyEoJlbpI3E83iKFfbEtBtw2+cggkD1ZvT0zxNZp3p8Qbz1ZVJY2J+YyJWdb6QmoWmUN2se9duRyCPfNmk1Uqn1x4PwNVF0cdnasxZzK/D2nVgfCIZSCPO/BHY8tnrS1V01iU215vJ6Vek08HzQgk/FIkdc6nLDpZfCcq1AKwXcVJIFhfWrzJ2EJzTa/cjfpoT9p9Sk6n1SCaMpPqJHSje+PgcEWD4XlPJ5FEZnrr1EJZjH+fM0/htEt/1ZV9J/d4Sz6XXzoHoWqK5odhveFmr6XWX2O+e06l+X0TRCWl0k93N/wA9DqfhHrLmScPqJdQgWLYZEVaYmXcBUa+gT3ymzTuUYvlUXvn6eb8zHdoYOaVT272yy6l1Hjc5oDsP/T3y6qpQWEaqaIVLb5lf0rSSaqRXdSIVN1fer/U2M5dcq1t1KdTqFBYXU7XPKPHPuAMAkfDX+CfYyS7ftvb/AL59Zok1RDPgaI9C1zUSGAMAYAwBgDAGAMAYAwBgDAGAUfXoSjrqALULslrvsBJV6/lJa/oxPpnn8R0zurzHqiE45RgrAgEGweQRnzJQZYBCnijkdk7Oqqxr2YsB9+UbNFd061nqjRVqZ19OhDl6Yw+U3muOprl12+Jvhrq372xQ9b6c4dJJFZoVBDJtLDcSNr0t3XI7Hvfpkpz54ctbWfjj0NNepo505NYMOkaYPKWgjYKE2vSlFJsFeGAs1u5GRq56042vHxe5ZfqdPzJxaLxemyt/lX6nn+wzstRXFdcmSetrj03MofhqO90rNI314A+wGZ5ayX+KwYrNbOXTYulUAUBQHoMxtt7sxt5MsAg/8Wi3FLYMO4Mbg1dWPLyLHBHfLoaa2azFZ+B3lbNsccs/lRXiQ95XG1q9diN5r/mYAeo3Z6Om4XNyzbsvAnGvxOi00CxoqIKVQFA9gO2e+XGUkgUFmIAAsk9gB64BXxa6WQbo4RsPymRtpYe+0KSoP81H6DANcfXAWMZik8ZeWiC2QPRt/wAm080b5ojuCABL0/Uo3Dc7SnzBwVK32sN6H0I4PocAlIwIsEEe4wD7gDAGAMAYAwBgGnValIlLyOqKO7MaH6nAKvQSvql8TxGijJO1FADUOxdnXue9ACvc4Bq0plZmH7yVi3mNCwQyM6lgwU0BtBFCwSdpP3ArtToxppgg1BUShnVdoblav+Eo7G78lC7vvmO/Q03PLWH4oi4JkvRaeWW9mpgYA0wELBh9CDLwfuMxrg8M+8yPZow1/TjpyNQZGcVtlJoBU7hgqjgKbs88MT6Z3VcPgqf7a3W/xEobbEoHPAKT7gHwYBC6trfCTyi5G4RQC3PuVXkqvc16ZdRTK2WEsnUskjS6hJF3I6uO1qQRf5f7ZVKLi8NYOYNpOcBFj1Zl4048U3W4H+Gp7Hc/rXstnNun0FtzzjC8WSjBsuuldOEKmzvdzbufU+gA9FHYD0+5JP0lNMaockS9LBOy06YyOFBJ7AEn8sAqE0kuoRXklKqxV/CVRt2WGCsSNxJFWbA78YBYa7XJCu6RqB4HuT7ADvnUmyMpJdSp0nxFDK5ZImJVTbnYKQc/iYGu2JLljzM5GfM8IjDqulnk8UxMzRqQC4WlF/NTN/5vTntZuFc42L2Sc/Y6knQxb5HfTSpHEQtqFu35O6jQW1I5F7uO1czaaOKSfQsdBqH3PHLRZQGDLwGU3R2m6IIIIs+h9aHDpOwBgDAGAMAYBUw1LqnJBZYAqoa8oc7i5B9WoqPp78nAMesdUaNwqbaVd0jMCdik7VNBh62T9AcAoOuw6gNo0IhFThk2s9bvc+X6n9c82yGoVkE7Fu3j2fJ/9t/oXJww9vr+xZ9Q6tLpirTtAASPKt2UB8xDEjkbgao3RzbVGyK/uST+Cx+rK5NPoid1CRF1GmIYB3Lr3Hmj2Mxv3Afw69ifqctIlqRgFHL0Z4j/AMuRs/8AlPdD/Q4sqP5SCPas83U8Nha+aOz+hCUEzQXlHB00v3Uxkf8A33/bPMlwu9PbD9Svs2ZJFqH+WHw/rKy8f0xk39rH3y2rhNjftvH1Oqt95ZdM6UsRLljJKwpnarrvtUDhVv0H5knnPao08KY8sEWpJGHUtPpN26cQhq+Z9oav9Ro5ZNRa9rp5nWa9P0vRycqkUlc+jj78k5GFcI7xS9DiSLYCuBlh0+4AwCD1eYrHtUAtIRGt9rbuTXcBQzV61XGAfekaeSOMRyOH2eVXAolR23L2Dehrg9+O2AUvxXo2Zlci417n/KKIJJ9Bzd5bBrBntjJvYoJNOI5Gii0/iM6CMt4hb5lO4Gha7T3tvUH1rKrJJpruL66cNN7Mw0GjOntJRbsGRTutG3MDsskmyQpPAAA44ByGnjXDOGNTCzCyjtfh6COOIKhBbu9Ve7sbA7VVAelZNzUnscgsLA1qFNRFIGJ8Q+CymqrbI4YcXuBFd6on2wSLTAGAMAYAwBgFNpNS0D+C8bHfI5R1oghiWO7m1K3zYrtRPYAUPVZtXFJNaRbZmNbnveoAVVArjyjntyTmay6yD93K8cpfm0WwjFrdmOo1DKOn+OyB0mpqa6H4bb3qr/65VO2ErK911ecPPcwotJ7GHxMplnt4opY90fhhpKsrZAK16uxP9K8+mSnqJ82Kkpf+kIwWPayvQ6LpPTS2lWPUxruC7O9kKPl84/EBXIPBHf1zVHOPa6lbx3E3ok5fTwux3Fo1JbtusDzV9e/55I4TcAYAwCr+INQ6oqo2xpXCBxVqKZiRfF0pAsHkjM2rudNTmupGTwit0+hjT5VF+rG2Y/Uu1sT9Sc+WstnY8zeTO22fJ9Cjc1tYdnTysD7hh/sePfO1X2VPMHg6m0XHRNS0kQL0XUsjECgSrFd1el1demfWUWdpXGfijQnlZJ+WnRgEbqGk8RaDbWUhlbvTDtx6juCPUE4Bq6Pq2kQlwodXdGC3VqxHryLq/sRgEL4h6k0O3au4MK9TyOQKUE9rN/TKbG0yLKf95GnHipAzJN53ppNqk8XRsC+D6VecTysl9c+ZpSeDToZv3gy+NEUQRnagbzFywPzA8MNq1R/EecjlRi+YnqZxljDyXHwoxJlDDzDZZNbqIsK5XjcOR9q98hpe8yRJKo76z+Jt2xx7o1F8MxK7mJ/EVsADsC3e82Ey4wBgDAGAMAYBF12k8QLTFGQ7lYVwaI7HgggkEYBRpoYdQJP30RySQPIPMNuxLtDwezJta/ckemQnVCfvLJ1Sa6En/wBjtCf/AIZP7/8Arlf4ar/iiXaS8QPg/RWD+7JY5B54I/POxori8xRxzk+83dS1Wn8KSJwGA/heFXLEqCFRfUkEVX/TLiJsM8kGmi3BWlqKM80u9tqE3XC2f+mAbdHqZPEaOULuChlZLpgSQfKexB+pvv8ATAJ2AMAi9R0KzIUYkcghh3VhyCPqMhOEZxcZdGGslOdLqU4KJKPRkbaT90fgfkx/Ltni2cIln2JfMqdfgP3LUScUsC+rFg7/ANKgbb+pY17HJVcIw82S9F9wq/EttEiRKsSA0ork2T7kn1JPJPuTm2OsrVnZJdC3BMzcD4DnE0wfHagSewF50HNTvOB+9IqRqyhnFl/IB5XZKUFgtXtYEAVbUMAlQRGSVknfzr54yloDGyhTVk3TA3zxuXtYyMoKXU5g26/RaWGJpJlBRBuJkJcj/TuJonsAPfOdnHGBhEiLp0DoreDGQwBFqp4I/MZxVQXcMIrunTMGlOn04MRIEZDKkZ2ii3FkAtYsKbq8kopdEdwWvT9GU3M7BpHILMBQ47Ko9FH+5J9ckCZgDAGAMAYAwBgELqfS451KuosqVDUCVv2J+vOAaY9fKoqTTyFwK/h7Crn3Usw2/wBdfn3wDFNRqrYmCPaa2r4lFe97zRB9Pl7fXAN3Tun7GaRwpmkNswHYcAID32gD17mz61gErU6dZFKOLU9x/wBxyD63gGrR6BIyWBZmIALOzMaHYWx4H2wCt1Mc/wC8ggSbdy0wdfC2V51dC24td0QD3XkUcAtdTrEj272C7jtW/U4BvwDTMD3HpmW+ucpJxZ05jVSQEGd3LKxsFyePZVT0IqqAuxzzeeJffqLLXFNrHp08fuyhuUpYRuh667FHTTzNHzuJRFLezBZHVxVdivN5Oviulrmo3Tjnvay9/iljBoVdmNy36b1eKewhIYd0dWRx6co4Br69s9yq6q6Oa5JryONNdSZHHWRoo7LJwpOt6ljPHEIZHWizBW2g8GvNYBojsSO4+maAY9K6CRCEeSZUt7h3qw2FmKqz7S3C0CFau45wC51ejSQAOt7TYPIIPuGHIP2wDTD0mNWDUzsvKmR3evtvJr8sAxbosBv+HweSoLBT/QDt/tgE9VAFAUBwBgH3AGAMAYAwD4TWAV69ZiPKb3X/ADIjMv5MBR/K8AyPWtOACZ4xuugWAJrv5e/Hr7YBL086yKGRldT2ZSCD9iOMA2YAwBgDAGADgHB/C/xK2rn1SaxIlTTFJFLrtMd33LmrFA7hXfAO10msSVBJG6uh7MpsH8xnG0llg2o4PbK6ro2LMQcvJp1k1crMi1AypHwPmZFd3+/8Wr/1e+fIf1LrpRmqIbZXtefgs+BopgveJGo1scfzyKv3Iz5SFFtnuxbNDaRC6nqNoTUxEMYmF88NEWUSC+ew8w+qj3Oe3wC+en1kap5Sls1+RVak45OsL8X3z9AsnyQcjIfI5LyFFvaRy1gGe7LwVqdchOpOlDfxVXeRXFcXR9SLWx/MMAs8AYAwBgDAGAMA1amdY0Z3NKoJJ+g/3wCo1ek1GpC2Y4ogwYxOjOXHoH2uoX32+YdrvtgFl1F3WNvDFuaVeLAJIG4j1Au/ywB0/p6QghByxt3PLO3bczep/wD4MAgmN01DtDECrqN53hQZBVGhZvbwSQOy+2AS9Lr7fw3QxvVgEghgO5Vh3qxY4Ise+ATcAYAwBgGjXyskbtGniOqkql1uauBfpZ9cA8n+KdDKk0Gu6gIwhcI8aekfPqDZIsn1PFetZHzZRHTzueJb+S/m52nwl8SxaqRodNAy6eNAVkK7VY3VKtdq9c4mpLBstodOE2s+CecfE6gKBnIVxgtio5rXsYNQ7PxFOVZX9BIFClWI+UFUUgni755GfK/1Fw2drV9aztujRTPGzIzaCManxdoYyJ3PoyFSCPuDf9Az5pX2vT9mnjlf0f8APqXYWSDrt7wxadP8TUsC1C9sRbfI308p2g+7DPX4PpXdr+d+7Dv810K7HiODvAQABn3MpxW0mZT6SACfbJJJdAec/E/VkmQ63RdT2NGleAaptpJ5hbzq5JA7dqyL3ezL4pQX9yGU+/f6dxT/ALPesGDUFtbp5hPqmsTFSQR6LxdAFjwDxY4HAHFN5w0Tuprxz1yyvB7M9gBywyjAGAMAYAwBgFV1gNK0cCnbZErPQO1Y3QgAHi2aqvig3tgFozAAk9hzgGnRatJkWSJw6OLVlNgj3BwCl+PdTPFoZZNOxV0AYkAEhARuIsH8N/leV2uSg+XqbNBGmWogrvdb3PKv2efEGoGtijWZmSWVi6WCGL2zNXvYu/T7cZioutlYlJn0vFeG6GnSSnVHDWMbt9682ev9T1iDUaeMmm3Fr9ACrIoJ7AsxoA99rV2z0T44t8AYAwBgDAPPPjfo2hjd9T1GeSUMCsURNheKIROAe5NtwDye2Vz5VvI1ad3WLsal19NvN+ByfwjqNfKyaCGf90iFyqWQCUwlgQFJBBIBHHFX3PbOJzk9tl9S2demqhhvnl5bRXr1f5Hs4IYbQ4Zl4bkXf1A7ZDUUu1JJ4MCZseEMu1gGBFEEWDeWwjyxSYPM9d1KDR+Lpg77YjIIxsc0pi+UNXYMaBz5jiPCbJ6rnpjs+XPTqnv9C+Fm2GdD+z3VxahZ505cyshYgg7V+QAHsNhXj7572g034eiNeMPv+PeVSeXk6sgNRBB+2XW0Rsab7iJzPxF1CR90Oi1UceqiYM0bgHeDzs8w9bHI5ybyliJOmdXPizp5dTyvX6qLW61E1ippGj3o8kQsNLdgE0eLa7sgV35yvOdpLc9KMJ1pz08uaPen19Y/qj2H4W0E8UQXUzrqCPkfbR2+gJ/FQ/FxeXRWEebY4t5Sx5F7nSAwBgDAGAMAYBW9X07f48bbZIkfgruDKaYqVBHNoKN8H3sggcr+0TRanU9PjZF3uGWR0i3G1IPyr3erH+4GUaiEpQ9nqepwjUU0alO5ey01us4OX/ZX0rUxa1S0M0UYjcNvR0FGqHmA7tRAHscz6WNim+bJ7HHbtHZp49jy5z3Y6b5/Q7qT4imPUxo0iVoQtyPySo2FuTdDzbRR9/01875+XB8Z2su15EtsdToodFGh3LGin3CgH9QMnhGnmljGR1CJGicSVsKndftXe/Su950iQxrmj0scjAs5WFaPFvIUQbjXA3ML445wDPT6iVZBHNsbeGKugKgEV5CrM1miSGB5o8D1A26zqkMTBZJFUmu/sTQJP4RfFmhfGATMAYBE1nT4pGR5I0doyShZQSpPcqT2P1GBlrozyP49l1Wsczw6SWCPS3/ENpIym1LBeDVbqA7g9xlTc5PC2N1X4aqPaWe3J9Irp/6f6I739n/R9LDpxLpWZxOoYuxBZqvvXAI54GTjBRWDPffK6fNLHosI5rp3xVHoZdUhaTU7pSVKuhFit/G60o2tnvt4GbNPo7b5YivmYL9VXTHMmcj1j4iWeSZ5UEBkul3bhW0C9xUWbuxXHGNRpLaJcrWRRqq7o8yZj8HfFcukg1ESaVZI5m3BjKUq0VTS+ESe19/tllPD7rYuSX7kbdbTXJRb+R6N+zfrcB06QB9syqSyMK55LbfRqscjntdZnu09tPvxwXVX12+48mr9pulhpAkYOrnbw4iDz6Akjsyjjg8c36ZQ1kWVQmvaRF6Z8FvFWmlhjn0rtvYkch6PI5vuAPUUfSuY8viRpVtcsJ+z9fn3/Q9B0ulWNQq8KvAHpXoPsMmXm/AGAMAYAwBgDAGAUUulTTzQkM6Q+cEb28NXO3YCCaVfmAHa69SMAuItQrFgrAlauvSxY/tgHKajQmCWWSOUo5cuxB8r3yBIrWDxQsUaqiM+R1/E9Vo9e4RfNF4eH+hHJ1kMloGIq1BI9uLz64kVPxE6S6UgEMZQPBHoznlO3dbon023fGAWuq06yIUYWrCjzR+4I5BHe8Ai6Xpu1w7yySsAQu/b5QaugiqL4HJs/Xk4Bo6n0hpHZkl8PxIxDJ5A1oC5G0kjaw8R6Jsc8g1gErqOkZ4ikchjby03PoRxYIPIFWDeASYlIUAncQACfc+/GAZnAK7r08aaeUybdgRtwbgEV2v69s6k28I42orLPBOnSzhaMsyIQR4ZksEH3AoD6+57+2fQaDhnK+e5b9y+54mt1/OuSl7eP2JAUD2Ge3seUkfbHbjOZXQ7jvPoOdBolhDUQaIogg8gjsbHIrvldtcLo8siVcpVS5olz+z/AFgj1jyayQuI4jseRizcEWAD3NdlF/Ma+YjPldbo3p5f9X0Po9JqlfHz7z1z4b6yNXAJhG8YJICuKb05oE++YTWWmAMAYAwBgDAGAMAYBi6giiAQfQ4BUog00jlYv4UlNca/K4FG0UXRAHIB5u/TAMdZrUcXFpjPIPl3R7BY5FvIBXI9LP0yLjFvLQN79RdlqOF/EI7upVFPuxPcD2Fk/wB8kDLpXRotOqhVtlUJvbliAPc9h9BQwCxwBgDAGAMAidWnkSGR4kDyKpKqfU+2AeNfF3xTPqW8OeIRfuwJdAxILkBgSKq9p4FmrP0z2uD1JOVsl0Wx5PFLHiNafV4ZyU3WXpAU8IuYzbecbJCQGpeSeDxmufEpOtSUcdOu+z2yZ46CKnyt569Nt0aera1h4quwMZ048wHHiMJCtetMEPvzWQ1erlHMXvGUF5bvO/qWabTJ4ktmpfRYLGABJSrRjdIzMkvF0I1uPtY+Rm9uc0JdjqXKS9/ZPzx0+hQ32tCUX7u7XlnqUGkQskUQkdFuE2SQQXQ3V913jPKqlZKlQTezWPVflk9GyMFc5YW6f0f2MdHqdoV72ygaZAt/MLlRxt9boH6UMsqscJRknhpRWPHdp/chZBSi44ysyefDZNFsmplcoWKLvjEybGNqAQac+vpx9PpeanKWsrxNLDTlHx28fiZeWOlszFvOUn6nr/wPPLq5Bqv3gqkYMR06BglgcOV3Eea9wPego9xnz04ShtJYZ7cZqSzHodvptYkguN1cG+VIYcd+RxkSRvwBgDAGAMAYAwBgDAGAMAYAwBgDAGAMAYBy/wAa9bn06q2nbTnZ55lleiI+/HPF0efesJZ6A8b1nUxO8sjlIzMxetw43gGuT+Enb6Xt9Lz67h0WtNyT2/c+Z10ZT1HPWm/R9xWJBCix+FJCrRtG5JIpilHmmB5I98g9DXGmNcJJNNNvHXBYr9RK5zlCTTykt9s+hlMYZA4lljbxFRWCn1QuQRyT+P8Atl09JC5t2POUk8J9zznvFf4mGFXW1ht7/DBuGr0/ieJ4h3VQ+faLFGhVA165d+FUpKzDfh1x8icdNq+XkUMeiz8zAdQ00YFC6CqDVmk4Xv7YjpY1L2Y/l3fFkpaTWWPMvzRH1PX4gdwjs/5jQ/vyck+VPmaXxbX6ZOx4Xe1iUlFfMgwahjueCAKDwWjjZu5/zVXf6Zl5tHU2+0jFv/it/wCehvXDotLtZylj5Gh2nKkNvCGlYuaXjtuHAsE1yO5zE9fo6d648z8Xu/mzbGMYJKK2Pc/2YjSaSJYknZ2mNlnjdFLj8Kll22LPFk8Z4mq1MtRZzy6ncM9Eyg4MAYAwBgDAGAMAYAwBgDAGAMAYAwBgDAPE/wBrnw5G+uWRZI42lQNJvPopKh/X2A9B2+pHoaLiVmli4RSeX3nUzj9R8F6lWiC7KmagzeUBSyhTz81hrpeeDnoL+o57vkRZutkdI/7KzEhkn16Io71Gf0styT9sol/Ul76RRZyPvN/Sv2XJKpZp9Sgvylo0XcP8wUksP6qP0ymf9Q6vuYUH4ltp/wBkmlHzzTv/AFKv+y5nnxrWT/z+iO9l5ltB+zfpq1/y24j1aWU/qN+3+2ZpcQ1MlvNnVVE0TdO0OmkbZDpFCfMDCbUeUndKL28MDyOxGUuy2a3k/mRajF4Oj6toQ2mliQBdyMBQoBqsGh7GjlKbyTlHKOH+GfhiHVlpZbPnD7ARtIdFo8AG7s/n+ts5NFNcEzsuoafx4Zoz5SrHYy8bWUBkb7g1f5++QWzLXujpumSFoY2PdkVj9yAc0GQk4AwBgDAGAMAYAwBgDAGAMAYAwBgDAK/r2saGB3jAMnlVAxob3YIt/S2F/TDOpZKSHTBSsZjDlgXkkNWWFCzxZYmq9gPoMzNt7mtRS2KXqgB1sUYApfCAFngAk/b1HfJx91lUvfSOh6oD4TlVDOqlkBF+dQSpAPreVrqXy6FdJGAgdJpGNx7ZDLuWZmPmQR3QrniuOe1Ze4rBljKXNgvMzmsYBV61ptxRdOrox5YyDaVZQrCRCtmvYXuruMujNJGedbbyiwhj2qF7hQFs9zQqzlT65L8HD6DVR6HWyoxKx8pd2LNSRAL3NB2Sx3ND6C2S5olEXyzeS4/4mutJg0Z3KxImnVfIgoEr6W7LxY7DnngZyMH3nZ2LGx3OniCKqjsoA/TLjObMAYAwBgDAGAMAYAwBgDAGAMAYAwBgFf17Ts8LBFDOpR1B7EoysBdGrqro1nGdTw8nJD4y0+wXvjmNL4MiOrBz+EnbtAHq11xlDg8mntI4IHQT+8615hIGCFztAbjtGgLEAGwpbjjgewycto4IQ9qeTs8pwaCKnTog/iCJA5JO4KLs8E37n3zuWc5Ufeoo5jYJ81CqNE0QSA3oSARfpd4WMiXQjdO1TyuWaCSEBa/ibeWJvgKxuvfsb4zr2RyLbZZZwkMA88/aHp/+YSiAZYrsEWhhbcJCp7jzgcfb1y2p7Ga5bnX/ALONEU07OV2CVw6ITe1NqqouhyQL7cXXplpSdbgDAGAMAYAwBgDAGAMAYAwBgDAGAMAYAwDi/wBpXS98Qm2lljBEiqSCUJU3a88FQa9rwCl+A9cglmgZv4nldAW5MYFbQPZb7Angg8XQqtXeX0PuO1yk0DOgZzAGAM6DXPMqKzsQqqCzE9gByST9s4HseadNRur69mt44iFbkEEQoTtUi+8j7mIqwpA+2mKwjFOXMz2WGIKoUCgBWSImeAMAYAwBgDAGAMAYAwBgDAGAMAYAwBgDABwDy74y6A0U0bqzKitcclkiJieVo8KCLo0R6EV2HVt0LPoXxOGVU1NRzBfMfwE/eyFvg9yOe+USra6GmFqfU6RWB5HIyBafcAwBbceBtoUb5v14rj9cHO8+TzqilnYKo5JYgAfmc4g2kcH8VdbOqDQRqwjo3uDAycgClqwORQbuSDXAu6EMbsz2WZ2R2/wP0c6fTL4n+K/mf2sgcAegACr9lGWlJ0WAMAYAwBgDAGAMAYAwBgDAGAMAYAwBgDAGAMAwmiDqVYWrAgj3BwDiOrfBLptOik2hWBCMewrkLIQW5NfMT+fbAOcjmn0TssgkjNMxKnyk76JAkUoQb/kPPAA7RcUySm0SunfGssteGkcttGoU7oyd5rgncjUaBomrHvkHWkWxubLLqnWdZCFeSHTwxb41ZmmZmG51UlUCKDQaz5h2PfIKKbJynJIp+v8AXIv/AA38eWyFkejGODuEUQ4JFEbiPpZsDLlFLoZ3NvqXHwZ8MOZTqtTHTGiisfOG827xCDW4eXgWoBIHrkiJ6DgDAGAMAYAwBgDAGAMAYAwBgDAGAMAYAwBgDAGAMAYBx37R+tNDAEiZTIx80e3e5jo2VXkCjRs+3HOV2XQr994Krb66lmckvieMaXp26eJNVIXEBUtGpN7bjJHl5JA3c9zQzK9bBwjOPRvG5k/1GtxhYvdcsb7ep23XOm6AoWhneSRxSqJt+2+ATvJaNRfbi+1Z27VKqHM2jXrNZRTS7ObPhv3nzpmqaMeVRfYTKPOdvlAdW4ZABxtIF0dpzJVxiDajasP6bni0cerbUblh7fDctuifHE4CNMrPE5cb0jKrSqzbgWUeiHi2vtwRz66aayj3ovKTXQ9H0epEiB1BAbtuBB/Q8506bsAYAwBgDAGAMAYAwBgDAGAMAYAwBgDAGAMAYAwCJ1UyeDJ4O3xNp2F72hvQmhdA85x9Njj6bHCxfB86j542Ym2Ys1sT3YnZyc+bu4ZqLrHOUlv5v7HyOo4Rq9RZKc5R3839hL8FzE2HiVvcFvaufLyMhHheoSw3Frwy/sQr4LqorDcWvDL+xrX4N1J4Lwgc2Qz2b+68ZY+F2rdNfN/YsfBblunF/Fv7G/8A9kphQDRV/qbiu34Mp/0e95bks+v2M/8AoOplluUc/F/YtegfDu2KXT6hUeJnLrtJ43AX+EEHdvIIPqPbPf0VdldKhPG3gfUcOqsq08a7Gm14fxHVQxBAFUUBwB9uM1m4zwBgDAGAMAY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7412" name="AutoShape 4" descr="data:image/jpeg;base64,/9j/4AAQSkZJRgABAQAAAQABAAD/2wCEAAkGBxQSEhUUExIWFRUVFxgXGRgYGBseHBwaHB0XGxwcHRgZHSggHR8lHhcYIjEjJSksLi4uHSAzOTMuQygvLiwBCgoKDg0OGxAQGywkICQsLCwsLSwsLCwvNCwsLCwsLCwvLCwsLC8sLCwvLCwsLCwsLCwsLCwsLCwsLCwsLCwsLP/AABEIAOYA3AMBEQACEQEDEQH/xAAbAAEAAgMBAQAAAAAAAAAAAAAABAUCAwYHAf/EAEIQAAICAQMCBAQDBgQEAwkAAAECAxEABBIhBTETIkFRBjJhcUKBkQcUI2KCoTNScrEVJMHhQ6LRFjREU2Oy0vDx/8QAGwEBAAMBAQEBAAAAAAAAAAAAAAIDBAEFBgf/xAA2EQACAgECAwUGBQMFAQAAAAAAAQIDEQQhBRIxE0FRYYEiMnGRodEUscHh8AYjQhUzUmKC8f/aAAwDAQACEQMRAD8A9xwBgDAGAMAYAwCD1LqiQ0CCzte1F5Y13PsFFi2NDt7jKrboVR5pvBxtIgHqeoPaOJR7F2Y/nSgD++eZLjEc+zF/Mr7QyXrpT/3iMIvrIrbkH1awCo+tUPU+uaKOJVWvD2fn9ySmmfZuu7iRp0EoBouW2x36gMAS1e4Fel5LUa+ql8vV+CEppGH/ABPUDkxxOPYOyn8rUg/2zLHjEG/ai/mc7RFh07qaTBqtWSt6Nwy3dWPY0aI4NHPUqthbHmg8omnk0y9fgBoOXPY+GjyAH2JjUgH6E5GeoqhtKSXqMo+wddgY7d5RiaAkVo7P8viAbvyvOwvrntGSfqE0yyy06MAYAwBgDAGAMAYAwBgDAGAMAYAwBgDAGARdb1COEAyOFvsO5P2Ucn8hkZzjBZk8IZOf6W/iL45+aen57hDyifTapH57j658trr3bc/BbIzzeWTcyET5gEfQaMRLsX5ATtX0UH8I+gN17dslOXM8sNknIggdR6eJGRv8pphZAdD3Vq+YXRo8WPqcvp1E6lJReMnU8E1FAAAAAHYDtlBw+SRhgQwBB7gix+mE2t0CFoupvC7QxK06AcDdQib/ACtIfwn0A3MPaqr3NNxHlr/veni/54lsZ7bk/wDfdSfWJfoFZv7lh/tkZcYf+Mfmx2oHU9QvJSOQeoUlG/INak/QkffLK+LwbxOOPhuFZ4ln0/qKTAlCbXhlYUyn6qf9+x9M9WuyNkeaLyixPJLyZ0YAwBgDAGAMAYAwBgDAGAMAYBD6trfBiLgbm4VV93YgKPoLPJ9BZ9MhZYq4Ob7jjeCl02lolnO+R/nc+v0Hso9FHH5kk/J6jUTunzSfp4GdybN6qAAAKA4AHYDKDhlgGqPUIxZVdSyGmAIJUkA0R6GiDR9CM64tJNrqD5NqFXuc1V6OclmWyNFemnPyIUnVR6C8vWkrS3bZrjoFjdmr/ir+w/vnPwsCf4CvxZxnUOpalp5Y5NQ6gFXjER2Dw2sC65JBDA8+gy/sa4RTjH577nlayEqJpLoTuj/E0kAkSVJJ/MpjIIJojzBnduwIv+r6ZTbp42NNNLx/+IpjbHl9p7l78PfEP7xLJEYRGUVZAQ+4MGLA/hWiCB798zXafkipJ57icZKSyjoMzEhgEXVxMCJY+JU7fzD1Rvof7Gj6Zq0mqlRPPd3olGWGdDotSssaSL8rqGH2IvPq001lGg3Z0DAGAMAYAwBgDAGAMAYAwBgFP8Rf+AT28X+5RwP7mvzGYeIp/h5Y8vzIT901Z8uUDAPhwDzXX/C0ke4kxzSNIzswJRzuJYsG/CboAWOw5z2YvmipRbXl8Nj6XR6it6dVzrTX83IWt1M2mCs800SjyjxAJU4I+Z/MUBsDl1v0ySlZJ4aUvo/3+RfKOjysScM+PT9fzO7+EJTLpIZpFQPIpYlQQKJO0jcSQCtHv655+qlLtXCLeD53UXTlNxzlZ7ir+N9XLEY5Y5j4QtJY0XcfN8sg2gtweKHveaNHW2mpLfqm/wAit1XcuYp5ORBqRJTDMBNaiWTcAa3ELtc7he08UPf1zXLLTTktu5Y/QyWq2SzN5wb5GYzQxl/DjlLKXC2werUCzXIDdwRxkIRTTfVoaSmN0+V9e47To3wmkM66jx5JGWNkG4KBTGyfKo9lH9I+t4LtU5QdfKlv59xbyqGYpHQyShav1ND75ljByzjuJRg5Zx3GeRIjAHwtrYyjRiRSyyzjbuFj+K/Fd+O35Z9bo5Zpj8EaI9C9zSSGAMAYAwBgDAGAMAYAwBgDAOd+JAZ3GnDFVVRK7Dvus+FX2ZC9fyr755nEtT2UFBd/5fuVzlgw0Ujlf4i7XBo12P8AMv0P15HbPnpJJ7FLJGRBzHV/jBdNqvAlglClQyyrtKkHva2CKPHFntxznp6Phdmqhz1NNrqujIzshWlKbwiPo+opOGdG3UxB9weDRB+hGa7aZVS5JLDR9DRZXZBSreUdD0pFMXBDAk32IsGq/IjPJ1Mm7MeB5Wsm5Wvy2NAPiSFfwrwB6fp+ubKoxpr55GuMVRVzY3JcmkWuwyNWscpqMls9iivVyc9yj6t0dtXpjGr7WSVHjZrIG1hfA7grvH54nbGm7ONsYZzWqPPjxW5zWn6CWkdZZ2fwnFbFCLuU3YB3MCDx83++aoWLlTisZ9ft+RbpNFWkp75+J33SpCUo+hr8s8zVRxPPiU66HLZld5l1X/DP3FfrnNLntDmiT7VepnoJdyAnv2/TI3xUZtIr1NahY0iRlJQRToIyu0oCLJ+oJJYkN3Bsk2ObycbZxlzJ4Yyyf0PVtuaGRizKAyOe7IeOf5lPBPqCp9Tn02h1Xb15fVdTRCWUXGbSQwBgDAGAMAYAwBgDAGAMA5wj/mNRfcuhH+nw0A/8wf8Avnz3F/8Aej8P1ZTZ1N2eUVjAOS/aF0iPUQhvFSObT/xFZiBx2ZW9drC/zrPU4Tqp6e9OKznYOuNsXCXRnnGg6rJErMhEaTKrOzcFCK5HpZWx+QP0P2mp0MNTON0nhY3PO0nEZ6WudEVmWfZwSfhzoupmdTpIngC1/wAw4aMCu3HDSe+08c898w8S4joo19m4qW2xOjTaiMua2bXl1/ZHo+khk02xZJDKwHmcgAv7mhwO+fNtxuhttn6H08Er6MF/HKrjggj/APe4zzHCcGeVKudcsNblX1fq4UGOHzSEUK+VPqT249vtl9OnlN80+hfRpZzlmXQ5jq2mCaKdS4W433OQSBY5NDnjPUr99HrTWIM4J44x8kkO2uOZ0P6CE570r4v3qG/RM8yTSeMZN/S4FeZF8WMHcpXa85sg9vNGoByq22vs3ilrbq0iylJvwPaOkfJ+Zz5LV++vgVa//c9CdmUxDAMenebVcfgiO4+29l2j89jH8s9zg8HiUu7ZFtaL/PaLRgDAGAMAYAwBgDAGAMAYBR9ehMbjUAeXbslr0WyVf7KWa/oxPpnncR0rur5o9UQnHKMQb5HIOfNFBWdbnl2+FpiondWKs97UAq2NA+rAAe5+hy2mMM81nReB1eZ5P1bQamNr1sblxzvALR8V5lIHHfu3m57nPuOFX8PUf7e0vPr+x5utq1U9obx8F+ve/wAjPqXR5IVjeUeWYbXjb8DEFlFV6qDfPfNGj4itRfKH+L6en3Jazhqo0kLoPddX8fsdZ8DfEhv93mPNWjf5gOOfXcK5/X3z57jXCnS+eHR/zB6Gl1K11ef849fNeJ22q0yyCj9wR6Z89CyUHsWVXTqeYnJ9clMM0UG6jMHYPQ4CVwL4LG/+2boXydcp4W2Pqe3pb4aiSjun3/sa9Jv8eOLxDIZAxpggKhRe/wAijy3S9jyy5yvUtxcpLp/MF+r5NPFSbLvV/DwmikjkcjxFK2vpYq/rkPxjUk4o8e3XOSxFHNSfs4Cizr5gB/8ATh//AAz048f1UnhJFELJzfLEgD4UWOnbVSkKQeVj5ogi6W/0zVPiV84uL7z1VQlvk9H6fHtQe55/XPnNRPmm/LY8rVT57Wb3agTRNeg7n9eMoRnK3UavUMp8LT7WHYysoB+wQtZ9OSuWxjWn7UtvL98HcIv/AIfijEKtGS3iednbhmYgWWHoRVV6VXpn1tVcIQUYdDQlhbFllh0YAwBgDAGAMAYAwBgDAGADgFJP0RkN6dwgu/CcEp/SRzHz7WP5cwanh9dz5lsyEoJlbpI3E83iKFfbEtBtw2+cggkD1ZvT0zxNZp3p8Qbz1ZVJY2J+YyJWdb6QmoWmUN2se9duRyCPfNmk1Uqn1x4PwNVF0cdnasxZzK/D2nVgfCIZSCPO/BHY8tnrS1V01iU215vJ6Vek08HzQgk/FIkdc6nLDpZfCcq1AKwXcVJIFhfWrzJ2EJzTa/cjfpoT9p9Sk6n1SCaMpPqJHSje+PgcEWD4XlPJ5FEZnrr1EJZjH+fM0/htEt/1ZV9J/d4Sz6XXzoHoWqK5odhveFmr6XWX2O+e06l+X0TRCWl0k93N/wA9DqfhHrLmScPqJdQgWLYZEVaYmXcBUa+gT3ymzTuUYvlUXvn6eb8zHdoYOaVT272yy6l1Hjc5oDsP/T3y6qpQWEaqaIVLb5lf0rSSaqRXdSIVN1fer/U2M5dcq1t1KdTqFBYXU7XPKPHPuAMAkfDX+CfYyS7ftvb/AL59Zok1RDPgaI9C1zUSGAMAYAwBgDAGAMAYAwBgDAGAUfXoSjrqALULslrvsBJV6/lJa/oxPpnn8R0zurzHqiE45RgrAgEGweQRnzJQZYBCnijkdk7Oqqxr2YsB9+UbNFd061nqjRVqZ19OhDl6Yw+U3muOprl12+Jvhrq372xQ9b6c4dJJFZoVBDJtLDcSNr0t3XI7Hvfpkpz54ctbWfjj0NNepo505NYMOkaYPKWgjYKE2vSlFJsFeGAs1u5GRq56042vHxe5ZfqdPzJxaLxemyt/lX6nn+wzstRXFdcmSetrj03MofhqO90rNI314A+wGZ5ayX+KwYrNbOXTYulUAUBQHoMxtt7sxt5MsAg/8Wi3FLYMO4Mbg1dWPLyLHBHfLoaa2azFZ+B3lbNsccs/lRXiQ95XG1q9diN5r/mYAeo3Z6Om4XNyzbsvAnGvxOi00CxoqIKVQFA9gO2e+XGUkgUFmIAAsk9gB64BXxa6WQbo4RsPymRtpYe+0KSoP81H6DANcfXAWMZik8ZeWiC2QPRt/wAm080b5ojuCABL0/Uo3Dc7SnzBwVK32sN6H0I4PocAlIwIsEEe4wD7gDAGAMAYAwBgGnValIlLyOqKO7MaH6nAKvQSvql8TxGijJO1FADUOxdnXue9ACvc4Bq0plZmH7yVi3mNCwQyM6lgwU0BtBFCwSdpP3ArtToxppgg1BUShnVdoblav+Eo7G78lC7vvmO/Q03PLWH4oi4JkvRaeWW9mpgYA0wELBh9CDLwfuMxrg8M+8yPZow1/TjpyNQZGcVtlJoBU7hgqjgKbs88MT6Z3VcPgqf7a3W/xEobbEoHPAKT7gHwYBC6trfCTyi5G4RQC3PuVXkqvc16ZdRTK2WEsnUskjS6hJF3I6uO1qQRf5f7ZVKLi8NYOYNpOcBFj1Zl4048U3W4H+Gp7Hc/rXstnNun0FtzzjC8WSjBsuuldOEKmzvdzbufU+gA9FHYD0+5JP0lNMaockS9LBOy06YyOFBJ7AEn8sAqE0kuoRXklKqxV/CVRt2WGCsSNxJFWbA78YBYa7XJCu6RqB4HuT7ADvnUmyMpJdSp0nxFDK5ZImJVTbnYKQc/iYGu2JLljzM5GfM8IjDqulnk8UxMzRqQC4WlF/NTN/5vTntZuFc42L2Sc/Y6knQxb5HfTSpHEQtqFu35O6jQW1I5F7uO1czaaOKSfQsdBqH3PHLRZQGDLwGU3R2m6IIIIs+h9aHDpOwBgDAGAMAYBUw1LqnJBZYAqoa8oc7i5B9WoqPp78nAMesdUaNwqbaVd0jMCdik7VNBh62T9AcAoOuw6gNo0IhFThk2s9bvc+X6n9c82yGoVkE7Fu3j2fJ/9t/oXJww9vr+xZ9Q6tLpirTtAASPKt2UB8xDEjkbgao3RzbVGyK/uST+Cx+rK5NPoid1CRF1GmIYB3Lr3Hmj2Mxv3Afw69ifqctIlqRgFHL0Z4j/AMuRs/8AlPdD/Q4sqP5SCPas83U8Nha+aOz+hCUEzQXlHB00v3Uxkf8A33/bPMlwu9PbD9Svs2ZJFqH+WHw/rKy8f0xk39rH3y2rhNjftvH1Oqt95ZdM6UsRLljJKwpnarrvtUDhVv0H5knnPao08KY8sEWpJGHUtPpN26cQhq+Z9oav9Ro5ZNRa9rp5nWa9P0vRycqkUlc+jj78k5GFcI7xS9DiSLYCuBlh0+4AwCD1eYrHtUAtIRGt9rbuTXcBQzV61XGAfekaeSOMRyOH2eVXAolR23L2Dehrg9+O2AUvxXo2Zlci417n/KKIJJ9Bzd5bBrBntjJvYoJNOI5Gii0/iM6CMt4hb5lO4Gha7T3tvUH1rKrJJpruL66cNN7Mw0GjOntJRbsGRTutG3MDsskmyQpPAAA44ByGnjXDOGNTCzCyjtfh6COOIKhBbu9Ve7sbA7VVAelZNzUnscgsLA1qFNRFIGJ8Q+CymqrbI4YcXuBFd6on2wSLTAGAMAYAwBgFNpNS0D+C8bHfI5R1oghiWO7m1K3zYrtRPYAUPVZtXFJNaRbZmNbnveoAVVArjyjntyTmay6yD93K8cpfm0WwjFrdmOo1DKOn+OyB0mpqa6H4bb3qr/65VO2ErK911ecPPcwotJ7GHxMplnt4opY90fhhpKsrZAK16uxP9K8+mSnqJ82Kkpf+kIwWPayvQ6LpPTS2lWPUxruC7O9kKPl84/EBXIPBHf1zVHOPa6lbx3E3ok5fTwux3Fo1JbtusDzV9e/55I4TcAYAwCr+INQ6oqo2xpXCBxVqKZiRfF0pAsHkjM2rudNTmupGTwit0+hjT5VF+rG2Y/Uu1sT9Sc+WstnY8zeTO22fJ9Cjc1tYdnTysD7hh/sePfO1X2VPMHg6m0XHRNS0kQL0XUsjECgSrFd1el1demfWUWdpXGfijQnlZJ+WnRgEbqGk8RaDbWUhlbvTDtx6juCPUE4Bq6Pq2kQlwodXdGC3VqxHryLq/sRgEL4h6k0O3au4MK9TyOQKUE9rN/TKbG0yLKf95GnHipAzJN53ppNqk8XRsC+D6VecTysl9c+ZpSeDToZv3gy+NEUQRnagbzFywPzA8MNq1R/EecjlRi+YnqZxljDyXHwoxJlDDzDZZNbqIsK5XjcOR9q98hpe8yRJKo76z+Jt2xx7o1F8MxK7mJ/EVsADsC3e82Ey4wBgDAGAMAYBF12k8QLTFGQ7lYVwaI7HgggkEYBRpoYdQJP30RySQPIPMNuxLtDwezJta/ckemQnVCfvLJ1Sa6En/wBjtCf/AIZP7/8Arlf4ar/iiXaS8QPg/RWD+7JY5B54I/POxori8xRxzk+83dS1Wn8KSJwGA/heFXLEqCFRfUkEVX/TLiJsM8kGmi3BWlqKM80u9tqE3XC2f+mAbdHqZPEaOULuChlZLpgSQfKexB+pvv8ATAJ2AMAi9R0KzIUYkcghh3VhyCPqMhOEZxcZdGGslOdLqU4KJKPRkbaT90fgfkx/Ltni2cIln2JfMqdfgP3LUScUsC+rFg7/ANKgbb+pY17HJVcIw82S9F9wq/EttEiRKsSA0ork2T7kn1JPJPuTm2OsrVnZJdC3BMzcD4DnE0wfHagSewF50HNTvOB+9IqRqyhnFl/IB5XZKUFgtXtYEAVbUMAlQRGSVknfzr54yloDGyhTVk3TA3zxuXtYyMoKXU5g26/RaWGJpJlBRBuJkJcj/TuJonsAPfOdnHGBhEiLp0DoreDGQwBFqp4I/MZxVQXcMIrunTMGlOn04MRIEZDKkZ2ii3FkAtYsKbq8kopdEdwWvT9GU3M7BpHILMBQ47Ko9FH+5J9ckCZgDAGAMAYAwBgELqfS451KuosqVDUCVv2J+vOAaY9fKoqTTyFwK/h7Crn3Usw2/wBdfn3wDFNRqrYmCPaa2r4lFe97zRB9Pl7fXAN3Tun7GaRwpmkNswHYcAID32gD17mz61gErU6dZFKOLU9x/wBxyD63gGrR6BIyWBZmIALOzMaHYWx4H2wCt1Mc/wC8ggSbdy0wdfC2V51dC24td0QD3XkUcAtdTrEj272C7jtW/U4BvwDTMD3HpmW+ucpJxZ05jVSQEGd3LKxsFyePZVT0IqqAuxzzeeJffqLLXFNrHp08fuyhuUpYRuh667FHTTzNHzuJRFLezBZHVxVdivN5Oviulrmo3Tjnvay9/iljBoVdmNy36b1eKewhIYd0dWRx6co4Br69s9yq6q6Oa5JryONNdSZHHWRoo7LJwpOt6ljPHEIZHWizBW2g8GvNYBojsSO4+maAY9K6CRCEeSZUt7h3qw2FmKqz7S3C0CFau45wC51ejSQAOt7TYPIIPuGHIP2wDTD0mNWDUzsvKmR3evtvJr8sAxbosBv+HweSoLBT/QDt/tgE9VAFAUBwBgH3AGAMAYAwD4TWAV69ZiPKb3X/ADIjMv5MBR/K8AyPWtOACZ4xuugWAJrv5e/Hr7YBL086yKGRldT2ZSCD9iOMA2YAwBgDAGADgHB/C/xK2rn1SaxIlTTFJFLrtMd33LmrFA7hXfAO10msSVBJG6uh7MpsH8xnG0llg2o4PbK6ro2LMQcvJp1k1crMi1AypHwPmZFd3+/8Wr/1e+fIf1LrpRmqIbZXtefgs+BopgveJGo1scfzyKv3Iz5SFFtnuxbNDaRC6nqNoTUxEMYmF88NEWUSC+ew8w+qj3Oe3wC+en1kap5Sls1+RVak45OsL8X3z9AsnyQcjIfI5LyFFvaRy1gGe7LwVqdchOpOlDfxVXeRXFcXR9SLWx/MMAs8AYAwBgDAGAMA1amdY0Z3NKoJJ+g/3wCo1ek1GpC2Y4ogwYxOjOXHoH2uoX32+YdrvtgFl1F3WNvDFuaVeLAJIG4j1Au/ywB0/p6QghByxt3PLO3bczep/wD4MAgmN01DtDECrqN53hQZBVGhZvbwSQOy+2AS9Lr7fw3QxvVgEghgO5Vh3qxY4Ise+ATcAYAwBgGjXyskbtGniOqkql1uauBfpZ9cA8n+KdDKk0Gu6gIwhcI8aekfPqDZIsn1PFetZHzZRHTzueJb+S/m52nwl8SxaqRodNAy6eNAVkK7VY3VKtdq9c4mpLBstodOE2s+CecfE6gKBnIVxgtio5rXsYNQ7PxFOVZX9BIFClWI+UFUUgni755GfK/1Fw2drV9aztujRTPGzIzaCManxdoYyJ3PoyFSCPuDf9Az5pX2vT9mnjlf0f8APqXYWSDrt7wxadP8TUsC1C9sRbfI308p2g+7DPX4PpXdr+d+7Dv810K7HiODvAQABn3MpxW0mZT6SACfbJJJdAec/E/VkmQ63RdT2NGleAaptpJ5hbzq5JA7dqyL3ezL4pQX9yGU+/f6dxT/ALPesGDUFtbp5hPqmsTFSQR6LxdAFjwDxY4HAHFN5w0Tuprxz1yyvB7M9gBywyjAGAMAYAwBgFV1gNK0cCnbZErPQO1Y3QgAHi2aqvig3tgFozAAk9hzgGnRatJkWSJw6OLVlNgj3BwCl+PdTPFoZZNOxV0AYkAEhARuIsH8N/leV2uSg+XqbNBGmWogrvdb3PKv2efEGoGtijWZmSWVi6WCGL2zNXvYu/T7cZioutlYlJn0vFeG6GnSSnVHDWMbt9682ev9T1iDUaeMmm3Fr9ACrIoJ7AsxoA99rV2z0T44t8AYAwBgDAPPPjfo2hjd9T1GeSUMCsURNheKIROAe5NtwDye2Vz5VvI1ad3WLsal19NvN+ByfwjqNfKyaCGf90iFyqWQCUwlgQFJBBIBHHFX3PbOJzk9tl9S2demqhhvnl5bRXr1f5Hs4IYbQ4Zl4bkXf1A7ZDUUu1JJ4MCZseEMu1gGBFEEWDeWwjyxSYPM9d1KDR+Lpg77YjIIxsc0pi+UNXYMaBz5jiPCbJ6rnpjs+XPTqnv9C+Fm2GdD+z3VxahZ505cyshYgg7V+QAHsNhXj7572g034eiNeMPv+PeVSeXk6sgNRBB+2XW0Rsab7iJzPxF1CR90Oi1UceqiYM0bgHeDzs8w9bHI5ybyliJOmdXPizp5dTyvX6qLW61E1ippGj3o8kQsNLdgE0eLa7sgV35yvOdpLc9KMJ1pz08uaPen19Y/qj2H4W0E8UQXUzrqCPkfbR2+gJ/FQ/FxeXRWEebY4t5Sx5F7nSAwBgDAGAMAYBW9X07f48bbZIkfgruDKaYqVBHNoKN8H3sggcr+0TRanU9PjZF3uGWR0i3G1IPyr3erH+4GUaiEpQ9nqepwjUU0alO5ey01us4OX/ZX0rUxa1S0M0UYjcNvR0FGqHmA7tRAHscz6WNim+bJ7HHbtHZp49jy5z3Y6b5/Q7qT4imPUxo0iVoQtyPySo2FuTdDzbRR9/01875+XB8Z2su15EtsdToodFGh3LGin3CgH9QMnhGnmljGR1CJGicSVsKndftXe/Su950iQxrmj0scjAs5WFaPFvIUQbjXA3ML445wDPT6iVZBHNsbeGKugKgEV5CrM1miSGB5o8D1A26zqkMTBZJFUmu/sTQJP4RfFmhfGATMAYBE1nT4pGR5I0doyShZQSpPcqT2P1GBlrozyP49l1Wsczw6SWCPS3/ENpIym1LBeDVbqA7g9xlTc5PC2N1X4aqPaWe3J9Irp/6f6I739n/R9LDpxLpWZxOoYuxBZqvvXAI54GTjBRWDPffK6fNLHosI5rp3xVHoZdUhaTU7pSVKuhFit/G60o2tnvt4GbNPo7b5YivmYL9VXTHMmcj1j4iWeSZ5UEBkul3bhW0C9xUWbuxXHGNRpLaJcrWRRqq7o8yZj8HfFcukg1ESaVZI5m3BjKUq0VTS+ESe19/tllPD7rYuSX7kbdbTXJRb+R6N+zfrcB06QB9syqSyMK55LbfRqscjntdZnu09tPvxwXVX12+48mr9pulhpAkYOrnbw4iDz6Akjsyjjg8c36ZQ1kWVQmvaRF6Z8FvFWmlhjn0rtvYkch6PI5vuAPUUfSuY8viRpVtcsJ+z9fn3/Q9B0ulWNQq8KvAHpXoPsMmXm/AGAMAYAwBgDAGAUUulTTzQkM6Q+cEb28NXO3YCCaVfmAHa69SMAuItQrFgrAlauvSxY/tgHKajQmCWWSOUo5cuxB8r3yBIrWDxQsUaqiM+R1/E9Vo9e4RfNF4eH+hHJ1kMloGIq1BI9uLz64kVPxE6S6UgEMZQPBHoznlO3dbon023fGAWuq06yIUYWrCjzR+4I5BHe8Ai6Xpu1w7yySsAQu/b5QaugiqL4HJs/Xk4Bo6n0hpHZkl8PxIxDJ5A1oC5G0kjaw8R6Jsc8g1gErqOkZ4ikchjby03PoRxYIPIFWDeASYlIUAncQACfc+/GAZnAK7r08aaeUybdgRtwbgEV2v69s6k28I42orLPBOnSzhaMsyIQR4ZksEH3AoD6+57+2fQaDhnK+e5b9y+54mt1/OuSl7eP2JAUD2Ge3seUkfbHbjOZXQ7jvPoOdBolhDUQaIogg8gjsbHIrvldtcLo8siVcpVS5olz+z/AFgj1jyayQuI4jseRizcEWAD3NdlF/Ma+YjPldbo3p5f9X0Po9JqlfHz7z1z4b6yNXAJhG8YJICuKb05oE++YTWWmAMAYAwBgDAGAMAYBi6giiAQfQ4BUog00jlYv4UlNca/K4FG0UXRAHIB5u/TAMdZrUcXFpjPIPl3R7BY5FvIBXI9LP0yLjFvLQN79RdlqOF/EI7upVFPuxPcD2Fk/wB8kDLpXRotOqhVtlUJvbliAPc9h9BQwCxwBgDAGAMAidWnkSGR4kDyKpKqfU+2AeNfF3xTPqW8OeIRfuwJdAxILkBgSKq9p4FmrP0z2uD1JOVsl0Wx5PFLHiNafV4ZyU3WXpAU8IuYzbecbJCQGpeSeDxmufEpOtSUcdOu+z2yZ46CKnyt569Nt0aera1h4quwMZ048wHHiMJCtetMEPvzWQ1erlHMXvGUF5bvO/qWabTJ4ktmpfRYLGABJSrRjdIzMkvF0I1uPtY+Rm9uc0JdjqXKS9/ZPzx0+hQ32tCUX7u7XlnqUGkQskUQkdFuE2SQQXQ3V913jPKqlZKlQTezWPVflk9GyMFc5YW6f0f2MdHqdoV72ygaZAt/MLlRxt9boH6UMsqscJRknhpRWPHdp/chZBSi44ysyefDZNFsmplcoWKLvjEybGNqAQac+vpx9PpeanKWsrxNLDTlHx28fiZeWOlszFvOUn6nr/wPPLq5Bqv3gqkYMR06BglgcOV3Eea9wPego9xnz04ShtJYZ7cZqSzHodvptYkguN1cG+VIYcd+RxkSRvwBgDAGAMAYAwBgDAGAMAYAwBgDAGAMAYBy/wAa9bn06q2nbTnZ55lleiI+/HPF0efesJZ6A8b1nUxO8sjlIzMxetw43gGuT+Enb6Xt9Lz67h0WtNyT2/c+Z10ZT1HPWm/R9xWJBCix+FJCrRtG5JIpilHmmB5I98g9DXGmNcJJNNNvHXBYr9RK5zlCTTykt9s+hlMYZA4lljbxFRWCn1QuQRyT+P8Atl09JC5t2POUk8J9zznvFf4mGFXW1ht7/DBuGr0/ieJ4h3VQ+faLFGhVA165d+FUpKzDfh1x8icdNq+XkUMeiz8zAdQ00YFC6CqDVmk4Xv7YjpY1L2Y/l3fFkpaTWWPMvzRH1PX4gdwjs/5jQ/vyck+VPmaXxbX6ZOx4Xe1iUlFfMgwahjueCAKDwWjjZu5/zVXf6Zl5tHU2+0jFv/it/wCehvXDotLtZylj5Gh2nKkNvCGlYuaXjtuHAsE1yO5zE9fo6d648z8Xu/mzbGMYJKK2Pc/2YjSaSJYknZ2mNlnjdFLj8Kll22LPFk8Z4mq1MtRZzy6ncM9Eyg4MAYAwBgDAGAMAYAwBgDAGAMAYAwBgDAPE/wBrnw5G+uWRZI42lQNJvPopKh/X2A9B2+pHoaLiVmli4RSeX3nUzj9R8F6lWiC7KmagzeUBSyhTz81hrpeeDnoL+o57vkRZutkdI/7KzEhkn16Io71Gf0styT9sol/Ul76RRZyPvN/Sv2XJKpZp9Sgvylo0XcP8wUksP6qP0ymf9Q6vuYUH4ltp/wBkmlHzzTv/AFKv+y5nnxrWT/z+iO9l5ltB+zfpq1/y24j1aWU/qN+3+2ZpcQ1MlvNnVVE0TdO0OmkbZDpFCfMDCbUeUndKL28MDyOxGUuy2a3k/mRajF4Oj6toQ2mliQBdyMBQoBqsGh7GjlKbyTlHKOH+GfhiHVlpZbPnD7ARtIdFo8AG7s/n+ts5NFNcEzsuoafx4Zoz5SrHYy8bWUBkb7g1f5++QWzLXujpumSFoY2PdkVj9yAc0GQk4AwBgDAGAMAYAwBgDAGAMAYAwBgDAK/r2saGB3jAMnlVAxob3YIt/S2F/TDOpZKSHTBSsZjDlgXkkNWWFCzxZYmq9gPoMzNt7mtRS2KXqgB1sUYApfCAFngAk/b1HfJx91lUvfSOh6oD4TlVDOqlkBF+dQSpAPreVrqXy6FdJGAgdJpGNx7ZDLuWZmPmQR3QrniuOe1Ze4rBljKXNgvMzmsYBV61ptxRdOrox5YyDaVZQrCRCtmvYXuruMujNJGedbbyiwhj2qF7hQFs9zQqzlT65L8HD6DVR6HWyoxKx8pd2LNSRAL3NB2Sx3ND6C2S5olEXyzeS4/4mutJg0Z3KxImnVfIgoEr6W7LxY7DnngZyMH3nZ2LGx3OniCKqjsoA/TLjObMAYAwBgDAGAMAYAwBgDAGAMAYAwBgFf17Ts8LBFDOpR1B7EoysBdGrqro1nGdTw8nJD4y0+wXvjmNL4MiOrBz+EnbtAHq11xlDg8mntI4IHQT+8615hIGCFztAbjtGgLEAGwpbjjgewycto4IQ9qeTs8pwaCKnTog/iCJA5JO4KLs8E37n3zuWc5Ufeoo5jYJ81CqNE0QSA3oSARfpd4WMiXQjdO1TyuWaCSEBa/ibeWJvgKxuvfsb4zr2RyLbZZZwkMA88/aHp/+YSiAZYrsEWhhbcJCp7jzgcfb1y2p7Ga5bnX/ALONEU07OV2CVw6ITe1NqqouhyQL7cXXplpSdbgDAGAMAYAwBgDAGAMAYAwBgDAGAMAYAwDi/wBpXS98Qm2lljBEiqSCUJU3a88FQa9rwCl+A9cglmgZv4nldAW5MYFbQPZb7Angg8XQqtXeX0PuO1yk0DOgZzAGAM6DXPMqKzsQqqCzE9gByST9s4HseadNRur69mt44iFbkEEQoTtUi+8j7mIqwpA+2mKwjFOXMz2WGIKoUCgBWSImeAMAYAwBgDAGAMAYAwBgDAGAMAYAwBgDABwDy74y6A0U0bqzKitcclkiJieVo8KCLo0R6EV2HVt0LPoXxOGVU1NRzBfMfwE/eyFvg9yOe+USra6GmFqfU6RWB5HIyBafcAwBbceBtoUb5v14rj9cHO8+TzqilnYKo5JYgAfmc4g2kcH8VdbOqDQRqwjo3uDAycgClqwORQbuSDXAu6EMbsz2WZ2R2/wP0c6fTL4n+K/mf2sgcAegACr9lGWlJ0WAMAYAwBgDAGAMAYAwBgDAGAMAYAwBgDAGAMAwmiDqVYWrAgj3BwDiOrfBLptOik2hWBCMewrkLIQW5NfMT+fbAOcjmn0TssgkjNMxKnyk76JAkUoQb/kPPAA7RcUySm0SunfGssteGkcttGoU7oyd5rgncjUaBomrHvkHWkWxubLLqnWdZCFeSHTwxb41ZmmZmG51UlUCKDQaz5h2PfIKKbJynJIp+v8AXIv/AA38eWyFkejGODuEUQ4JFEbiPpZsDLlFLoZ3NvqXHwZ8MOZTqtTHTGiisfOG827xCDW4eXgWoBIHrkiJ6DgDAGAMAYAwBgDAGAMAYAwBgDAGAMAYAwBgDAGAMAYBx37R+tNDAEiZTIx80e3e5jo2VXkCjRs+3HOV2XQr994Krb66lmckvieMaXp26eJNVIXEBUtGpN7bjJHl5JA3c9zQzK9bBwjOPRvG5k/1GtxhYvdcsb7ep23XOm6AoWhneSRxSqJt+2+ATvJaNRfbi+1Z27VKqHM2jXrNZRTS7ObPhv3nzpmqaMeVRfYTKPOdvlAdW4ZABxtIF0dpzJVxiDajasP6bni0cerbUblh7fDctuifHE4CNMrPE5cb0jKrSqzbgWUeiHi2vtwRz66aayj3ovKTXQ9H0epEiB1BAbtuBB/Q8506bsAYAwBgDAGAMAYAwBgDAGAMAYAwBgDAGAMAYAwCJ1UyeDJ4O3xNp2F72hvQmhdA85x9Njj6bHCxfB86j542Ym2Ys1sT3YnZyc+bu4ZqLrHOUlv5v7HyOo4Rq9RZKc5R3839hL8FzE2HiVvcFvaufLyMhHheoSw3Frwy/sQr4LqorDcWvDL+xrX4N1J4Lwgc2Qz2b+68ZY+F2rdNfN/YsfBblunF/Fv7G/8A9kphQDRV/qbiu34Mp/0e95bks+v2M/8AoOplluUc/F/YtegfDu2KXT6hUeJnLrtJ43AX+EEHdvIIPqPbPf0VdldKhPG3gfUcOqsq08a7Gm14fxHVQxBAFUUBwB9uM1m4zwBgDAGAMAY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7414" name="AutoShape 6" descr="data:image/jpeg;base64,/9j/4AAQSkZJRgABAQAAAQABAAD/2wCEAAkGBxQSEhUUExIWFRUVFxgXGRgYGBseHBwaHB0XGxwcHRgZHSggHR8lHhcYIjEjJSksLi4uHSAzOTMuQygvLiwBCgoKDg0OGxAQGywkICQsLCwsLSwsLCwvNCwsLCwsLCwvLCwsLC8sLCwvLCwsLCwsLCwsLCwsLCwsLCwsLCwsLP/AABEIAOYA3AMBEQACEQEDEQH/xAAbAAEAAgMBAQAAAAAAAAAAAAAABAUCAwYHAf/EAEIQAAICAQMCBAQDBgQEAwkAAAECAxEABBIhBTETIkFRBjJhcUKBkQcUI2KCoTNScrEVJMHhQ6LRFjREU2Oy0vDx/8QAGwEBAAMBAQEBAAAAAAAAAAAAAAIDBAEFBgf/xAA2EQACAgECAwUGBQMFAQAAAAAAAQIDEQQhBRIxE0FRYYEiMnGRodEUscHh8AYjQhUzUmKC8f/aAAwDAQACEQMRAD8A9xwBgDAGAMAYAwCD1LqiQ0CCzte1F5Y13PsFFi2NDt7jKrboVR5pvBxtIgHqeoPaOJR7F2Y/nSgD++eZLjEc+zF/Mr7QyXrpT/3iMIvrIrbkH1awCo+tUPU+uaKOJVWvD2fn9ySmmfZuu7iRp0EoBouW2x36gMAS1e4Fel5LUa+ql8vV+CEppGH/ABPUDkxxOPYOyn8rUg/2zLHjEG/ai/mc7RFh07qaTBqtWSt6Nwy3dWPY0aI4NHPUqthbHmg8omnk0y9fgBoOXPY+GjyAH2JjUgH6E5GeoqhtKSXqMo+wddgY7d5RiaAkVo7P8viAbvyvOwvrntGSfqE0yyy06MAYAwBgDAGAMAYAwBgDAGAMAYAwBgDAGARdb1COEAyOFvsO5P2Ucn8hkZzjBZk8IZOf6W/iL45+aen57hDyifTapH57j658trr3bc/BbIzzeWTcyET5gEfQaMRLsX5ATtX0UH8I+gN17dslOXM8sNknIggdR6eJGRv8pphZAdD3Vq+YXRo8WPqcvp1E6lJReMnU8E1FAAAAAHYDtlBw+SRhgQwBB7gix+mE2t0CFoupvC7QxK06AcDdQib/ACtIfwn0A3MPaqr3NNxHlr/veni/54lsZ7bk/wDfdSfWJfoFZv7lh/tkZcYf+Mfmx2oHU9QvJSOQeoUlG/INak/QkffLK+LwbxOOPhuFZ4ln0/qKTAlCbXhlYUyn6qf9+x9M9WuyNkeaLyixPJLyZ0YAwBgDAGAMAYAwBgDAGAMAYBD6trfBiLgbm4VV93YgKPoLPJ9BZ9MhZYq4Ob7jjeCl02lolnO+R/nc+v0Hso9FHH5kk/J6jUTunzSfp4GdybN6qAAAKA4AHYDKDhlgGqPUIxZVdSyGmAIJUkA0R6GiDR9CM64tJNrqD5NqFXuc1V6OclmWyNFemnPyIUnVR6C8vWkrS3bZrjoFjdmr/ir+w/vnPwsCf4CvxZxnUOpalp5Y5NQ6gFXjER2Dw2sC65JBDA8+gy/sa4RTjH577nlayEqJpLoTuj/E0kAkSVJJ/MpjIIJojzBnduwIv+r6ZTbp42NNNLx/+IpjbHl9p7l78PfEP7xLJEYRGUVZAQ+4MGLA/hWiCB798zXafkipJ57icZKSyjoMzEhgEXVxMCJY+JU7fzD1Rvof7Gj6Zq0mqlRPPd3olGWGdDotSssaSL8rqGH2IvPq001lGg3Z0DAGAMAYAwBgDAGAMAYAwBgFP8Rf+AT28X+5RwP7mvzGYeIp/h5Y8vzIT901Z8uUDAPhwDzXX/C0ke4kxzSNIzswJRzuJYsG/CboAWOw5z2YvmipRbXl8Nj6XR6it6dVzrTX83IWt1M2mCs800SjyjxAJU4I+Z/MUBsDl1v0ySlZJ4aUvo/3+RfKOjysScM+PT9fzO7+EJTLpIZpFQPIpYlQQKJO0jcSQCtHv655+qlLtXCLeD53UXTlNxzlZ7ir+N9XLEY5Y5j4QtJY0XcfN8sg2gtweKHveaNHW2mpLfqm/wAit1XcuYp5ORBqRJTDMBNaiWTcAa3ELtc7he08UPf1zXLLTTktu5Y/QyWq2SzN5wb5GYzQxl/DjlLKXC2werUCzXIDdwRxkIRTTfVoaSmN0+V9e47To3wmkM66jx5JGWNkG4KBTGyfKo9lH9I+t4LtU5QdfKlv59xbyqGYpHQyShav1ND75ljByzjuJRg5Zx3GeRIjAHwtrYyjRiRSyyzjbuFj+K/Fd+O35Z9bo5Zpj8EaI9C9zSSGAMAYAwBgDAGAMAYAwBgDAOd+JAZ3GnDFVVRK7Dvus+FX2ZC9fyr755nEtT2UFBd/5fuVzlgw0Ujlf4i7XBo12P8AMv0P15HbPnpJJ7FLJGRBzHV/jBdNqvAlglClQyyrtKkHva2CKPHFntxznp6Phdmqhz1NNrqujIzshWlKbwiPo+opOGdG3UxB9weDRB+hGa7aZVS5JLDR9DRZXZBSreUdD0pFMXBDAk32IsGq/IjPJ1Mm7MeB5Wsm5Wvy2NAPiSFfwrwB6fp+ubKoxpr55GuMVRVzY3JcmkWuwyNWscpqMls9iivVyc9yj6t0dtXpjGr7WSVHjZrIG1hfA7grvH54nbGm7ONsYZzWqPPjxW5zWn6CWkdZZ2fwnFbFCLuU3YB3MCDx83++aoWLlTisZ9ft+RbpNFWkp75+J33SpCUo+hr8s8zVRxPPiU66HLZld5l1X/DP3FfrnNLntDmiT7VepnoJdyAnv2/TI3xUZtIr1NahY0iRlJQRToIyu0oCLJ+oJJYkN3Bsk2ObycbZxlzJ4Yyyf0PVtuaGRizKAyOe7IeOf5lPBPqCp9Tn02h1Xb15fVdTRCWUXGbSQwBgDAGAMAYAwBgDAGAMA5wj/mNRfcuhH+nw0A/8wf8Avnz3F/8Aej8P1ZTZ1N2eUVjAOS/aF0iPUQhvFSObT/xFZiBx2ZW9drC/zrPU4Tqp6e9OKznYOuNsXCXRnnGg6rJErMhEaTKrOzcFCK5HpZWx+QP0P2mp0MNTON0nhY3PO0nEZ6WudEVmWfZwSfhzoupmdTpIngC1/wAw4aMCu3HDSe+08c898w8S4joo19m4qW2xOjTaiMua2bXl1/ZHo+khk02xZJDKwHmcgAv7mhwO+fNtxuhttn6H08Er6MF/HKrjggj/APe4zzHCcGeVKudcsNblX1fq4UGOHzSEUK+VPqT249vtl9OnlN80+hfRpZzlmXQ5jq2mCaKdS4W433OQSBY5NDnjPUr99HrTWIM4J44x8kkO2uOZ0P6CE570r4v3qG/RM8yTSeMZN/S4FeZF8WMHcpXa85sg9vNGoByq22vs3ilrbq0iylJvwPaOkfJ+Zz5LV++vgVa//c9CdmUxDAMenebVcfgiO4+29l2j89jH8s9zg8HiUu7ZFtaL/PaLRgDAGAMAYAwBgDAGAMAYBR9ehMbjUAeXbslr0WyVf7KWa/oxPpnncR0rur5o9UQnHKMQb5HIOfNFBWdbnl2+FpiondWKs97UAq2NA+rAAe5+hy2mMM81nReB1eZ5P1bQamNr1sblxzvALR8V5lIHHfu3m57nPuOFX8PUf7e0vPr+x5utq1U9obx8F+ve/wAjPqXR5IVjeUeWYbXjb8DEFlFV6qDfPfNGj4itRfKH+L6en3Jazhqo0kLoPddX8fsdZ8DfEhv93mPNWjf5gOOfXcK5/X3z57jXCnS+eHR/zB6Gl1K11ef849fNeJ22q0yyCj9wR6Z89CyUHsWVXTqeYnJ9clMM0UG6jMHYPQ4CVwL4LG/+2boXydcp4W2Pqe3pb4aiSjun3/sa9Jv8eOLxDIZAxpggKhRe/wAijy3S9jyy5yvUtxcpLp/MF+r5NPFSbLvV/DwmikjkcjxFK2vpYq/rkPxjUk4o8e3XOSxFHNSfs4Cizr5gB/8ATh//AAz048f1UnhJFELJzfLEgD4UWOnbVSkKQeVj5ogi6W/0zVPiV84uL7z1VQlvk9H6fHtQe55/XPnNRPmm/LY8rVT57Wb3agTRNeg7n9eMoRnK3UavUMp8LT7WHYysoB+wQtZ9OSuWxjWn7UtvL98HcIv/AIfijEKtGS3iednbhmYgWWHoRVV6VXpn1tVcIQUYdDQlhbFllh0YAwBgDAGAMAYAwBgDAGADgFJP0RkN6dwgu/CcEp/SRzHz7WP5cwanh9dz5lsyEoJlbpI3E83iKFfbEtBtw2+cggkD1ZvT0zxNZp3p8Qbz1ZVJY2J+YyJWdb6QmoWmUN2se9duRyCPfNmk1Uqn1x4PwNVF0cdnasxZzK/D2nVgfCIZSCPO/BHY8tnrS1V01iU215vJ6Vek08HzQgk/FIkdc6nLDpZfCcq1AKwXcVJIFhfWrzJ2EJzTa/cjfpoT9p9Sk6n1SCaMpPqJHSje+PgcEWD4XlPJ5FEZnrr1EJZjH+fM0/htEt/1ZV9J/d4Sz6XXzoHoWqK5odhveFmr6XWX2O+e06l+X0TRCWl0k93N/wA9DqfhHrLmScPqJdQgWLYZEVaYmXcBUa+gT3ymzTuUYvlUXvn6eb8zHdoYOaVT272yy6l1Hjc5oDsP/T3y6qpQWEaqaIVLb5lf0rSSaqRXdSIVN1fer/U2M5dcq1t1KdTqFBYXU7XPKPHPuAMAkfDX+CfYyS7ftvb/AL59Zok1RDPgaI9C1zUSGAMAYAwBgDAGAMAYAwBgDAGAUfXoSjrqALULslrvsBJV6/lJa/oxPpnn8R0zurzHqiE45RgrAgEGweQRnzJQZYBCnijkdk7Oqqxr2YsB9+UbNFd061nqjRVqZ19OhDl6Yw+U3muOprl12+Jvhrq372xQ9b6c4dJJFZoVBDJtLDcSNr0t3XI7Hvfpkpz54ctbWfjj0NNepo505NYMOkaYPKWgjYKE2vSlFJsFeGAs1u5GRq56042vHxe5ZfqdPzJxaLxemyt/lX6nn+wzstRXFdcmSetrj03MofhqO90rNI314A+wGZ5ayX+KwYrNbOXTYulUAUBQHoMxtt7sxt5MsAg/8Wi3FLYMO4Mbg1dWPLyLHBHfLoaa2azFZ+B3lbNsccs/lRXiQ95XG1q9diN5r/mYAeo3Z6Om4XNyzbsvAnGvxOi00CxoqIKVQFA9gO2e+XGUkgUFmIAAsk9gB64BXxa6WQbo4RsPymRtpYe+0KSoP81H6DANcfXAWMZik8ZeWiC2QPRt/wAm080b5ojuCABL0/Uo3Dc7SnzBwVK32sN6H0I4PocAlIwIsEEe4wD7gDAGAMAYAwBgGnValIlLyOqKO7MaH6nAKvQSvql8TxGijJO1FADUOxdnXue9ACvc4Bq0plZmH7yVi3mNCwQyM6lgwU0BtBFCwSdpP3ArtToxppgg1BUShnVdoblav+Eo7G78lC7vvmO/Q03PLWH4oi4JkvRaeWW9mpgYA0wELBh9CDLwfuMxrg8M+8yPZow1/TjpyNQZGcVtlJoBU7hgqjgKbs88MT6Z3VcPgqf7a3W/xEobbEoHPAKT7gHwYBC6trfCTyi5G4RQC3PuVXkqvc16ZdRTK2WEsnUskjS6hJF3I6uO1qQRf5f7ZVKLi8NYOYNpOcBFj1Zl4048U3W4H+Gp7Hc/rXstnNun0FtzzjC8WSjBsuuldOEKmzvdzbufU+gA9FHYD0+5JP0lNMaockS9LBOy06YyOFBJ7AEn8sAqE0kuoRXklKqxV/CVRt2WGCsSNxJFWbA78YBYa7XJCu6RqB4HuT7ADvnUmyMpJdSp0nxFDK5ZImJVTbnYKQc/iYGu2JLljzM5GfM8IjDqulnk8UxMzRqQC4WlF/NTN/5vTntZuFc42L2Sc/Y6knQxb5HfTSpHEQtqFu35O6jQW1I5F7uO1czaaOKSfQsdBqH3PHLRZQGDLwGU3R2m6IIIIs+h9aHDpOwBgDAGAMAYBUw1LqnJBZYAqoa8oc7i5B9WoqPp78nAMesdUaNwqbaVd0jMCdik7VNBh62T9AcAoOuw6gNo0IhFThk2s9bvc+X6n9c82yGoVkE7Fu3j2fJ/9t/oXJww9vr+xZ9Q6tLpirTtAASPKt2UB8xDEjkbgao3RzbVGyK/uST+Cx+rK5NPoid1CRF1GmIYB3Lr3Hmj2Mxv3Afw69ifqctIlqRgFHL0Z4j/AMuRs/8AlPdD/Q4sqP5SCPas83U8Nha+aOz+hCUEzQXlHB00v3Uxkf8A33/bPMlwu9PbD9Svs2ZJFqH+WHw/rKy8f0xk39rH3y2rhNjftvH1Oqt95ZdM6UsRLljJKwpnarrvtUDhVv0H5knnPao08KY8sEWpJGHUtPpN26cQhq+Z9oav9Ro5ZNRa9rp5nWa9P0vRycqkUlc+jj78k5GFcI7xS9DiSLYCuBlh0+4AwCD1eYrHtUAtIRGt9rbuTXcBQzV61XGAfekaeSOMRyOH2eVXAolR23L2Dehrg9+O2AUvxXo2Zlci417n/KKIJJ9Bzd5bBrBntjJvYoJNOI5Gii0/iM6CMt4hb5lO4Gha7T3tvUH1rKrJJpruL66cNN7Mw0GjOntJRbsGRTutG3MDsskmyQpPAAA44ByGnjXDOGNTCzCyjtfh6COOIKhBbu9Ve7sbA7VVAelZNzUnscgsLA1qFNRFIGJ8Q+CymqrbI4YcXuBFd6on2wSLTAGAMAYAwBgFNpNS0D+C8bHfI5R1oghiWO7m1K3zYrtRPYAUPVZtXFJNaRbZmNbnveoAVVArjyjntyTmay6yD93K8cpfm0WwjFrdmOo1DKOn+OyB0mpqa6H4bb3qr/65VO2ErK911ecPPcwotJ7GHxMplnt4opY90fhhpKsrZAK16uxP9K8+mSnqJ82Kkpf+kIwWPayvQ6LpPTS2lWPUxruC7O9kKPl84/EBXIPBHf1zVHOPa6lbx3E3ok5fTwux3Fo1JbtusDzV9e/55I4TcAYAwCr+INQ6oqo2xpXCBxVqKZiRfF0pAsHkjM2rudNTmupGTwit0+hjT5VF+rG2Y/Uu1sT9Sc+WstnY8zeTO22fJ9Cjc1tYdnTysD7hh/sePfO1X2VPMHg6m0XHRNS0kQL0XUsjECgSrFd1el1demfWUWdpXGfijQnlZJ+WnRgEbqGk8RaDbWUhlbvTDtx6juCPUE4Bq6Pq2kQlwodXdGC3VqxHryLq/sRgEL4h6k0O3au4MK9TyOQKUE9rN/TKbG0yLKf95GnHipAzJN53ppNqk8XRsC+D6VecTysl9c+ZpSeDToZv3gy+NEUQRnagbzFywPzA8MNq1R/EecjlRi+YnqZxljDyXHwoxJlDDzDZZNbqIsK5XjcOR9q98hpe8yRJKo76z+Jt2xx7o1F8MxK7mJ/EVsADsC3e82Ey4wBgDAGAMAYBF12k8QLTFGQ7lYVwaI7HgggkEYBRpoYdQJP30RySQPIPMNuxLtDwezJta/ckemQnVCfvLJ1Sa6En/wBjtCf/AIZP7/8Arlf4ar/iiXaS8QPg/RWD+7JY5B54I/POxori8xRxzk+83dS1Wn8KSJwGA/heFXLEqCFRfUkEVX/TLiJsM8kGmi3BWlqKM80u9tqE3XC2f+mAbdHqZPEaOULuChlZLpgSQfKexB+pvv8ATAJ2AMAi9R0KzIUYkcghh3VhyCPqMhOEZxcZdGGslOdLqU4KJKPRkbaT90fgfkx/Ltni2cIln2JfMqdfgP3LUScUsC+rFg7/ANKgbb+pY17HJVcIw82S9F9wq/EttEiRKsSA0ork2T7kn1JPJPuTm2OsrVnZJdC3BMzcD4DnE0wfHagSewF50HNTvOB+9IqRqyhnFl/IB5XZKUFgtXtYEAVbUMAlQRGSVknfzr54yloDGyhTVk3TA3zxuXtYyMoKXU5g26/RaWGJpJlBRBuJkJcj/TuJonsAPfOdnHGBhEiLp0DoreDGQwBFqp4I/MZxVQXcMIrunTMGlOn04MRIEZDKkZ2ii3FkAtYsKbq8kopdEdwWvT9GU3M7BpHILMBQ47Ko9FH+5J9ckCZgDAGAMAYAwBgELqfS451KuosqVDUCVv2J+vOAaY9fKoqTTyFwK/h7Crn3Usw2/wBdfn3wDFNRqrYmCPaa2r4lFe97zRB9Pl7fXAN3Tun7GaRwpmkNswHYcAID32gD17mz61gErU6dZFKOLU9x/wBxyD63gGrR6BIyWBZmIALOzMaHYWx4H2wCt1Mc/wC8ggSbdy0wdfC2V51dC24td0QD3XkUcAtdTrEj272C7jtW/U4BvwDTMD3HpmW+ucpJxZ05jVSQEGd3LKxsFyePZVT0IqqAuxzzeeJffqLLXFNrHp08fuyhuUpYRuh667FHTTzNHzuJRFLezBZHVxVdivN5Oviulrmo3Tjnvay9/iljBoVdmNy36b1eKewhIYd0dWRx6co4Br69s9yq6q6Oa5JryONNdSZHHWRoo7LJwpOt6ljPHEIZHWizBW2g8GvNYBojsSO4+maAY9K6CRCEeSZUt7h3qw2FmKqz7S3C0CFau45wC51ejSQAOt7TYPIIPuGHIP2wDTD0mNWDUzsvKmR3evtvJr8sAxbosBv+HweSoLBT/QDt/tgE9VAFAUBwBgH3AGAMAYAwD4TWAV69ZiPKb3X/ADIjMv5MBR/K8AyPWtOACZ4xuugWAJrv5e/Hr7YBL086yKGRldT2ZSCD9iOMA2YAwBgDAGADgHB/C/xK2rn1SaxIlTTFJFLrtMd33LmrFA7hXfAO10msSVBJG6uh7MpsH8xnG0llg2o4PbK6ro2LMQcvJp1k1crMi1AypHwPmZFd3+/8Wr/1e+fIf1LrpRmqIbZXtefgs+BopgveJGo1scfzyKv3Iz5SFFtnuxbNDaRC6nqNoTUxEMYmF88NEWUSC+ew8w+qj3Oe3wC+en1kap5Sls1+RVak45OsL8X3z9AsnyQcjIfI5LyFFvaRy1gGe7LwVqdchOpOlDfxVXeRXFcXR9SLWx/MMAs8AYAwBgDAGAMA1amdY0Z3NKoJJ+g/3wCo1ek1GpC2Y4ogwYxOjOXHoH2uoX32+YdrvtgFl1F3WNvDFuaVeLAJIG4j1Au/ywB0/p6QghByxt3PLO3bczep/wD4MAgmN01DtDECrqN53hQZBVGhZvbwSQOy+2AS9Lr7fw3QxvVgEghgO5Vh3qxY4Ise+ATcAYAwBgGjXyskbtGniOqkql1uauBfpZ9cA8n+KdDKk0Gu6gIwhcI8aekfPqDZIsn1PFetZHzZRHTzueJb+S/m52nwl8SxaqRodNAy6eNAVkK7VY3VKtdq9c4mpLBstodOE2s+CecfE6gKBnIVxgtio5rXsYNQ7PxFOVZX9BIFClWI+UFUUgni755GfK/1Fw2drV9aztujRTPGzIzaCManxdoYyJ3PoyFSCPuDf9Az5pX2vT9mnjlf0f8APqXYWSDrt7wxadP8TUsC1C9sRbfI308p2g+7DPX4PpXdr+d+7Dv810K7HiODvAQABn3MpxW0mZT6SACfbJJJdAec/E/VkmQ63RdT2NGleAaptpJ5hbzq5JA7dqyL3ezL4pQX9yGU+/f6dxT/ALPesGDUFtbp5hPqmsTFSQR6LxdAFjwDxY4HAHFN5w0Tuprxz1yyvB7M9gBywyjAGAMAYAwBgFV1gNK0cCnbZErPQO1Y3QgAHi2aqvig3tgFozAAk9hzgGnRatJkWSJw6OLVlNgj3BwCl+PdTPFoZZNOxV0AYkAEhARuIsH8N/leV2uSg+XqbNBGmWogrvdb3PKv2efEGoGtijWZmSWVi6WCGL2zNXvYu/T7cZioutlYlJn0vFeG6GnSSnVHDWMbt9682ev9T1iDUaeMmm3Fr9ACrIoJ7AsxoA99rV2z0T44t8AYAwBgDAPPPjfo2hjd9T1GeSUMCsURNheKIROAe5NtwDye2Vz5VvI1ad3WLsal19NvN+ByfwjqNfKyaCGf90iFyqWQCUwlgQFJBBIBHHFX3PbOJzk9tl9S2demqhhvnl5bRXr1f5Hs4IYbQ4Zl4bkXf1A7ZDUUu1JJ4MCZseEMu1gGBFEEWDeWwjyxSYPM9d1KDR+Lpg77YjIIxsc0pi+UNXYMaBz5jiPCbJ6rnpjs+XPTqnv9C+Fm2GdD+z3VxahZ505cyshYgg7V+QAHsNhXj7572g034eiNeMPv+PeVSeXk6sgNRBB+2XW0Rsab7iJzPxF1CR90Oi1UceqiYM0bgHeDzs8w9bHI5ybyliJOmdXPizp5dTyvX6qLW61E1ippGj3o8kQsNLdgE0eLa7sgV35yvOdpLc9KMJ1pz08uaPen19Y/qj2H4W0E8UQXUzrqCPkfbR2+gJ/FQ/FxeXRWEebY4t5Sx5F7nSAwBgDAGAMAYBW9X07f48bbZIkfgruDKaYqVBHNoKN8H3sggcr+0TRanU9PjZF3uGWR0i3G1IPyr3erH+4GUaiEpQ9nqepwjUU0alO5ey01us4OX/ZX0rUxa1S0M0UYjcNvR0FGqHmA7tRAHscz6WNim+bJ7HHbtHZp49jy5z3Y6b5/Q7qT4imPUxo0iVoQtyPySo2FuTdDzbRR9/01875+XB8Z2su15EtsdToodFGh3LGin3CgH9QMnhGnmljGR1CJGicSVsKndftXe/Su950iQxrmj0scjAs5WFaPFvIUQbjXA3ML445wDPT6iVZBHNsbeGKugKgEV5CrM1miSGB5o8D1A26zqkMTBZJFUmu/sTQJP4RfFmhfGATMAYBE1nT4pGR5I0doyShZQSpPcqT2P1GBlrozyP49l1Wsczw6SWCPS3/ENpIym1LBeDVbqA7g9xlTc5PC2N1X4aqPaWe3J9Irp/6f6I739n/R9LDpxLpWZxOoYuxBZqvvXAI54GTjBRWDPffK6fNLHosI5rp3xVHoZdUhaTU7pSVKuhFit/G60o2tnvt4GbNPo7b5YivmYL9VXTHMmcj1j4iWeSZ5UEBkul3bhW0C9xUWbuxXHGNRpLaJcrWRRqq7o8yZj8HfFcukg1ESaVZI5m3BjKUq0VTS+ESe19/tllPD7rYuSX7kbdbTXJRb+R6N+zfrcB06QB9syqSyMK55LbfRqscjntdZnu09tPvxwXVX12+48mr9pulhpAkYOrnbw4iDz6Akjsyjjg8c36ZQ1kWVQmvaRF6Z8FvFWmlhjn0rtvYkch6PI5vuAPUUfSuY8viRpVtcsJ+z9fn3/Q9B0ulWNQq8KvAHpXoPsMmXm/AGAMAYAwBgDAGAUUulTTzQkM6Q+cEb28NXO3YCCaVfmAHa69SMAuItQrFgrAlauvSxY/tgHKajQmCWWSOUo5cuxB8r3yBIrWDxQsUaqiM+R1/E9Vo9e4RfNF4eH+hHJ1kMloGIq1BI9uLz64kVPxE6S6UgEMZQPBHoznlO3dbon023fGAWuq06yIUYWrCjzR+4I5BHe8Ai6Xpu1w7yySsAQu/b5QaugiqL4HJs/Xk4Bo6n0hpHZkl8PxIxDJ5A1oC5G0kjaw8R6Jsc8g1gErqOkZ4ikchjby03PoRxYIPIFWDeASYlIUAncQACfc+/GAZnAK7r08aaeUybdgRtwbgEV2v69s6k28I42orLPBOnSzhaMsyIQR4ZksEH3AoD6+57+2fQaDhnK+e5b9y+54mt1/OuSl7eP2JAUD2Ge3seUkfbHbjOZXQ7jvPoOdBolhDUQaIogg8gjsbHIrvldtcLo8siVcpVS5olz+z/AFgj1jyayQuI4jseRizcEWAD3NdlF/Ma+YjPldbo3p5f9X0Po9JqlfHz7z1z4b6yNXAJhG8YJICuKb05oE++YTWWmAMAYAwBgDAGAMAYBi6giiAQfQ4BUog00jlYv4UlNca/K4FG0UXRAHIB5u/TAMdZrUcXFpjPIPl3R7BY5FvIBXI9LP0yLjFvLQN79RdlqOF/EI7upVFPuxPcD2Fk/wB8kDLpXRotOqhVtlUJvbliAPc9h9BQwCxwBgDAGAMAidWnkSGR4kDyKpKqfU+2AeNfF3xTPqW8OeIRfuwJdAxILkBgSKq9p4FmrP0z2uD1JOVsl0Wx5PFLHiNafV4ZyU3WXpAU8IuYzbecbJCQGpeSeDxmufEpOtSUcdOu+z2yZ46CKnyt569Nt0aera1h4quwMZ048wHHiMJCtetMEPvzWQ1erlHMXvGUF5bvO/qWabTJ4ktmpfRYLGABJSrRjdIzMkvF0I1uPtY+Rm9uc0JdjqXKS9/ZPzx0+hQ32tCUX7u7XlnqUGkQskUQkdFuE2SQQXQ3V913jPKqlZKlQTezWPVflk9GyMFc5YW6f0f2MdHqdoV72ygaZAt/MLlRxt9boH6UMsqscJRknhpRWPHdp/chZBSi44ysyefDZNFsmplcoWKLvjEybGNqAQac+vpx9PpeanKWsrxNLDTlHx28fiZeWOlszFvOUn6nr/wPPLq5Bqv3gqkYMR06BglgcOV3Eea9wPego9xnz04ShtJYZ7cZqSzHodvptYkguN1cG+VIYcd+RxkSRvwBgDAGAMAYAwBgDAGAMAYAwBgDAGAMAYBy/wAa9bn06q2nbTnZ55lleiI+/HPF0efesJZ6A8b1nUxO8sjlIzMxetw43gGuT+Enb6Xt9Lz67h0WtNyT2/c+Z10ZT1HPWm/R9xWJBCix+FJCrRtG5JIpilHmmB5I98g9DXGmNcJJNNNvHXBYr9RK5zlCTTykt9s+hlMYZA4lljbxFRWCn1QuQRyT+P8Atl09JC5t2POUk8J9zznvFf4mGFXW1ht7/DBuGr0/ieJ4h3VQ+faLFGhVA165d+FUpKzDfh1x8icdNq+XkUMeiz8zAdQ00YFC6CqDVmk4Xv7YjpY1L2Y/l3fFkpaTWWPMvzRH1PX4gdwjs/5jQ/vyck+VPmaXxbX6ZOx4Xe1iUlFfMgwahjueCAKDwWjjZu5/zVXf6Zl5tHU2+0jFv/it/wCehvXDotLtZylj5Gh2nKkNvCGlYuaXjtuHAsE1yO5zE9fo6d648z8Xu/mzbGMYJKK2Pc/2YjSaSJYknZ2mNlnjdFLj8Kll22LPFk8Z4mq1MtRZzy6ncM9Eyg4MAYAwBgDAGAMAYAwBgDAGAMAYAwBgDAPE/wBrnw5G+uWRZI42lQNJvPopKh/X2A9B2+pHoaLiVmli4RSeX3nUzj9R8F6lWiC7KmagzeUBSyhTz81hrpeeDnoL+o57vkRZutkdI/7KzEhkn16Io71Gf0styT9sol/Ul76RRZyPvN/Sv2XJKpZp9Sgvylo0XcP8wUksP6qP0ymf9Q6vuYUH4ltp/wBkmlHzzTv/AFKv+y5nnxrWT/z+iO9l5ltB+zfpq1/y24j1aWU/qN+3+2ZpcQ1MlvNnVVE0TdO0OmkbZDpFCfMDCbUeUndKL28MDyOxGUuy2a3k/mRajF4Oj6toQ2mliQBdyMBQoBqsGh7GjlKbyTlHKOH+GfhiHVlpZbPnD7ARtIdFo8AG7s/n+ts5NFNcEzsuoafx4Zoz5SrHYy8bWUBkb7g1f5++QWzLXujpumSFoY2PdkVj9yAc0GQk4AwBgDAGAMAYAwBgDAGAMAYAwBgDAK/r2saGB3jAMnlVAxob3YIt/S2F/TDOpZKSHTBSsZjDlgXkkNWWFCzxZYmq9gPoMzNt7mtRS2KXqgB1sUYApfCAFngAk/b1HfJx91lUvfSOh6oD4TlVDOqlkBF+dQSpAPreVrqXy6FdJGAgdJpGNx7ZDLuWZmPmQR3QrniuOe1Ze4rBljKXNgvMzmsYBV61ptxRdOrox5YyDaVZQrCRCtmvYXuruMujNJGedbbyiwhj2qF7hQFs9zQqzlT65L8HD6DVR6HWyoxKx8pd2LNSRAL3NB2Sx3ND6C2S5olEXyzeS4/4mutJg0Z3KxImnVfIgoEr6W7LxY7DnngZyMH3nZ2LGx3OniCKqjsoA/TLjObMAYAwBgDAGAMAYAwBgDAGAMAYAwBgFf17Ts8LBFDOpR1B7EoysBdGrqro1nGdTw8nJD4y0+wXvjmNL4MiOrBz+EnbtAHq11xlDg8mntI4IHQT+8615hIGCFztAbjtGgLEAGwpbjjgewycto4IQ9qeTs8pwaCKnTog/iCJA5JO4KLs8E37n3zuWc5Ufeoo5jYJ81CqNE0QSA3oSARfpd4WMiXQjdO1TyuWaCSEBa/ibeWJvgKxuvfsb4zr2RyLbZZZwkMA88/aHp/+YSiAZYrsEWhhbcJCp7jzgcfb1y2p7Ga5bnX/ALONEU07OV2CVw6ITe1NqqouhyQL7cXXplpSdbgDAGAMAYAwBgDAGAMAYAwBgDAGAMAYAwDi/wBpXS98Qm2lljBEiqSCUJU3a88FQa9rwCl+A9cglmgZv4nldAW5MYFbQPZb7Angg8XQqtXeX0PuO1yk0DOgZzAGAM6DXPMqKzsQqqCzE9gByST9s4HseadNRur69mt44iFbkEEQoTtUi+8j7mIqwpA+2mKwjFOXMz2WGIKoUCgBWSImeAMAYAwBgDAGAMAYAwBgDAGAMAYAwBgDABwDy74y6A0U0bqzKitcclkiJieVo8KCLo0R6EV2HVt0LPoXxOGVU1NRzBfMfwE/eyFvg9yOe+USra6GmFqfU6RWB5HIyBafcAwBbceBtoUb5v14rj9cHO8+TzqilnYKo5JYgAfmc4g2kcH8VdbOqDQRqwjo3uDAycgClqwORQbuSDXAu6EMbsz2WZ2R2/wP0c6fTL4n+K/mf2sgcAegACr9lGWlJ0WAMAYAwBgDAGAMAYAwBgDAGAMAYAwBgDAGAMAwmiDqVYWrAgj3BwDiOrfBLptOik2hWBCMewrkLIQW5NfMT+fbAOcjmn0TssgkjNMxKnyk76JAkUoQb/kPPAA7RcUySm0SunfGssteGkcttGoU7oyd5rgncjUaBomrHvkHWkWxubLLqnWdZCFeSHTwxb41ZmmZmG51UlUCKDQaz5h2PfIKKbJynJIp+v8AXIv/AA38eWyFkejGODuEUQ4JFEbiPpZsDLlFLoZ3NvqXHwZ8MOZTqtTHTGiisfOG827xCDW4eXgWoBIHrkiJ6DgDAGAMAYAwBgDAGAMAYAwBgDAGAMAYAwBgDAGAMAYBx37R+tNDAEiZTIx80e3e5jo2VXkCjRs+3HOV2XQr994Krb66lmckvieMaXp26eJNVIXEBUtGpN7bjJHl5JA3c9zQzK9bBwjOPRvG5k/1GtxhYvdcsb7ep23XOm6AoWhneSRxSqJt+2+ATvJaNRfbi+1Z27VKqHM2jXrNZRTS7ObPhv3nzpmqaMeVRfYTKPOdvlAdW4ZABxtIF0dpzJVxiDajasP6bni0cerbUblh7fDctuifHE4CNMrPE5cb0jKrSqzbgWUeiHi2vtwRz66aayj3ovKTXQ9H0epEiB1BAbtuBB/Q8506bsAYAwBgDAGAMAYAwBgDAGAMAYAwBgDAGAMAYAwCJ1UyeDJ4O3xNp2F72hvQmhdA85x9Njj6bHCxfB86j542Ym2Ys1sT3YnZyc+bu4ZqLrHOUlv5v7HyOo4Rq9RZKc5R3839hL8FzE2HiVvcFvaufLyMhHheoSw3Frwy/sQr4LqorDcWvDL+xrX4N1J4Lwgc2Qz2b+68ZY+F2rdNfN/YsfBblunF/Fv7G/8A9kphQDRV/qbiu34Mp/0e95bks+v2M/8AoOplluUc/F/YtegfDu2KXT6hUeJnLrtJ43AX+EEHdvIIPqPbPf0VdldKhPG3gfUcOqsq08a7Gm14fxHVQxBAFUUBwB9uM1m4zwBgDAGAMAY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7416" name="AutoShape 8" descr="data:image/jpeg;base64,/9j/4AAQSkZJRgABAQAAAQABAAD/2wCEAAkGBxQSEhUUExIWFRUVFxgXGRgYGBseHBwaHB0XGxwcHRgZHSggHR8lHhcYIjEjJSksLi4uHSAzOTMuQygvLiwBCgoKDg0OGxAQGywkICQsLCwsLSwsLCwvNCwsLCwsLCwvLCwsLC8sLCwvLCwsLCwsLCwsLCwsLCwsLCwsLCwsLP/AABEIAOYA3AMBEQACEQEDEQH/xAAbAAEAAgMBAQAAAAAAAAAAAAAABAUCAwYHAf/EAEIQAAICAQMCBAQDBgQEAwkAAAECAxEABBIhBTETIkFRBjJhcUKBkQcUI2KCoTNScrEVJMHhQ6LRFjREU2Oy0vDx/8QAGwEBAAMBAQEBAAAAAAAAAAAAAAIDBAEFBgf/xAA2EQACAgECAwUGBQMFAQAAAAAAAQIDEQQhBRIxE0FRYYEiMnGRodEUscHh8AYjQhUzUmKC8f/aAAwDAQACEQMRAD8A9xwBgDAGAMAYAwCD1LqiQ0CCzte1F5Y13PsFFi2NDt7jKrboVR5pvBxtIgHqeoPaOJR7F2Y/nSgD++eZLjEc+zF/Mr7QyXrpT/3iMIvrIrbkH1awCo+tUPU+uaKOJVWvD2fn9ySmmfZuu7iRp0EoBouW2x36gMAS1e4Fel5LUa+ql8vV+CEppGH/ABPUDkxxOPYOyn8rUg/2zLHjEG/ai/mc7RFh07qaTBqtWSt6Nwy3dWPY0aI4NHPUqthbHmg8omnk0y9fgBoOXPY+GjyAH2JjUgH6E5GeoqhtKSXqMo+wddgY7d5RiaAkVo7P8viAbvyvOwvrntGSfqE0yyy06MAYAwBgDAGAMAYAwBgDAGAMAYAwBgDAGARdb1COEAyOFvsO5P2Ucn8hkZzjBZk8IZOf6W/iL45+aen57hDyifTapH57j658trr3bc/BbIzzeWTcyET5gEfQaMRLsX5ATtX0UH8I+gN17dslOXM8sNknIggdR6eJGRv8pphZAdD3Vq+YXRo8WPqcvp1E6lJReMnU8E1FAAAAAHYDtlBw+SRhgQwBB7gix+mE2t0CFoupvC7QxK06AcDdQib/ACtIfwn0A3MPaqr3NNxHlr/veni/54lsZ7bk/wDfdSfWJfoFZv7lh/tkZcYf+Mfmx2oHU9QvJSOQeoUlG/INak/QkffLK+LwbxOOPhuFZ4ln0/qKTAlCbXhlYUyn6qf9+x9M9WuyNkeaLyixPJLyZ0YAwBgDAGAMAYAwBgDAGAMAYBD6trfBiLgbm4VV93YgKPoLPJ9BZ9MhZYq4Ob7jjeCl02lolnO+R/nc+v0Hso9FHH5kk/J6jUTunzSfp4GdybN6qAAAKA4AHYDKDhlgGqPUIxZVdSyGmAIJUkA0R6GiDR9CM64tJNrqD5NqFXuc1V6OclmWyNFemnPyIUnVR6C8vWkrS3bZrjoFjdmr/ir+w/vnPwsCf4CvxZxnUOpalp5Y5NQ6gFXjER2Dw2sC65JBDA8+gy/sa4RTjH577nlayEqJpLoTuj/E0kAkSVJJ/MpjIIJojzBnduwIv+r6ZTbp42NNNLx/+IpjbHl9p7l78PfEP7xLJEYRGUVZAQ+4MGLA/hWiCB798zXafkipJ57icZKSyjoMzEhgEXVxMCJY+JU7fzD1Rvof7Gj6Zq0mqlRPPd3olGWGdDotSssaSL8rqGH2IvPq001lGg3Z0DAGAMAYAwBgDAGAMAYAwBgFP8Rf+AT28X+5RwP7mvzGYeIp/h5Y8vzIT901Z8uUDAPhwDzXX/C0ke4kxzSNIzswJRzuJYsG/CboAWOw5z2YvmipRbXl8Nj6XR6it6dVzrTX83IWt1M2mCs800SjyjxAJU4I+Z/MUBsDl1v0ySlZJ4aUvo/3+RfKOjysScM+PT9fzO7+EJTLpIZpFQPIpYlQQKJO0jcSQCtHv655+qlLtXCLeD53UXTlNxzlZ7ir+N9XLEY5Y5j4QtJY0XcfN8sg2gtweKHveaNHW2mpLfqm/wAit1XcuYp5ORBqRJTDMBNaiWTcAa3ELtc7he08UPf1zXLLTTktu5Y/QyWq2SzN5wb5GYzQxl/DjlLKXC2werUCzXIDdwRxkIRTTfVoaSmN0+V9e47To3wmkM66jx5JGWNkG4KBTGyfKo9lH9I+t4LtU5QdfKlv59xbyqGYpHQyShav1ND75ljByzjuJRg5Zx3GeRIjAHwtrYyjRiRSyyzjbuFj+K/Fd+O35Z9bo5Zpj8EaI9C9zSSGAMAYAwBgDAGAMAYAwBgDAOd+JAZ3GnDFVVRK7Dvus+FX2ZC9fyr755nEtT2UFBd/5fuVzlgw0Ujlf4i7XBo12P8AMv0P15HbPnpJJ7FLJGRBzHV/jBdNqvAlglClQyyrtKkHva2CKPHFntxznp6Phdmqhz1NNrqujIzshWlKbwiPo+opOGdG3UxB9weDRB+hGa7aZVS5JLDR9DRZXZBSreUdD0pFMXBDAk32IsGq/IjPJ1Mm7MeB5Wsm5Wvy2NAPiSFfwrwB6fp+ubKoxpr55GuMVRVzY3JcmkWuwyNWscpqMls9iivVyc9yj6t0dtXpjGr7WSVHjZrIG1hfA7grvH54nbGm7ONsYZzWqPPjxW5zWn6CWkdZZ2fwnFbFCLuU3YB3MCDx83++aoWLlTisZ9ft+RbpNFWkp75+J33SpCUo+hr8s8zVRxPPiU66HLZld5l1X/DP3FfrnNLntDmiT7VepnoJdyAnv2/TI3xUZtIr1NahY0iRlJQRToIyu0oCLJ+oJJYkN3Bsk2ObycbZxlzJ4Yyyf0PVtuaGRizKAyOe7IeOf5lPBPqCp9Tn02h1Xb15fVdTRCWUXGbSQwBgDAGAMAYAwBgDAGAMA5wj/mNRfcuhH+nw0A/8wf8Avnz3F/8Aej8P1ZTZ1N2eUVjAOS/aF0iPUQhvFSObT/xFZiBx2ZW9drC/zrPU4Tqp6e9OKznYOuNsXCXRnnGg6rJErMhEaTKrOzcFCK5HpZWx+QP0P2mp0MNTON0nhY3PO0nEZ6WudEVmWfZwSfhzoupmdTpIngC1/wAw4aMCu3HDSe+08c898w8S4joo19m4qW2xOjTaiMua2bXl1/ZHo+khk02xZJDKwHmcgAv7mhwO+fNtxuhttn6H08Er6MF/HKrjggj/APe4zzHCcGeVKudcsNblX1fq4UGOHzSEUK+VPqT249vtl9OnlN80+hfRpZzlmXQ5jq2mCaKdS4W433OQSBY5NDnjPUr99HrTWIM4J44x8kkO2uOZ0P6CE570r4v3qG/RM8yTSeMZN/S4FeZF8WMHcpXa85sg9vNGoByq22vs3ilrbq0iylJvwPaOkfJ+Zz5LV++vgVa//c9CdmUxDAMenebVcfgiO4+29l2j89jH8s9zg8HiUu7ZFtaL/PaLRgDAGAMAYAwBgDAGAMAYBR9ehMbjUAeXbslr0WyVf7KWa/oxPpnncR0rur5o9UQnHKMQb5HIOfNFBWdbnl2+FpiondWKs97UAq2NA+rAAe5+hy2mMM81nReB1eZ5P1bQamNr1sblxzvALR8V5lIHHfu3m57nPuOFX8PUf7e0vPr+x5utq1U9obx8F+ve/wAjPqXR5IVjeUeWYbXjb8DEFlFV6qDfPfNGj4itRfKH+L6en3Jazhqo0kLoPddX8fsdZ8DfEhv93mPNWjf5gOOfXcK5/X3z57jXCnS+eHR/zB6Gl1K11ef849fNeJ22q0yyCj9wR6Z89CyUHsWVXTqeYnJ9clMM0UG6jMHYPQ4CVwL4LG/+2boXydcp4W2Pqe3pb4aiSjun3/sa9Jv8eOLxDIZAxpggKhRe/wAijy3S9jyy5yvUtxcpLp/MF+r5NPFSbLvV/DwmikjkcjxFK2vpYq/rkPxjUk4o8e3XOSxFHNSfs4Cizr5gB/8ATh//AAz048f1UnhJFELJzfLEgD4UWOnbVSkKQeVj5ogi6W/0zVPiV84uL7z1VQlvk9H6fHtQe55/XPnNRPmm/LY8rVT57Wb3agTRNeg7n9eMoRnK3UavUMp8LT7WHYysoB+wQtZ9OSuWxjWn7UtvL98HcIv/AIfijEKtGS3iednbhmYgWWHoRVV6VXpn1tVcIQUYdDQlhbFllh0YAwBgDAGAMAYAwBgDAGADgFJP0RkN6dwgu/CcEp/SRzHz7WP5cwanh9dz5lsyEoJlbpI3E83iKFfbEtBtw2+cggkD1ZvT0zxNZp3p8Qbz1ZVJY2J+YyJWdb6QmoWmUN2se9duRyCPfNmk1Uqn1x4PwNVF0cdnasxZzK/D2nVgfCIZSCPO/BHY8tnrS1V01iU215vJ6Vek08HzQgk/FIkdc6nLDpZfCcq1AKwXcVJIFhfWrzJ2EJzTa/cjfpoT9p9Sk6n1SCaMpPqJHSje+PgcEWD4XlPJ5FEZnrr1EJZjH+fM0/htEt/1ZV9J/d4Sz6XXzoHoWqK5odhveFmr6XWX2O+e06l+X0TRCWl0k93N/wA9DqfhHrLmScPqJdQgWLYZEVaYmXcBUa+gT3ymzTuUYvlUXvn6eb8zHdoYOaVT272yy6l1Hjc5oDsP/T3y6qpQWEaqaIVLb5lf0rSSaqRXdSIVN1fer/U2M5dcq1t1KdTqFBYXU7XPKPHPuAMAkfDX+CfYyS7ftvb/AL59Zok1RDPgaI9C1zUSGAMAYAwBgDAGAMAYAwBgDAGAUfXoSjrqALULslrvsBJV6/lJa/oxPpnn8R0zurzHqiE45RgrAgEGweQRnzJQZYBCnijkdk7Oqqxr2YsB9+UbNFd061nqjRVqZ19OhDl6Yw+U3muOprl12+Jvhrq372xQ9b6c4dJJFZoVBDJtLDcSNr0t3XI7Hvfpkpz54ctbWfjj0NNepo505NYMOkaYPKWgjYKE2vSlFJsFeGAs1u5GRq56042vHxe5ZfqdPzJxaLxemyt/lX6nn+wzstRXFdcmSetrj03MofhqO90rNI314A+wGZ5ayX+KwYrNbOXTYulUAUBQHoMxtt7sxt5MsAg/8Wi3FLYMO4Mbg1dWPLyLHBHfLoaa2azFZ+B3lbNsccs/lRXiQ95XG1q9diN5r/mYAeo3Z6Om4XNyzbsvAnGvxOi00CxoqIKVQFA9gO2e+XGUkgUFmIAAsk9gB64BXxa6WQbo4RsPymRtpYe+0KSoP81H6DANcfXAWMZik8ZeWiC2QPRt/wAm080b5ojuCABL0/Uo3Dc7SnzBwVK32sN6H0I4PocAlIwIsEEe4wD7gDAGAMAYAwBgGnValIlLyOqKO7MaH6nAKvQSvql8TxGijJO1FADUOxdnXue9ACvc4Bq0plZmH7yVi3mNCwQyM6lgwU0BtBFCwSdpP3ArtToxppgg1BUShnVdoblav+Eo7G78lC7vvmO/Q03PLWH4oi4JkvRaeWW9mpgYA0wELBh9CDLwfuMxrg8M+8yPZow1/TjpyNQZGcVtlJoBU7hgqjgKbs88MT6Z3VcPgqf7a3W/xEobbEoHPAKT7gHwYBC6trfCTyi5G4RQC3PuVXkqvc16ZdRTK2WEsnUskjS6hJF3I6uO1qQRf5f7ZVKLi8NYOYNpOcBFj1Zl4048U3W4H+Gp7Hc/rXstnNun0FtzzjC8WSjBsuuldOEKmzvdzbufU+gA9FHYD0+5JP0lNMaockS9LBOy06YyOFBJ7AEn8sAqE0kuoRXklKqxV/CVRt2WGCsSNxJFWbA78YBYa7XJCu6RqB4HuT7ADvnUmyMpJdSp0nxFDK5ZImJVTbnYKQc/iYGu2JLljzM5GfM8IjDqulnk8UxMzRqQC4WlF/NTN/5vTntZuFc42L2Sc/Y6knQxb5HfTSpHEQtqFu35O6jQW1I5F7uO1czaaOKSfQsdBqH3PHLRZQGDLwGU3R2m6IIIIs+h9aHDpOwBgDAGAMAYBUw1LqnJBZYAqoa8oc7i5B9WoqPp78nAMesdUaNwqbaVd0jMCdik7VNBh62T9AcAoOuw6gNo0IhFThk2s9bvc+X6n9c82yGoVkE7Fu3j2fJ/9t/oXJww9vr+xZ9Q6tLpirTtAASPKt2UB8xDEjkbgao3RzbVGyK/uST+Cx+rK5NPoid1CRF1GmIYB3Lr3Hmj2Mxv3Afw69ifqctIlqRgFHL0Z4j/AMuRs/8AlPdD/Q4sqP5SCPas83U8Nha+aOz+hCUEzQXlHB00v3Uxkf8A33/bPMlwu9PbD9Svs2ZJFqH+WHw/rKy8f0xk39rH3y2rhNjftvH1Oqt95ZdM6UsRLljJKwpnarrvtUDhVv0H5knnPao08KY8sEWpJGHUtPpN26cQhq+Z9oav9Ro5ZNRa9rp5nWa9P0vRycqkUlc+jj78k5GFcI7xS9DiSLYCuBlh0+4AwCD1eYrHtUAtIRGt9rbuTXcBQzV61XGAfekaeSOMRyOH2eVXAolR23L2Dehrg9+O2AUvxXo2Zlci417n/KKIJJ9Bzd5bBrBntjJvYoJNOI5Gii0/iM6CMt4hb5lO4Gha7T3tvUH1rKrJJpruL66cNN7Mw0GjOntJRbsGRTutG3MDsskmyQpPAAA44ByGnjXDOGNTCzCyjtfh6COOIKhBbu9Ve7sbA7VVAelZNzUnscgsLA1qFNRFIGJ8Q+CymqrbI4YcXuBFd6on2wSLTAGAMAYAwBgFNpNS0D+C8bHfI5R1oghiWO7m1K3zYrtRPYAUPVZtXFJNaRbZmNbnveoAVVArjyjntyTmay6yD93K8cpfm0WwjFrdmOo1DKOn+OyB0mpqa6H4bb3qr/65VO2ErK911ecPPcwotJ7GHxMplnt4opY90fhhpKsrZAK16uxP9K8+mSnqJ82Kkpf+kIwWPayvQ6LpPTS2lWPUxruC7O9kKPl84/EBXIPBHf1zVHOPa6lbx3E3ok5fTwux3Fo1JbtusDzV9e/55I4TcAYAwCr+INQ6oqo2xpXCBxVqKZiRfF0pAsHkjM2rudNTmupGTwit0+hjT5VF+rG2Y/Uu1sT9Sc+WstnY8zeTO22fJ9Cjc1tYdnTysD7hh/sePfO1X2VPMHg6m0XHRNS0kQL0XUsjECgSrFd1el1demfWUWdpXGfijQnlZJ+WnRgEbqGk8RaDbWUhlbvTDtx6juCPUE4Bq6Pq2kQlwodXdGC3VqxHryLq/sRgEL4h6k0O3au4MK9TyOQKUE9rN/TKbG0yLKf95GnHipAzJN53ppNqk8XRsC+D6VecTysl9c+ZpSeDToZv3gy+NEUQRnagbzFywPzA8MNq1R/EecjlRi+YnqZxljDyXHwoxJlDDzDZZNbqIsK5XjcOR9q98hpe8yRJKo76z+Jt2xx7o1F8MxK7mJ/EVsADsC3e82Ey4wBgDAGAMAYBF12k8QLTFGQ7lYVwaI7HgggkEYBRpoYdQJP30RySQPIPMNuxLtDwezJta/ckemQnVCfvLJ1Sa6En/wBjtCf/AIZP7/8Arlf4ar/iiXaS8QPg/RWD+7JY5B54I/POxori8xRxzk+83dS1Wn8KSJwGA/heFXLEqCFRfUkEVX/TLiJsM8kGmi3BWlqKM80u9tqE3XC2f+mAbdHqZPEaOULuChlZLpgSQfKexB+pvv8ATAJ2AMAi9R0KzIUYkcghh3VhyCPqMhOEZxcZdGGslOdLqU4KJKPRkbaT90fgfkx/Ltni2cIln2JfMqdfgP3LUScUsC+rFg7/ANKgbb+pY17HJVcIw82S9F9wq/EttEiRKsSA0ork2T7kn1JPJPuTm2OsrVnZJdC3BMzcD4DnE0wfHagSewF50HNTvOB+9IqRqyhnFl/IB5XZKUFgtXtYEAVbUMAlQRGSVknfzr54yloDGyhTVk3TA3zxuXtYyMoKXU5g26/RaWGJpJlBRBuJkJcj/TuJonsAPfOdnHGBhEiLp0DoreDGQwBFqp4I/MZxVQXcMIrunTMGlOn04MRIEZDKkZ2ii3FkAtYsKbq8kopdEdwWvT9GU3M7BpHILMBQ47Ko9FH+5J9ckCZgDAGAMAYAwBgELqfS451KuosqVDUCVv2J+vOAaY9fKoqTTyFwK/h7Crn3Usw2/wBdfn3wDFNRqrYmCPaa2r4lFe97zRB9Pl7fXAN3Tun7GaRwpmkNswHYcAID32gD17mz61gErU6dZFKOLU9x/wBxyD63gGrR6BIyWBZmIALOzMaHYWx4H2wCt1Mc/wC8ggSbdy0wdfC2V51dC24td0QD3XkUcAtdTrEj272C7jtW/U4BvwDTMD3HpmW+ucpJxZ05jVSQEGd3LKxsFyePZVT0IqqAuxzzeeJffqLLXFNrHp08fuyhuUpYRuh667FHTTzNHzuJRFLezBZHVxVdivN5Oviulrmo3Tjnvay9/iljBoVdmNy36b1eKewhIYd0dWRx6co4Br69s9yq6q6Oa5JryONNdSZHHWRoo7LJwpOt6ljPHEIZHWizBW2g8GvNYBojsSO4+maAY9K6CRCEeSZUt7h3qw2FmKqz7S3C0CFau45wC51ejSQAOt7TYPIIPuGHIP2wDTD0mNWDUzsvKmR3evtvJr8sAxbosBv+HweSoLBT/QDt/tgE9VAFAUBwBgH3AGAMAYAwD4TWAV69ZiPKb3X/ADIjMv5MBR/K8AyPWtOACZ4xuugWAJrv5e/Hr7YBL086yKGRldT2ZSCD9iOMA2YAwBgDAGADgHB/C/xK2rn1SaxIlTTFJFLrtMd33LmrFA7hXfAO10msSVBJG6uh7MpsH8xnG0llg2o4PbK6ro2LMQcvJp1k1crMi1AypHwPmZFd3+/8Wr/1e+fIf1LrpRmqIbZXtefgs+BopgveJGo1scfzyKv3Iz5SFFtnuxbNDaRC6nqNoTUxEMYmF88NEWUSC+ew8w+qj3Oe3wC+en1kap5Sls1+RVak45OsL8X3z9AsnyQcjIfI5LyFFvaRy1gGe7LwVqdchOpOlDfxVXeRXFcXR9SLWx/MMAs8AYAwBgDAGAMA1amdY0Z3NKoJJ+g/3wCo1ek1GpC2Y4ogwYxOjOXHoH2uoX32+YdrvtgFl1F3WNvDFuaVeLAJIG4j1Au/ywB0/p6QghByxt3PLO3bczep/wD4MAgmN01DtDECrqN53hQZBVGhZvbwSQOy+2AS9Lr7fw3QxvVgEghgO5Vh3qxY4Ise+ATcAYAwBgGjXyskbtGniOqkql1uauBfpZ9cA8n+KdDKk0Gu6gIwhcI8aekfPqDZIsn1PFetZHzZRHTzueJb+S/m52nwl8SxaqRodNAy6eNAVkK7VY3VKtdq9c4mpLBstodOE2s+CecfE6gKBnIVxgtio5rXsYNQ7PxFOVZX9BIFClWI+UFUUgni755GfK/1Fw2drV9aztujRTPGzIzaCManxdoYyJ3PoyFSCPuDf9Az5pX2vT9mnjlf0f8APqXYWSDrt7wxadP8TUsC1C9sRbfI308p2g+7DPX4PpXdr+d+7Dv810K7HiODvAQABn3MpxW0mZT6SACfbJJJdAec/E/VkmQ63RdT2NGleAaptpJ5hbzq5JA7dqyL3ezL4pQX9yGU+/f6dxT/ALPesGDUFtbp5hPqmsTFSQR6LxdAFjwDxY4HAHFN5w0Tuprxz1yyvB7M9gBywyjAGAMAYAwBgFV1gNK0cCnbZErPQO1Y3QgAHi2aqvig3tgFozAAk9hzgGnRatJkWSJw6OLVlNgj3BwCl+PdTPFoZZNOxV0AYkAEhARuIsH8N/leV2uSg+XqbNBGmWogrvdb3PKv2efEGoGtijWZmSWVi6WCGL2zNXvYu/T7cZioutlYlJn0vFeG6GnSSnVHDWMbt9682ev9T1iDUaeMmm3Fr9ACrIoJ7AsxoA99rV2z0T44t8AYAwBgDAPPPjfo2hjd9T1GeSUMCsURNheKIROAe5NtwDye2Vz5VvI1ad3WLsal19NvN+ByfwjqNfKyaCGf90iFyqWQCUwlgQFJBBIBHHFX3PbOJzk9tl9S2demqhhvnl5bRXr1f5Hs4IYbQ4Zl4bkXf1A7ZDUUu1JJ4MCZseEMu1gGBFEEWDeWwjyxSYPM9d1KDR+Lpg77YjIIxsc0pi+UNXYMaBz5jiPCbJ6rnpjs+XPTqnv9C+Fm2GdD+z3VxahZ505cyshYgg7V+QAHsNhXj7572g034eiNeMPv+PeVSeXk6sgNRBB+2XW0Rsab7iJzPxF1CR90Oi1UceqiYM0bgHeDzs8w9bHI5ybyliJOmdXPizp5dTyvX6qLW61E1ippGj3o8kQsNLdgE0eLa7sgV35yvOdpLc9KMJ1pz08uaPen19Y/qj2H4W0E8UQXUzrqCPkfbR2+gJ/FQ/FxeXRWEebY4t5Sx5F7nSAwBgDAGAMAYBW9X07f48bbZIkfgruDKaYqVBHNoKN8H3sggcr+0TRanU9PjZF3uGWR0i3G1IPyr3erH+4GUaiEpQ9nqepwjUU0alO5ey01us4OX/ZX0rUxa1S0M0UYjcNvR0FGqHmA7tRAHscz6WNim+bJ7HHbtHZp49jy5z3Y6b5/Q7qT4imPUxo0iVoQtyPySo2FuTdDzbRR9/01875+XB8Z2su15EtsdToodFGh3LGin3CgH9QMnhGnmljGR1CJGicSVsKndftXe/Su950iQxrmj0scjAs5WFaPFvIUQbjXA3ML445wDPT6iVZBHNsbeGKugKgEV5CrM1miSGB5o8D1A26zqkMTBZJFUmu/sTQJP4RfFmhfGATMAYBE1nT4pGR5I0doyShZQSpPcqT2P1GBlrozyP49l1Wsczw6SWCPS3/ENpIym1LBeDVbqA7g9xlTc5PC2N1X4aqPaWe3J9Irp/6f6I739n/R9LDpxLpWZxOoYuxBZqvvXAI54GTjBRWDPffK6fNLHosI5rp3xVHoZdUhaTU7pSVKuhFit/G60o2tnvt4GbNPo7b5YivmYL9VXTHMmcj1j4iWeSZ5UEBkul3bhW0C9xUWbuxXHGNRpLaJcrWRRqq7o8yZj8HfFcukg1ESaVZI5m3BjKUq0VTS+ESe19/tllPD7rYuSX7kbdbTXJRb+R6N+zfrcB06QB9syqSyMK55LbfRqscjntdZnu09tPvxwXVX12+48mr9pulhpAkYOrnbw4iDz6Akjsyjjg8c36ZQ1kWVQmvaRF6Z8FvFWmlhjn0rtvYkch6PI5vuAPUUfSuY8viRpVtcsJ+z9fn3/Q9B0ulWNQq8KvAHpXoPsMmXm/AGAMAYAwBgDAGAUUulTTzQkM6Q+cEb28NXO3YCCaVfmAHa69SMAuItQrFgrAlauvSxY/tgHKajQmCWWSOUo5cuxB8r3yBIrWDxQsUaqiM+R1/E9Vo9e4RfNF4eH+hHJ1kMloGIq1BI9uLz64kVPxE6S6UgEMZQPBHoznlO3dbon023fGAWuq06yIUYWrCjzR+4I5BHe8Ai6Xpu1w7yySsAQu/b5QaugiqL4HJs/Xk4Bo6n0hpHZkl8PxIxDJ5A1oC5G0kjaw8R6Jsc8g1gErqOkZ4ikchjby03PoRxYIPIFWDeASYlIUAncQACfc+/GAZnAK7r08aaeUybdgRtwbgEV2v69s6k28I42orLPBOnSzhaMsyIQR4ZksEH3AoD6+57+2fQaDhnK+e5b9y+54mt1/OuSl7eP2JAUD2Ge3seUkfbHbjOZXQ7jvPoOdBolhDUQaIogg8gjsbHIrvldtcLo8siVcpVS5olz+z/AFgj1jyayQuI4jseRizcEWAD3NdlF/Ma+YjPldbo3p5f9X0Po9JqlfHz7z1z4b6yNXAJhG8YJICuKb05oE++YTWWmAMAYAwBgDAGAMAYBi6giiAQfQ4BUog00jlYv4UlNca/K4FG0UXRAHIB5u/TAMdZrUcXFpjPIPl3R7BY5FvIBXI9LP0yLjFvLQN79RdlqOF/EI7upVFPuxPcD2Fk/wB8kDLpXRotOqhVtlUJvbliAPc9h9BQwCxwBgDAGAMAidWnkSGR4kDyKpKqfU+2AeNfF3xTPqW8OeIRfuwJdAxILkBgSKq9p4FmrP0z2uD1JOVsl0Wx5PFLHiNafV4ZyU3WXpAU8IuYzbecbJCQGpeSeDxmufEpOtSUcdOu+z2yZ46CKnyt569Nt0aera1h4quwMZ048wHHiMJCtetMEPvzWQ1erlHMXvGUF5bvO/qWabTJ4ktmpfRYLGABJSrRjdIzMkvF0I1uPtY+Rm9uc0JdjqXKS9/ZPzx0+hQ32tCUX7u7XlnqUGkQskUQkdFuE2SQQXQ3V913jPKqlZKlQTezWPVflk9GyMFc5YW6f0f2MdHqdoV72ygaZAt/MLlRxt9boH6UMsqscJRknhpRWPHdp/chZBSi44ysyefDZNFsmplcoWKLvjEybGNqAQac+vpx9PpeanKWsrxNLDTlHx28fiZeWOlszFvOUn6nr/wPPLq5Bqv3gqkYMR06BglgcOV3Eea9wPego9xnz04ShtJYZ7cZqSzHodvptYkguN1cG+VIYcd+RxkSRvwBgDAGAMAYAwBgDAGAMAYAwBgDAGAMAYBy/wAa9bn06q2nbTnZ55lleiI+/HPF0efesJZ6A8b1nUxO8sjlIzMxetw43gGuT+Enb6Xt9Lz67h0WtNyT2/c+Z10ZT1HPWm/R9xWJBCix+FJCrRtG5JIpilHmmB5I98g9DXGmNcJJNNNvHXBYr9RK5zlCTTykt9s+hlMYZA4lljbxFRWCn1QuQRyT+P8Atl09JC5t2POUk8J9zznvFf4mGFXW1ht7/DBuGr0/ieJ4h3VQ+faLFGhVA165d+FUpKzDfh1x8icdNq+XkUMeiz8zAdQ00YFC6CqDVmk4Xv7YjpY1L2Y/l3fFkpaTWWPMvzRH1PX4gdwjs/5jQ/vyck+VPmaXxbX6ZOx4Xe1iUlFfMgwahjueCAKDwWjjZu5/zVXf6Zl5tHU2+0jFv/it/wCehvXDotLtZylj5Gh2nKkNvCGlYuaXjtuHAsE1yO5zE9fo6d648z8Xu/mzbGMYJKK2Pc/2YjSaSJYknZ2mNlnjdFLj8Kll22LPFk8Z4mq1MtRZzy6ncM9Eyg4MAYAwBgDAGAMAYAwBgDAGAMAYAwBgDAPE/wBrnw5G+uWRZI42lQNJvPopKh/X2A9B2+pHoaLiVmli4RSeX3nUzj9R8F6lWiC7KmagzeUBSyhTz81hrpeeDnoL+o57vkRZutkdI/7KzEhkn16Io71Gf0styT9sol/Ul76RRZyPvN/Sv2XJKpZp9Sgvylo0XcP8wUksP6qP0ymf9Q6vuYUH4ltp/wBkmlHzzTv/AFKv+y5nnxrWT/z+iO9l5ltB+zfpq1/y24j1aWU/qN+3+2ZpcQ1MlvNnVVE0TdO0OmkbZDpFCfMDCbUeUndKL28MDyOxGUuy2a3k/mRajF4Oj6toQ2mliQBdyMBQoBqsGh7GjlKbyTlHKOH+GfhiHVlpZbPnD7ARtIdFo8AG7s/n+ts5NFNcEzsuoafx4Zoz5SrHYy8bWUBkb7g1f5++QWzLXujpumSFoY2PdkVj9yAc0GQk4AwBgDAGAMAYAwBgDAGAMAYAwBgDAK/r2saGB3jAMnlVAxob3YIt/S2F/TDOpZKSHTBSsZjDlgXkkNWWFCzxZYmq9gPoMzNt7mtRS2KXqgB1sUYApfCAFngAk/b1HfJx91lUvfSOh6oD4TlVDOqlkBF+dQSpAPreVrqXy6FdJGAgdJpGNx7ZDLuWZmPmQR3QrniuOe1Ze4rBljKXNgvMzmsYBV61ptxRdOrox5YyDaVZQrCRCtmvYXuruMujNJGedbbyiwhj2qF7hQFs9zQqzlT65L8HD6DVR6HWyoxKx8pd2LNSRAL3NB2Sx3ND6C2S5olEXyzeS4/4mutJg0Z3KxImnVfIgoEr6W7LxY7DnngZyMH3nZ2LGx3OniCKqjsoA/TLjObMAYAwBgDAGAMAYAwBgDAGAMAYAwBgFf17Ts8LBFDOpR1B7EoysBdGrqro1nGdTw8nJD4y0+wXvjmNL4MiOrBz+EnbtAHq11xlDg8mntI4IHQT+8615hIGCFztAbjtGgLEAGwpbjjgewycto4IQ9qeTs8pwaCKnTog/iCJA5JO4KLs8E37n3zuWc5Ufeoo5jYJ81CqNE0QSA3oSARfpd4WMiXQjdO1TyuWaCSEBa/ibeWJvgKxuvfsb4zr2RyLbZZZwkMA88/aHp/+YSiAZYrsEWhhbcJCp7jzgcfb1y2p7Ga5bnX/ALONEU07OV2CVw6ITe1NqqouhyQL7cXXplpSdbgDAGAMAYAwBgDAGAMAYAwBgDAGAMAYAwDi/wBpXS98Qm2lljBEiqSCUJU3a88FQa9rwCl+A9cglmgZv4nldAW5MYFbQPZb7Angg8XQqtXeX0PuO1yk0DOgZzAGAM6DXPMqKzsQqqCzE9gByST9s4HseadNRur69mt44iFbkEEQoTtUi+8j7mIqwpA+2mKwjFOXMz2WGIKoUCgBWSImeAMAYAwBgDAGAMAYAwBgDAGAMAYAwBgDABwDy74y6A0U0bqzKitcclkiJieVo8KCLo0R6EV2HVt0LPoXxOGVU1NRzBfMfwE/eyFvg9yOe+USra6GmFqfU6RWB5HIyBafcAwBbceBtoUb5v14rj9cHO8+TzqilnYKo5JYgAfmc4g2kcH8VdbOqDQRqwjo3uDAycgClqwORQbuSDXAu6EMbsz2WZ2R2/wP0c6fTL4n+K/mf2sgcAegACr9lGWlJ0WAMAYAwBgDAGAMAYAwBgDAGAMAYAwBgDAGAMAwmiDqVYWrAgj3BwDiOrfBLptOik2hWBCMewrkLIQW5NfMT+fbAOcjmn0TssgkjNMxKnyk76JAkUoQb/kPPAA7RcUySm0SunfGssteGkcttGoU7oyd5rgncjUaBomrHvkHWkWxubLLqnWdZCFeSHTwxb41ZmmZmG51UlUCKDQaz5h2PfIKKbJynJIp+v8AXIv/AA38eWyFkejGODuEUQ4JFEbiPpZsDLlFLoZ3NvqXHwZ8MOZTqtTHTGiisfOG827xCDW4eXgWoBIHrkiJ6DgDAGAMAYAwBgDAGAMAYAwBgDAGAMAYAwBgDAGAMAYBx37R+tNDAEiZTIx80e3e5jo2VXkCjRs+3HOV2XQr994Krb66lmckvieMaXp26eJNVIXEBUtGpN7bjJHl5JA3c9zQzK9bBwjOPRvG5k/1GtxhYvdcsb7ep23XOm6AoWhneSRxSqJt+2+ATvJaNRfbi+1Z27VKqHM2jXrNZRTS7ObPhv3nzpmqaMeVRfYTKPOdvlAdW4ZABxtIF0dpzJVxiDajasP6bni0cerbUblh7fDctuifHE4CNMrPE5cb0jKrSqzbgWUeiHi2vtwRz66aayj3ovKTXQ9H0epEiB1BAbtuBB/Q8506bsAYAwBgDAGAMAYAwBgDAGAMAYAwBgDAGAMAYAwCJ1UyeDJ4O3xNp2F72hvQmhdA85x9Njj6bHCxfB86j542Ym2Ys1sT3YnZyc+bu4ZqLrHOUlv5v7HyOo4Rq9RZKc5R3839hL8FzE2HiVvcFvaufLyMhHheoSw3Frwy/sQr4LqorDcWvDL+xrX4N1J4Lwgc2Qz2b+68ZY+F2rdNfN/YsfBblunF/Fv7G/8A9kphQDRV/qbiu34Mp/0e95bks+v2M/8AoOplluUc/F/YtegfDu2KXT6hUeJnLrtJ43AX+EEHdvIIPqPbPf0VdldKhPG3gfUcOqsq08a7Gm14fxHVQxBAFUUBwB9uM1m4zwBgDAGAMAY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7418" name="AutoShape 10" descr="data:image/jpeg;base64,/9j/4AAQSkZJRgABAQAAAQABAAD/2wCEAAkGBxQSEhUUExIWFRUVFxgXGRgYGBseHBwaHB0XGxwcHRgZHSggHR8lHhcYIjEjJSksLi4uHSAzOTMuQygvLiwBCgoKDg0OGxAQGywkICQsLCwsLSwsLCwvNCwsLCwsLCwvLCwsLC8sLCwvLCwsLCwsLCwsLCwsLCwsLCwsLCwsLP/AABEIAOYA3AMBEQACEQEDEQH/xAAbAAEAAgMBAQAAAAAAAAAAAAAABAUCAwYHAf/EAEIQAAICAQMCBAQDBgQEAwkAAAECAxEABBIhBTETIkFRBjJhcUKBkQcUI2KCoTNScrEVJMHhQ6LRFjREU2Oy0vDx/8QAGwEBAAMBAQEBAAAAAAAAAAAAAAIDBAEFBgf/xAA2EQACAgECAwUGBQMFAQAAAAAAAQIDEQQhBRIxE0FRYYEiMnGRodEUscHh8AYjQhUzUmKC8f/aAAwDAQACEQMRAD8A9xwBgDAGAMAYAwCD1LqiQ0CCzte1F5Y13PsFFi2NDt7jKrboVR5pvBxtIgHqeoPaOJR7F2Y/nSgD++eZLjEc+zF/Mr7QyXrpT/3iMIvrIrbkH1awCo+tUPU+uaKOJVWvD2fn9ySmmfZuu7iRp0EoBouW2x36gMAS1e4Fel5LUa+ql8vV+CEppGH/ABPUDkxxOPYOyn8rUg/2zLHjEG/ai/mc7RFh07qaTBqtWSt6Nwy3dWPY0aI4NHPUqthbHmg8omnk0y9fgBoOXPY+GjyAH2JjUgH6E5GeoqhtKSXqMo+wddgY7d5RiaAkVo7P8viAbvyvOwvrntGSfqE0yyy06MAYAwBgDAGAMAYAwBgDAGAMAYAwBgDAGARdb1COEAyOFvsO5P2Ucn8hkZzjBZk8IZOf6W/iL45+aen57hDyifTapH57j658trr3bc/BbIzzeWTcyET5gEfQaMRLsX5ATtX0UH8I+gN17dslOXM8sNknIggdR6eJGRv8pphZAdD3Vq+YXRo8WPqcvp1E6lJReMnU8E1FAAAAAHYDtlBw+SRhgQwBB7gix+mE2t0CFoupvC7QxK06AcDdQib/ACtIfwn0A3MPaqr3NNxHlr/veni/54lsZ7bk/wDfdSfWJfoFZv7lh/tkZcYf+Mfmx2oHU9QvJSOQeoUlG/INak/QkffLK+LwbxOOPhuFZ4ln0/qKTAlCbXhlYUyn6qf9+x9M9WuyNkeaLyixPJLyZ0YAwBgDAGAMAYAwBgDAGAMAYBD6trfBiLgbm4VV93YgKPoLPJ9BZ9MhZYq4Ob7jjeCl02lolnO+R/nc+v0Hso9FHH5kk/J6jUTunzSfp4GdybN6qAAAKA4AHYDKDhlgGqPUIxZVdSyGmAIJUkA0R6GiDR9CM64tJNrqD5NqFXuc1V6OclmWyNFemnPyIUnVR6C8vWkrS3bZrjoFjdmr/ir+w/vnPwsCf4CvxZxnUOpalp5Y5NQ6gFXjER2Dw2sC65JBDA8+gy/sa4RTjH577nlayEqJpLoTuj/E0kAkSVJJ/MpjIIJojzBnduwIv+r6ZTbp42NNNLx/+IpjbHl9p7l78PfEP7xLJEYRGUVZAQ+4MGLA/hWiCB798zXafkipJ57icZKSyjoMzEhgEXVxMCJY+JU7fzD1Rvof7Gj6Zq0mqlRPPd3olGWGdDotSssaSL8rqGH2IvPq001lGg3Z0DAGAMAYAwBgDAGAMAYAwBgFP8Rf+AT28X+5RwP7mvzGYeIp/h5Y8vzIT901Z8uUDAPhwDzXX/C0ke4kxzSNIzswJRzuJYsG/CboAWOw5z2YvmipRbXl8Nj6XR6it6dVzrTX83IWt1M2mCs800SjyjxAJU4I+Z/MUBsDl1v0ySlZJ4aUvo/3+RfKOjysScM+PT9fzO7+EJTLpIZpFQPIpYlQQKJO0jcSQCtHv655+qlLtXCLeD53UXTlNxzlZ7ir+N9XLEY5Y5j4QtJY0XcfN8sg2gtweKHveaNHW2mpLfqm/wAit1XcuYp5ORBqRJTDMBNaiWTcAa3ELtc7he08UPf1zXLLTTktu5Y/QyWq2SzN5wb5GYzQxl/DjlLKXC2werUCzXIDdwRxkIRTTfVoaSmN0+V9e47To3wmkM66jx5JGWNkG4KBTGyfKo9lH9I+t4LtU5QdfKlv59xbyqGYpHQyShav1ND75ljByzjuJRg5Zx3GeRIjAHwtrYyjRiRSyyzjbuFj+K/Fd+O35Z9bo5Zpj8EaI9C9zSSGAMAYAwBgDAGAMAYAwBgDAOd+JAZ3GnDFVVRK7Dvus+FX2ZC9fyr755nEtT2UFBd/5fuVzlgw0Ujlf4i7XBo12P8AMv0P15HbPnpJJ7FLJGRBzHV/jBdNqvAlglClQyyrtKkHva2CKPHFntxznp6Phdmqhz1NNrqujIzshWlKbwiPo+opOGdG3UxB9weDRB+hGa7aZVS5JLDR9DRZXZBSreUdD0pFMXBDAk32IsGq/IjPJ1Mm7MeB5Wsm5Wvy2NAPiSFfwrwB6fp+ubKoxpr55GuMVRVzY3JcmkWuwyNWscpqMls9iivVyc9yj6t0dtXpjGr7WSVHjZrIG1hfA7grvH54nbGm7ONsYZzWqPPjxW5zWn6CWkdZZ2fwnFbFCLuU3YB3MCDx83++aoWLlTisZ9ft+RbpNFWkp75+J33SpCUo+hr8s8zVRxPPiU66HLZld5l1X/DP3FfrnNLntDmiT7VepnoJdyAnv2/TI3xUZtIr1NahY0iRlJQRToIyu0oCLJ+oJJYkN3Bsk2ObycbZxlzJ4Yyyf0PVtuaGRizKAyOe7IeOf5lPBPqCp9Tn02h1Xb15fVdTRCWUXGbSQwBgDAGAMAYAwBgDAGAMA5wj/mNRfcuhH+nw0A/8wf8Avnz3F/8Aej8P1ZTZ1N2eUVjAOS/aF0iPUQhvFSObT/xFZiBx2ZW9drC/zrPU4Tqp6e9OKznYOuNsXCXRnnGg6rJErMhEaTKrOzcFCK5HpZWx+QP0P2mp0MNTON0nhY3PO0nEZ6WudEVmWfZwSfhzoupmdTpIngC1/wAw4aMCu3HDSe+08c898w8S4joo19m4qW2xOjTaiMua2bXl1/ZHo+khk02xZJDKwHmcgAv7mhwO+fNtxuhttn6H08Er6MF/HKrjggj/APe4zzHCcGeVKudcsNblX1fq4UGOHzSEUK+VPqT249vtl9OnlN80+hfRpZzlmXQ5jq2mCaKdS4W433OQSBY5NDnjPUr99HrTWIM4J44x8kkO2uOZ0P6CE570r4v3qG/RM8yTSeMZN/S4FeZF8WMHcpXa85sg9vNGoByq22vs3ilrbq0iylJvwPaOkfJ+Zz5LV++vgVa//c9CdmUxDAMenebVcfgiO4+29l2j89jH8s9zg8HiUu7ZFtaL/PaLRgDAGAMAYAwBgDAGAMAYBR9ehMbjUAeXbslr0WyVf7KWa/oxPpnncR0rur5o9UQnHKMQb5HIOfNFBWdbnl2+FpiondWKs97UAq2NA+rAAe5+hy2mMM81nReB1eZ5P1bQamNr1sblxzvALR8V5lIHHfu3m57nPuOFX8PUf7e0vPr+x5utq1U9obx8F+ve/wAjPqXR5IVjeUeWYbXjb8DEFlFV6qDfPfNGj4itRfKH+L6en3Jazhqo0kLoPddX8fsdZ8DfEhv93mPNWjf5gOOfXcK5/X3z57jXCnS+eHR/zB6Gl1K11ef849fNeJ22q0yyCj9wR6Z89CyUHsWVXTqeYnJ9clMM0UG6jMHYPQ4CVwL4LG/+2boXydcp4W2Pqe3pb4aiSjun3/sa9Jv8eOLxDIZAxpggKhRe/wAijy3S9jyy5yvUtxcpLp/MF+r5NPFSbLvV/DwmikjkcjxFK2vpYq/rkPxjUk4o8e3XOSxFHNSfs4Cizr5gB/8ATh//AAz048f1UnhJFELJzfLEgD4UWOnbVSkKQeVj5ogi6W/0zVPiV84uL7z1VQlvk9H6fHtQe55/XPnNRPmm/LY8rVT57Wb3agTRNeg7n9eMoRnK3UavUMp8LT7WHYysoB+wQtZ9OSuWxjWn7UtvL98HcIv/AIfijEKtGS3iednbhmYgWWHoRVV6VXpn1tVcIQUYdDQlhbFllh0YAwBgDAGAMAYAwBgDAGADgFJP0RkN6dwgu/CcEp/SRzHz7WP5cwanh9dz5lsyEoJlbpI3E83iKFfbEtBtw2+cggkD1ZvT0zxNZp3p8Qbz1ZVJY2J+YyJWdb6QmoWmUN2se9duRyCPfNmk1Uqn1x4PwNVF0cdnasxZzK/D2nVgfCIZSCPO/BHY8tnrS1V01iU215vJ6Vek08HzQgk/FIkdc6nLDpZfCcq1AKwXcVJIFhfWrzJ2EJzTa/cjfpoT9p9Sk6n1SCaMpPqJHSje+PgcEWD4XlPJ5FEZnrr1EJZjH+fM0/htEt/1ZV9J/d4Sz6XXzoHoWqK5odhveFmr6XWX2O+e06l+X0TRCWl0k93N/wA9DqfhHrLmScPqJdQgWLYZEVaYmXcBUa+gT3ymzTuUYvlUXvn6eb8zHdoYOaVT272yy6l1Hjc5oDsP/T3y6qpQWEaqaIVLb5lf0rSSaqRXdSIVN1fer/U2M5dcq1t1KdTqFBYXU7XPKPHPuAMAkfDX+CfYyS7ftvb/AL59Zok1RDPgaI9C1zUSGAMAYAwBgDAGAMAYAwBgDAGAUfXoSjrqALULslrvsBJV6/lJa/oxPpnn8R0zurzHqiE45RgrAgEGweQRnzJQZYBCnijkdk7Oqqxr2YsB9+UbNFd061nqjRVqZ19OhDl6Yw+U3muOprl12+Jvhrq372xQ9b6c4dJJFZoVBDJtLDcSNr0t3XI7Hvfpkpz54ctbWfjj0NNepo505NYMOkaYPKWgjYKE2vSlFJsFeGAs1u5GRq56042vHxe5ZfqdPzJxaLxemyt/lX6nn+wzstRXFdcmSetrj03MofhqO90rNI314A+wGZ5ayX+KwYrNbOXTYulUAUBQHoMxtt7sxt5MsAg/8Wi3FLYMO4Mbg1dWPLyLHBHfLoaa2azFZ+B3lbNsccs/lRXiQ95XG1q9diN5r/mYAeo3Z6Om4XNyzbsvAnGvxOi00CxoqIKVQFA9gO2e+XGUkgUFmIAAsk9gB64BXxa6WQbo4RsPymRtpYe+0KSoP81H6DANcfXAWMZik8ZeWiC2QPRt/wAm080b5ojuCABL0/Uo3Dc7SnzBwVK32sN6H0I4PocAlIwIsEEe4wD7gDAGAMAYAwBgGnValIlLyOqKO7MaH6nAKvQSvql8TxGijJO1FADUOxdnXue9ACvc4Bq0plZmH7yVi3mNCwQyM6lgwU0BtBFCwSdpP3ArtToxppgg1BUShnVdoblav+Eo7G78lC7vvmO/Q03PLWH4oi4JkvRaeWW9mpgYA0wELBh9CDLwfuMxrg8M+8yPZow1/TjpyNQZGcVtlJoBU7hgqjgKbs88MT6Z3VcPgqf7a3W/xEobbEoHPAKT7gHwYBC6trfCTyi5G4RQC3PuVXkqvc16ZdRTK2WEsnUskjS6hJF3I6uO1qQRf5f7ZVKLi8NYOYNpOcBFj1Zl4048U3W4H+Gp7Hc/rXstnNun0FtzzjC8WSjBsuuldOEKmzvdzbufU+gA9FHYD0+5JP0lNMaockS9LBOy06YyOFBJ7AEn8sAqE0kuoRXklKqxV/CVRt2WGCsSNxJFWbA78YBYa7XJCu6RqB4HuT7ADvnUmyMpJdSp0nxFDK5ZImJVTbnYKQc/iYGu2JLljzM5GfM8IjDqulnk8UxMzRqQC4WlF/NTN/5vTntZuFc42L2Sc/Y6knQxb5HfTSpHEQtqFu35O6jQW1I5F7uO1czaaOKSfQsdBqH3PHLRZQGDLwGU3R2m6IIIIs+h9aHDpOwBgDAGAMAYBUw1LqnJBZYAqoa8oc7i5B9WoqPp78nAMesdUaNwqbaVd0jMCdik7VNBh62T9AcAoOuw6gNo0IhFThk2s9bvc+X6n9c82yGoVkE7Fu3j2fJ/9t/oXJww9vr+xZ9Q6tLpirTtAASPKt2UB8xDEjkbgao3RzbVGyK/uST+Cx+rK5NPoid1CRF1GmIYB3Lr3Hmj2Mxv3Afw69ifqctIlqRgFHL0Z4j/AMuRs/8AlPdD/Q4sqP5SCPas83U8Nha+aOz+hCUEzQXlHB00v3Uxkf8A33/bPMlwu9PbD9Svs2ZJFqH+WHw/rKy8f0xk39rH3y2rhNjftvH1Oqt95ZdM6UsRLljJKwpnarrvtUDhVv0H5knnPao08KY8sEWpJGHUtPpN26cQhq+Z9oav9Ro5ZNRa9rp5nWa9P0vRycqkUlc+jj78k5GFcI7xS9DiSLYCuBlh0+4AwCD1eYrHtUAtIRGt9rbuTXcBQzV61XGAfekaeSOMRyOH2eVXAolR23L2Dehrg9+O2AUvxXo2Zlci417n/KKIJJ9Bzd5bBrBntjJvYoJNOI5Gii0/iM6CMt4hb5lO4Gha7T3tvUH1rKrJJpruL66cNN7Mw0GjOntJRbsGRTutG3MDsskmyQpPAAA44ByGnjXDOGNTCzCyjtfh6COOIKhBbu9Ve7sbA7VVAelZNzUnscgsLA1qFNRFIGJ8Q+CymqrbI4YcXuBFd6on2wSLTAGAMAYAwBgFNpNS0D+C8bHfI5R1oghiWO7m1K3zYrtRPYAUPVZtXFJNaRbZmNbnveoAVVArjyjntyTmay6yD93K8cpfm0WwjFrdmOo1DKOn+OyB0mpqa6H4bb3qr/65VO2ErK911ecPPcwotJ7GHxMplnt4opY90fhhpKsrZAK16uxP9K8+mSnqJ82Kkpf+kIwWPayvQ6LpPTS2lWPUxruC7O9kKPl84/EBXIPBHf1zVHOPa6lbx3E3ok5fTwux3Fo1JbtusDzV9e/55I4TcAYAwCr+INQ6oqo2xpXCBxVqKZiRfF0pAsHkjM2rudNTmupGTwit0+hjT5VF+rG2Y/Uu1sT9Sc+WstnY8zeTO22fJ9Cjc1tYdnTysD7hh/sePfO1X2VPMHg6m0XHRNS0kQL0XUsjECgSrFd1el1demfWUWdpXGfijQnlZJ+WnRgEbqGk8RaDbWUhlbvTDtx6juCPUE4Bq6Pq2kQlwodXdGC3VqxHryLq/sRgEL4h6k0O3au4MK9TyOQKUE9rN/TKbG0yLKf95GnHipAzJN53ppNqk8XRsC+D6VecTysl9c+ZpSeDToZv3gy+NEUQRnagbzFywPzA8MNq1R/EecjlRi+YnqZxljDyXHwoxJlDDzDZZNbqIsK5XjcOR9q98hpe8yRJKo76z+Jt2xx7o1F8MxK7mJ/EVsADsC3e82Ey4wBgDAGAMAYBF12k8QLTFGQ7lYVwaI7HgggkEYBRpoYdQJP30RySQPIPMNuxLtDwezJta/ckemQnVCfvLJ1Sa6En/wBjtCf/AIZP7/8Arlf4ar/iiXaS8QPg/RWD+7JY5B54I/POxori8xRxzk+83dS1Wn8KSJwGA/heFXLEqCFRfUkEVX/TLiJsM8kGmi3BWlqKM80u9tqE3XC2f+mAbdHqZPEaOULuChlZLpgSQfKexB+pvv8ATAJ2AMAi9R0KzIUYkcghh3VhyCPqMhOEZxcZdGGslOdLqU4KJKPRkbaT90fgfkx/Ltni2cIln2JfMqdfgP3LUScUsC+rFg7/ANKgbb+pY17HJVcIw82S9F9wq/EttEiRKsSA0ork2T7kn1JPJPuTm2OsrVnZJdC3BMzcD4DnE0wfHagSewF50HNTvOB+9IqRqyhnFl/IB5XZKUFgtXtYEAVbUMAlQRGSVknfzr54yloDGyhTVk3TA3zxuXtYyMoKXU5g26/RaWGJpJlBRBuJkJcj/TuJonsAPfOdnHGBhEiLp0DoreDGQwBFqp4I/MZxVQXcMIrunTMGlOn04MRIEZDKkZ2ii3FkAtYsKbq8kopdEdwWvT9GU3M7BpHILMBQ47Ko9FH+5J9ckCZgDAGAMAYAwBgELqfS451KuosqVDUCVv2J+vOAaY9fKoqTTyFwK/h7Crn3Usw2/wBdfn3wDFNRqrYmCPaa2r4lFe97zRB9Pl7fXAN3Tun7GaRwpmkNswHYcAID32gD17mz61gErU6dZFKOLU9x/wBxyD63gGrR6BIyWBZmIALOzMaHYWx4H2wCt1Mc/wC8ggSbdy0wdfC2V51dC24td0QD3XkUcAtdTrEj272C7jtW/U4BvwDTMD3HpmW+ucpJxZ05jVSQEGd3LKxsFyePZVT0IqqAuxzzeeJffqLLXFNrHp08fuyhuUpYRuh667FHTTzNHzuJRFLezBZHVxVdivN5Oviulrmo3Tjnvay9/iljBoVdmNy36b1eKewhIYd0dWRx6co4Br69s9yq6q6Oa5JryONNdSZHHWRoo7LJwpOt6ljPHEIZHWizBW2g8GvNYBojsSO4+maAY9K6CRCEeSZUt7h3qw2FmKqz7S3C0CFau45wC51ejSQAOt7TYPIIPuGHIP2wDTD0mNWDUzsvKmR3evtvJr8sAxbosBv+HweSoLBT/QDt/tgE9VAFAUBwBgH3AGAMAYAwD4TWAV69ZiPKb3X/ADIjMv5MBR/K8AyPWtOACZ4xuugWAJrv5e/Hr7YBL086yKGRldT2ZSCD9iOMA2YAwBgDAGADgHB/C/xK2rn1SaxIlTTFJFLrtMd33LmrFA7hXfAO10msSVBJG6uh7MpsH8xnG0llg2o4PbK6ro2LMQcvJp1k1crMi1AypHwPmZFd3+/8Wr/1e+fIf1LrpRmqIbZXtefgs+BopgveJGo1scfzyKv3Iz5SFFtnuxbNDaRC6nqNoTUxEMYmF88NEWUSC+ew8w+qj3Oe3wC+en1kap5Sls1+RVak45OsL8X3z9AsnyQcjIfI5LyFFvaRy1gGe7LwVqdchOpOlDfxVXeRXFcXR9SLWx/MMAs8AYAwBgDAGAMA1amdY0Z3NKoJJ+g/3wCo1ek1GpC2Y4ogwYxOjOXHoH2uoX32+YdrvtgFl1F3WNvDFuaVeLAJIG4j1Au/ywB0/p6QghByxt3PLO3bczep/wD4MAgmN01DtDECrqN53hQZBVGhZvbwSQOy+2AS9Lr7fw3QxvVgEghgO5Vh3qxY4Ise+ATcAYAwBgGjXyskbtGniOqkql1uauBfpZ9cA8n+KdDKk0Gu6gIwhcI8aekfPqDZIsn1PFetZHzZRHTzueJb+S/m52nwl8SxaqRodNAy6eNAVkK7VY3VKtdq9c4mpLBstodOE2s+CecfE6gKBnIVxgtio5rXsYNQ7PxFOVZX9BIFClWI+UFUUgni755GfK/1Fw2drV9aztujRTPGzIzaCManxdoYyJ3PoyFSCPuDf9Az5pX2vT9mnjlf0f8APqXYWSDrt7wxadP8TUsC1C9sRbfI308p2g+7DPX4PpXdr+d+7Dv810K7HiODvAQABn3MpxW0mZT6SACfbJJJdAec/E/VkmQ63RdT2NGleAaptpJ5hbzq5JA7dqyL3ezL4pQX9yGU+/f6dxT/ALPesGDUFtbp5hPqmsTFSQR6LxdAFjwDxY4HAHFN5w0Tuprxz1yyvB7M9gBywyjAGAMAYAwBgFV1gNK0cCnbZErPQO1Y3QgAHi2aqvig3tgFozAAk9hzgGnRatJkWSJw6OLVlNgj3BwCl+PdTPFoZZNOxV0AYkAEhARuIsH8N/leV2uSg+XqbNBGmWogrvdb3PKv2efEGoGtijWZmSWVi6WCGL2zNXvYu/T7cZioutlYlJn0vFeG6GnSSnVHDWMbt9682ev9T1iDUaeMmm3Fr9ACrIoJ7AsxoA99rV2z0T44t8AYAwBgDAPPPjfo2hjd9T1GeSUMCsURNheKIROAe5NtwDye2Vz5VvI1ad3WLsal19NvN+ByfwjqNfKyaCGf90iFyqWQCUwlgQFJBBIBHHFX3PbOJzk9tl9S2demqhhvnl5bRXr1f5Hs4IYbQ4Zl4bkXf1A7ZDUUu1JJ4MCZseEMu1gGBFEEWDeWwjyxSYPM9d1KDR+Lpg77YjIIxsc0pi+UNXYMaBz5jiPCbJ6rnpjs+XPTqnv9C+Fm2GdD+z3VxahZ505cyshYgg7V+QAHsNhXj7572g034eiNeMPv+PeVSeXk6sgNRBB+2XW0Rsab7iJzPxF1CR90Oi1UceqiYM0bgHeDzs8w9bHI5ybyliJOmdXPizp5dTyvX6qLW61E1ippGj3o8kQsNLdgE0eLa7sgV35yvOdpLc9KMJ1pz08uaPen19Y/qj2H4W0E8UQXUzrqCPkfbR2+gJ/FQ/FxeXRWEebY4t5Sx5F7nSAwBgDAGAMAYBW9X07f48bbZIkfgruDKaYqVBHNoKN8H3sggcr+0TRanU9PjZF3uGWR0i3G1IPyr3erH+4GUaiEpQ9nqepwjUU0alO5ey01us4OX/ZX0rUxa1S0M0UYjcNvR0FGqHmA7tRAHscz6WNim+bJ7HHbtHZp49jy5z3Y6b5/Q7qT4imPUxo0iVoQtyPySo2FuTdDzbRR9/01875+XB8Z2su15EtsdToodFGh3LGin3CgH9QMnhGnmljGR1CJGicSVsKndftXe/Su950iQxrmj0scjAs5WFaPFvIUQbjXA3ML445wDPT6iVZBHNsbeGKugKgEV5CrM1miSGB5o8D1A26zqkMTBZJFUmu/sTQJP4RfFmhfGATMAYBE1nT4pGR5I0doyShZQSpPcqT2P1GBlrozyP49l1Wsczw6SWCPS3/ENpIym1LBeDVbqA7g9xlTc5PC2N1X4aqPaWe3J9Irp/6f6I739n/R9LDpxLpWZxOoYuxBZqvvXAI54GTjBRWDPffK6fNLHosI5rp3xVHoZdUhaTU7pSVKuhFit/G60o2tnvt4GbNPo7b5YivmYL9VXTHMmcj1j4iWeSZ5UEBkul3bhW0C9xUWbuxXHGNRpLaJcrWRRqq7o8yZj8HfFcukg1ESaVZI5m3BjKUq0VTS+ESe19/tllPD7rYuSX7kbdbTXJRb+R6N+zfrcB06QB9syqSyMK55LbfRqscjntdZnu09tPvxwXVX12+48mr9pulhpAkYOrnbw4iDz6Akjsyjjg8c36ZQ1kWVQmvaRF6Z8FvFWmlhjn0rtvYkch6PI5vuAPUUfSuY8viRpVtcsJ+z9fn3/Q9B0ulWNQq8KvAHpXoPsMmXm/AGAMAYAwBgDAGAUUulTTzQkM6Q+cEb28NXO3YCCaVfmAHa69SMAuItQrFgrAlauvSxY/tgHKajQmCWWSOUo5cuxB8r3yBIrWDxQsUaqiM+R1/E9Vo9e4RfNF4eH+hHJ1kMloGIq1BI9uLz64kVPxE6S6UgEMZQPBHoznlO3dbon023fGAWuq06yIUYWrCjzR+4I5BHe8Ai6Xpu1w7yySsAQu/b5QaugiqL4HJs/Xk4Bo6n0hpHZkl8PxIxDJ5A1oC5G0kjaw8R6Jsc8g1gErqOkZ4ikchjby03PoRxYIPIFWDeASYlIUAncQACfc+/GAZnAK7r08aaeUybdgRtwbgEV2v69s6k28I42orLPBOnSzhaMsyIQR4ZksEH3AoD6+57+2fQaDhnK+e5b9y+54mt1/OuSl7eP2JAUD2Ge3seUkfbHbjOZXQ7jvPoOdBolhDUQaIogg8gjsbHIrvldtcLo8siVcpVS5olz+z/AFgj1jyayQuI4jseRizcEWAD3NdlF/Ma+YjPldbo3p5f9X0Po9JqlfHz7z1z4b6yNXAJhG8YJICuKb05oE++YTWWmAMAYAwBgDAGAMAYBi6giiAQfQ4BUog00jlYv4UlNca/K4FG0UXRAHIB5u/TAMdZrUcXFpjPIPl3R7BY5FvIBXI9LP0yLjFvLQN79RdlqOF/EI7upVFPuxPcD2Fk/wB8kDLpXRotOqhVtlUJvbliAPc9h9BQwCxwBgDAGAMAidWnkSGR4kDyKpKqfU+2AeNfF3xTPqW8OeIRfuwJdAxILkBgSKq9p4FmrP0z2uD1JOVsl0Wx5PFLHiNafV4ZyU3WXpAU8IuYzbecbJCQGpeSeDxmufEpOtSUcdOu+z2yZ46CKnyt569Nt0aera1h4quwMZ048wHHiMJCtetMEPvzWQ1erlHMXvGUF5bvO/qWabTJ4ktmpfRYLGABJSrRjdIzMkvF0I1uPtY+Rm9uc0JdjqXKS9/ZPzx0+hQ32tCUX7u7XlnqUGkQskUQkdFuE2SQQXQ3V913jPKqlZKlQTezWPVflk9GyMFc5YW6f0f2MdHqdoV72ygaZAt/MLlRxt9boH6UMsqscJRknhpRWPHdp/chZBSi44ysyefDZNFsmplcoWKLvjEybGNqAQac+vpx9PpeanKWsrxNLDTlHx28fiZeWOlszFvOUn6nr/wPPLq5Bqv3gqkYMR06BglgcOV3Eea9wPego9xnz04ShtJYZ7cZqSzHodvptYkguN1cG+VIYcd+RxkSRvwBgDAGAMAYAwBgDAGAMAYAwBgDAGAMAYBy/wAa9bn06q2nbTnZ55lleiI+/HPF0efesJZ6A8b1nUxO8sjlIzMxetw43gGuT+Enb6Xt9Lz67h0WtNyT2/c+Z10ZT1HPWm/R9xWJBCix+FJCrRtG5JIpilHmmB5I98g9DXGmNcJJNNNvHXBYr9RK5zlCTTykt9s+hlMYZA4lljbxFRWCn1QuQRyT+P8Atl09JC5t2POUk8J9zznvFf4mGFXW1ht7/DBuGr0/ieJ4h3VQ+faLFGhVA165d+FUpKzDfh1x8icdNq+XkUMeiz8zAdQ00YFC6CqDVmk4Xv7YjpY1L2Y/l3fFkpaTWWPMvzRH1PX4gdwjs/5jQ/vyck+VPmaXxbX6ZOx4Xe1iUlFfMgwahjueCAKDwWjjZu5/zVXf6Zl5tHU2+0jFv/it/wCehvXDotLtZylj5Gh2nKkNvCGlYuaXjtuHAsE1yO5zE9fo6d648z8Xu/mzbGMYJKK2Pc/2YjSaSJYknZ2mNlnjdFLj8Kll22LPFk8Z4mq1MtRZzy6ncM9Eyg4MAYAwBgDAGAMAYAwBgDAGAMAYAwBgDAPE/wBrnw5G+uWRZI42lQNJvPopKh/X2A9B2+pHoaLiVmli4RSeX3nUzj9R8F6lWiC7KmagzeUBSyhTz81hrpeeDnoL+o57vkRZutkdI/7KzEhkn16Io71Gf0styT9sol/Ul76RRZyPvN/Sv2XJKpZp9Sgvylo0XcP8wUksP6qP0ymf9Q6vuYUH4ltp/wBkmlHzzTv/AFKv+y5nnxrWT/z+iO9l5ltB+zfpq1/y24j1aWU/qN+3+2ZpcQ1MlvNnVVE0TdO0OmkbZDpFCfMDCbUeUndKL28MDyOxGUuy2a3k/mRajF4Oj6toQ2mliQBdyMBQoBqsGh7GjlKbyTlHKOH+GfhiHVlpZbPnD7ARtIdFo8AG7s/n+ts5NFNcEzsuoafx4Zoz5SrHYy8bWUBkb7g1f5++QWzLXujpumSFoY2PdkVj9yAc0GQk4AwBgDAGAMAYAwBgDAGAMAYAwBgDAK/r2saGB3jAMnlVAxob3YIt/S2F/TDOpZKSHTBSsZjDlgXkkNWWFCzxZYmq9gPoMzNt7mtRS2KXqgB1sUYApfCAFngAk/b1HfJx91lUvfSOh6oD4TlVDOqlkBF+dQSpAPreVrqXy6FdJGAgdJpGNx7ZDLuWZmPmQR3QrniuOe1Ze4rBljKXNgvMzmsYBV61ptxRdOrox5YyDaVZQrCRCtmvYXuruMujNJGedbbyiwhj2qF7hQFs9zQqzlT65L8HD6DVR6HWyoxKx8pd2LNSRAL3NB2Sx3ND6C2S5olEXyzeS4/4mutJg0Z3KxImnVfIgoEr6W7LxY7DnngZyMH3nZ2LGx3OniCKqjsoA/TLjObMAYAwBgDAGAMAYAwBgDAGAMAYAwBgFf17Ts8LBFDOpR1B7EoysBdGrqro1nGdTw8nJD4y0+wXvjmNL4MiOrBz+EnbtAHq11xlDg8mntI4IHQT+8615hIGCFztAbjtGgLEAGwpbjjgewycto4IQ9qeTs8pwaCKnTog/iCJA5JO4KLs8E37n3zuWc5Ufeoo5jYJ81CqNE0QSA3oSARfpd4WMiXQjdO1TyuWaCSEBa/ibeWJvgKxuvfsb4zr2RyLbZZZwkMA88/aHp/+YSiAZYrsEWhhbcJCp7jzgcfb1y2p7Ga5bnX/ALONEU07OV2CVw6ITe1NqqouhyQL7cXXplpSdbgDAGAMAYAwBgDAGAMAYAwBgDAGAMAYAwDi/wBpXS98Qm2lljBEiqSCUJU3a88FQa9rwCl+A9cglmgZv4nldAW5MYFbQPZb7Angg8XQqtXeX0PuO1yk0DOgZzAGAM6DXPMqKzsQqqCzE9gByST9s4HseadNRur69mt44iFbkEEQoTtUi+8j7mIqwpA+2mKwjFOXMz2WGIKoUCgBWSImeAMAYAwBgDAGAMAYAwBgDAGAMAYAwBgDABwDy74y6A0U0bqzKitcclkiJieVo8KCLo0R6EV2HVt0LPoXxOGVU1NRzBfMfwE/eyFvg9yOe+USra6GmFqfU6RWB5HIyBafcAwBbceBtoUb5v14rj9cHO8+TzqilnYKo5JYgAfmc4g2kcH8VdbOqDQRqwjo3uDAycgClqwORQbuSDXAu6EMbsz2WZ2R2/wP0c6fTL4n+K/mf2sgcAegACr9lGWlJ0WAMAYAwBgDAGAMAYAwBgDAGAMAYAwBgDAGAMAwmiDqVYWrAgj3BwDiOrfBLptOik2hWBCMewrkLIQW5NfMT+fbAOcjmn0TssgkjNMxKnyk76JAkUoQb/kPPAA7RcUySm0SunfGssteGkcttGoU7oyd5rgncjUaBomrHvkHWkWxubLLqnWdZCFeSHTwxb41ZmmZmG51UlUCKDQaz5h2PfIKKbJynJIp+v8AXIv/AA38eWyFkejGODuEUQ4JFEbiPpZsDLlFLoZ3NvqXHwZ8MOZTqtTHTGiisfOG827xCDW4eXgWoBIHrkiJ6DgDAGAMAYAwBgDAGAMAYAwBgDAGAMAYAwBgDAGAMAYBx37R+tNDAEiZTIx80e3e5jo2VXkCjRs+3HOV2XQr994Krb66lmckvieMaXp26eJNVIXEBUtGpN7bjJHl5JA3c9zQzK9bBwjOPRvG5k/1GtxhYvdcsb7ep23XOm6AoWhneSRxSqJt+2+ATvJaNRfbi+1Z27VKqHM2jXrNZRTS7ObPhv3nzpmqaMeVRfYTKPOdvlAdW4ZABxtIF0dpzJVxiDajasP6bni0cerbUblh7fDctuifHE4CNMrPE5cb0jKrSqzbgWUeiHi2vtwRz66aayj3ovKTXQ9H0epEiB1BAbtuBB/Q8506bsAYAwBgDAGAMAYAwBgDAGAMAYAwBgDAGAMAYAwCJ1UyeDJ4O3xNp2F72hvQmhdA85x9Njj6bHCxfB86j542Ym2Ys1sT3YnZyc+bu4ZqLrHOUlv5v7HyOo4Rq9RZKc5R3839hL8FzE2HiVvcFvaufLyMhHheoSw3Frwy/sQr4LqorDcWvDL+xrX4N1J4Lwgc2Qz2b+68ZY+F2rdNfN/YsfBblunF/Fv7G/8A9kphQDRV/qbiu34Mp/0e95bks+v2M/8AoOplluUc/F/YtegfDu2KXT6hUeJnLrtJ43AX+EEHdvIIPqPbPf0VdldKhPG3gfUcOqsq08a7Gm14fxHVQxBAFUUBwB9uM1m4zwBgDAGAMAY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2571744"/>
            <a:ext cx="3181350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3600" dirty="0" smtClean="0"/>
              <a:t>PASO 2</a:t>
            </a:r>
            <a:endParaRPr lang="es-ES_tradnl" sz="36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1"/>
            <a:ext cx="2362200" cy="2305056"/>
          </a:xfrm>
        </p:spPr>
        <p:txBody>
          <a:bodyPr>
            <a:normAutofit/>
          </a:bodyPr>
          <a:lstStyle/>
          <a:p>
            <a:r>
              <a:rPr lang="es-ES_tradnl" sz="2400" b="1" i="1" dirty="0" smtClean="0"/>
              <a:t>Configurar un Plan</a:t>
            </a:r>
          </a:p>
          <a:p>
            <a:r>
              <a:rPr lang="es-ES_tradnl" sz="1900" b="1" i="1" dirty="0" smtClean="0"/>
              <a:t>Se Puede usar alguna de las siguientes estrategias…</a:t>
            </a:r>
            <a:endParaRPr lang="es-ES_tradnl" sz="1900" b="1" i="1" dirty="0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62642" cy="5410200"/>
          </a:xfrm>
        </p:spPr>
        <p:txBody>
          <a:bodyPr>
            <a:normAutofit/>
          </a:bodyPr>
          <a:lstStyle/>
          <a:p>
            <a:r>
              <a:rPr lang="es-ES_tradnl" sz="1400" dirty="0" smtClean="0"/>
              <a:t>1. Ensayo y Error (Conjeturar y probar la conjetura). </a:t>
            </a:r>
            <a:endParaRPr lang="es-ES_tradnl" sz="1400" dirty="0" smtClean="0"/>
          </a:p>
          <a:p>
            <a:r>
              <a:rPr lang="es-ES_tradnl" sz="1400" dirty="0" smtClean="0"/>
              <a:t>2</a:t>
            </a:r>
            <a:r>
              <a:rPr lang="es-ES_tradnl" sz="1400" dirty="0" smtClean="0"/>
              <a:t>. Usar una variable.</a:t>
            </a:r>
          </a:p>
          <a:p>
            <a:r>
              <a:rPr lang="es-ES_tradnl" sz="1400" dirty="0" smtClean="0"/>
              <a:t>3. Buscar un Patrón </a:t>
            </a:r>
            <a:endParaRPr lang="es-ES_tradnl" sz="1400" dirty="0" smtClean="0"/>
          </a:p>
          <a:p>
            <a:r>
              <a:rPr lang="es-ES_tradnl" sz="1400" dirty="0" smtClean="0"/>
              <a:t>4</a:t>
            </a:r>
            <a:r>
              <a:rPr lang="es-ES_tradnl" sz="1400" dirty="0" smtClean="0"/>
              <a:t>. Hacer una lista.</a:t>
            </a:r>
          </a:p>
          <a:p>
            <a:r>
              <a:rPr lang="es-ES_tradnl" sz="1400" dirty="0" smtClean="0"/>
              <a:t>5. Resolver un problema similar más simple. </a:t>
            </a:r>
            <a:endParaRPr lang="es-ES_tradnl" sz="1400" dirty="0" smtClean="0"/>
          </a:p>
          <a:p>
            <a:r>
              <a:rPr lang="es-ES_tradnl" sz="1400" dirty="0" smtClean="0"/>
              <a:t>6</a:t>
            </a:r>
            <a:r>
              <a:rPr lang="es-ES_tradnl" sz="1400" dirty="0" smtClean="0"/>
              <a:t>. Hacer una figura.</a:t>
            </a:r>
          </a:p>
          <a:p>
            <a:r>
              <a:rPr lang="es-ES_tradnl" sz="1400" dirty="0" smtClean="0"/>
              <a:t>7. Hacer un diagrama </a:t>
            </a:r>
            <a:endParaRPr lang="es-ES_tradnl" sz="1400" dirty="0" smtClean="0"/>
          </a:p>
          <a:p>
            <a:r>
              <a:rPr lang="es-ES_tradnl" sz="1400" dirty="0" smtClean="0"/>
              <a:t>8</a:t>
            </a:r>
            <a:r>
              <a:rPr lang="es-ES_tradnl" sz="1400" dirty="0" smtClean="0"/>
              <a:t>. Usar razonamiento directo.</a:t>
            </a:r>
          </a:p>
          <a:p>
            <a:r>
              <a:rPr lang="es-ES_tradnl" sz="1400" dirty="0" smtClean="0"/>
              <a:t>9. Usar razonamiento indirecto. </a:t>
            </a:r>
            <a:endParaRPr lang="es-ES_tradnl" sz="1400" dirty="0" smtClean="0"/>
          </a:p>
          <a:p>
            <a:r>
              <a:rPr lang="es-ES_tradnl" sz="1400" dirty="0" smtClean="0"/>
              <a:t>10</a:t>
            </a:r>
            <a:r>
              <a:rPr lang="es-ES_tradnl" sz="1400" dirty="0" smtClean="0"/>
              <a:t>. Usar las propiedades de los Números.</a:t>
            </a:r>
          </a:p>
          <a:p>
            <a:r>
              <a:rPr lang="es-ES_tradnl" sz="1400" dirty="0" smtClean="0"/>
              <a:t>11. Resolver un problema equivalente. </a:t>
            </a:r>
            <a:endParaRPr lang="es-ES_tradnl" sz="1400" dirty="0" smtClean="0"/>
          </a:p>
          <a:p>
            <a:r>
              <a:rPr lang="es-ES_tradnl" sz="1400" dirty="0" smtClean="0"/>
              <a:t>12</a:t>
            </a:r>
            <a:r>
              <a:rPr lang="es-ES_tradnl" sz="1400" dirty="0" smtClean="0"/>
              <a:t>. Trabajar hacia atrás.</a:t>
            </a:r>
          </a:p>
          <a:p>
            <a:r>
              <a:rPr lang="es-ES_tradnl" sz="1400" dirty="0" smtClean="0"/>
              <a:t>13. Usar casos </a:t>
            </a:r>
            <a:r>
              <a:rPr lang="es-ES_tradnl" sz="1400" dirty="0" smtClean="0"/>
              <a:t>1</a:t>
            </a:r>
          </a:p>
          <a:p>
            <a:r>
              <a:rPr lang="es-ES_tradnl" sz="1400" dirty="0" smtClean="0"/>
              <a:t>4</a:t>
            </a:r>
            <a:r>
              <a:rPr lang="es-ES_tradnl" sz="1400" dirty="0" smtClean="0"/>
              <a:t>. Resolver una </a:t>
            </a:r>
            <a:r>
              <a:rPr lang="es-ES_tradnl" sz="1400" dirty="0" smtClean="0"/>
              <a:t>ecuación</a:t>
            </a:r>
            <a:endParaRPr lang="es-ES_tradnl" sz="1400" dirty="0" smtClean="0"/>
          </a:p>
          <a:p>
            <a:r>
              <a:rPr lang="es-ES_tradnl" sz="1400" dirty="0" smtClean="0"/>
              <a:t>15. Buscar una fórmula. </a:t>
            </a:r>
            <a:endParaRPr lang="es-ES_tradnl" sz="1400" dirty="0" smtClean="0"/>
          </a:p>
          <a:p>
            <a:r>
              <a:rPr lang="es-ES_tradnl" sz="1400" dirty="0" smtClean="0"/>
              <a:t>16</a:t>
            </a:r>
            <a:r>
              <a:rPr lang="es-ES_tradnl" sz="1400" dirty="0" smtClean="0"/>
              <a:t>. Usar un modelo.</a:t>
            </a:r>
          </a:p>
          <a:p>
            <a:r>
              <a:rPr lang="es-ES_tradnl" sz="1400" dirty="0" smtClean="0"/>
              <a:t>17. Usar análisis dimensional. </a:t>
            </a:r>
            <a:endParaRPr lang="es-ES_tradnl" sz="1400" dirty="0" smtClean="0"/>
          </a:p>
          <a:p>
            <a:r>
              <a:rPr lang="es-ES_tradnl" sz="1400" dirty="0" smtClean="0"/>
              <a:t>18</a:t>
            </a:r>
            <a:r>
              <a:rPr lang="es-ES_tradnl" sz="1400" dirty="0" smtClean="0"/>
              <a:t>. Identificar sub-metas.</a:t>
            </a:r>
          </a:p>
          <a:p>
            <a:r>
              <a:rPr lang="es-ES_tradnl" sz="1400" dirty="0" smtClean="0"/>
              <a:t>19. Usar coordenadas. </a:t>
            </a:r>
            <a:endParaRPr lang="es-ES_tradnl" sz="1400" dirty="0" smtClean="0"/>
          </a:p>
          <a:p>
            <a:r>
              <a:rPr lang="es-ES_tradnl" sz="1400" dirty="0" smtClean="0"/>
              <a:t>20</a:t>
            </a:r>
            <a:r>
              <a:rPr lang="es-ES_tradnl" sz="1400" dirty="0" smtClean="0"/>
              <a:t>. Usar </a:t>
            </a:r>
            <a:r>
              <a:rPr lang="es-ES_tradnl" sz="1400" dirty="0" smtClean="0"/>
              <a:t>simetría</a:t>
            </a:r>
            <a:endParaRPr lang="es-ES_tradnl" sz="1400" dirty="0" smtClean="0"/>
          </a:p>
        </p:txBody>
      </p:sp>
      <p:sp>
        <p:nvSpPr>
          <p:cNvPr id="5" name="4 Abrir llave"/>
          <p:cNvSpPr/>
          <p:nvPr/>
        </p:nvSpPr>
        <p:spPr>
          <a:xfrm>
            <a:off x="2928926" y="785794"/>
            <a:ext cx="474347" cy="5000660"/>
          </a:xfrm>
          <a:prstGeom prst="leftBrace">
            <a:avLst>
              <a:gd name="adj1" fmla="val 8333"/>
              <a:gd name="adj2" fmla="val 50000"/>
            </a:avLst>
          </a:prstGeom>
          <a:ln w="22225">
            <a:solidFill>
              <a:schemeClr val="accent5">
                <a:alpha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_tradnl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</a:t>
            </a:r>
            <a:r>
              <a:rPr lang="es-ES_tradnl" dirty="0" smtClean="0"/>
              <a:t>aso 3              </a:t>
            </a:r>
            <a:r>
              <a:rPr lang="es-ES_tradnl" i="1" dirty="0" smtClean="0"/>
              <a:t>Ejecutar el Plan</a:t>
            </a:r>
            <a:endParaRPr lang="es-ES_tradnl" i="1" dirty="0"/>
          </a:p>
        </p:txBody>
      </p:sp>
      <p:pic>
        <p:nvPicPr>
          <p:cNvPr id="10" name="9 Marcador de posición de imagen" descr="clases-de-matematicas-en-lima-full-dinamica-y_d955ff6a_3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6451" b="6451"/>
          <a:stretch>
            <a:fillRect/>
          </a:stretch>
        </p:blipFill>
        <p:spPr/>
      </p:pic>
      <p:sp>
        <p:nvSpPr>
          <p:cNvPr id="9" name="8 Marcador de texto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pPr>
              <a:buClr>
                <a:schemeClr val="bg1"/>
              </a:buClr>
              <a:buFont typeface="Wingdings" pitchFamily="2" charset="2"/>
              <a:buChar char="q"/>
            </a:pPr>
            <a:r>
              <a:rPr lang="es-ES_tradnl" sz="1300" dirty="0" smtClean="0"/>
              <a:t>Implementar </a:t>
            </a:r>
            <a:r>
              <a:rPr lang="es-ES_tradnl" sz="1300" dirty="0" smtClean="0"/>
              <a:t>la o las estrategias que escogiste hasta solucionar completamente el problema o hasta que la misma acción </a:t>
            </a:r>
            <a:r>
              <a:rPr lang="es-ES_tradnl" sz="1300" dirty="0" smtClean="0"/>
              <a:t>te sugiera </a:t>
            </a:r>
            <a:r>
              <a:rPr lang="es-ES_tradnl" sz="1300" dirty="0" smtClean="0"/>
              <a:t>tomar un nuevo curso.</a:t>
            </a:r>
          </a:p>
          <a:p>
            <a:pPr>
              <a:buClr>
                <a:schemeClr val="bg1"/>
              </a:buClr>
              <a:buFont typeface="Wingdings" pitchFamily="2" charset="2"/>
              <a:buChar char="q"/>
            </a:pPr>
            <a:r>
              <a:rPr lang="es-ES_tradnl" sz="1300" dirty="0" smtClean="0"/>
              <a:t>Sugiera </a:t>
            </a:r>
            <a:r>
              <a:rPr lang="es-ES_tradnl" sz="1300" dirty="0" smtClean="0"/>
              <a:t>tomar un nuevo curso.</a:t>
            </a:r>
          </a:p>
          <a:p>
            <a:pPr>
              <a:buClr>
                <a:schemeClr val="bg1"/>
              </a:buClr>
              <a:buFont typeface="Wingdings" pitchFamily="2" charset="2"/>
              <a:buChar char="q"/>
            </a:pPr>
            <a:r>
              <a:rPr lang="es-ES_tradnl" sz="1300" dirty="0" smtClean="0"/>
              <a:t> </a:t>
            </a:r>
            <a:r>
              <a:rPr lang="es-ES_tradnl" sz="1300" dirty="0" smtClean="0"/>
              <a:t>Concédete un tiempo razonable para resolver el problema. </a:t>
            </a:r>
            <a:endParaRPr lang="es-ES_tradnl" sz="1300" dirty="0" smtClean="0"/>
          </a:p>
          <a:p>
            <a:pPr>
              <a:buClr>
                <a:schemeClr val="bg1"/>
              </a:buClr>
              <a:buFont typeface="Wingdings" pitchFamily="2" charset="2"/>
              <a:buChar char="q"/>
            </a:pPr>
            <a:r>
              <a:rPr lang="es-ES_tradnl" sz="1300" dirty="0" smtClean="0"/>
              <a:t>Si </a:t>
            </a:r>
            <a:r>
              <a:rPr lang="es-ES_tradnl" sz="1300" dirty="0" smtClean="0"/>
              <a:t>no tienes éxito solicita una sugerencia o haz el problema </a:t>
            </a:r>
            <a:r>
              <a:rPr lang="es-ES_tradnl" sz="1300" dirty="0" smtClean="0"/>
              <a:t>a un </a:t>
            </a:r>
            <a:r>
              <a:rPr lang="es-ES_tradnl" sz="1300" dirty="0" smtClean="0"/>
              <a:t>lado por un momento (¡puede que "se te prenda el foco" cuando menos lo esperes!).</a:t>
            </a:r>
          </a:p>
          <a:p>
            <a:pPr>
              <a:buClr>
                <a:schemeClr val="bg1"/>
              </a:buClr>
              <a:buFont typeface="Wingdings" pitchFamily="2" charset="2"/>
              <a:buChar char="q"/>
            </a:pPr>
            <a:r>
              <a:rPr lang="es-ES_tradnl" sz="1300" dirty="0" smtClean="0"/>
              <a:t>No </a:t>
            </a:r>
            <a:r>
              <a:rPr lang="es-ES_tradnl" sz="1300" dirty="0" smtClean="0"/>
              <a:t>tengas miedo de volver a empezar. Suele suceder que un comienzo fresco o una nueva estrategia conducen al éxito.</a:t>
            </a:r>
            <a:endParaRPr lang="es-ES_tradnl" sz="13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s://encrypted-tbn1.gstatic.com/images?q=tbn:ANd9GcRIVXLCFqCz8jgCH8BCXJimeN-wGQpedRCJ2JYOuQBrcHtjKFskGP0j2JG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3214686"/>
            <a:ext cx="5000660" cy="3145293"/>
          </a:xfrm>
          <a:prstGeom prst="rect">
            <a:avLst/>
          </a:prstGeom>
          <a:noFill/>
        </p:spPr>
      </p:pic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3600" dirty="0" smtClean="0"/>
              <a:t>Paso 4</a:t>
            </a:r>
            <a:endParaRPr lang="es-ES_tradnl" sz="360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idx="2"/>
          </p:nvPr>
        </p:nvSpPr>
        <p:spPr>
          <a:xfrm>
            <a:off x="381000" y="1981201"/>
            <a:ext cx="2362200" cy="1804990"/>
          </a:xfrm>
        </p:spPr>
        <p:txBody>
          <a:bodyPr>
            <a:normAutofit fontScale="92500" lnSpcReduction="10000"/>
          </a:bodyPr>
          <a:lstStyle/>
          <a:p>
            <a:endParaRPr lang="es-ES_tradnl" sz="2400" b="1" i="1" dirty="0" smtClean="0"/>
          </a:p>
          <a:p>
            <a:endParaRPr lang="es-ES_tradnl" sz="2400" b="1" i="1" dirty="0" smtClean="0"/>
          </a:p>
          <a:p>
            <a:r>
              <a:rPr lang="es-ES_tradnl" sz="2400" b="1" i="1" dirty="0" smtClean="0"/>
              <a:t>Mirar hacia atrás</a:t>
            </a:r>
            <a:endParaRPr lang="es-ES_tradnl" sz="2400" b="1" i="1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smtClean="0"/>
              <a:t>¿Es tu solución correcta</a:t>
            </a:r>
            <a:r>
              <a:rPr lang="es-ES_tradnl" dirty="0" smtClean="0"/>
              <a:t>?</a:t>
            </a:r>
          </a:p>
          <a:p>
            <a:pPr>
              <a:buNone/>
            </a:pPr>
            <a:endParaRPr lang="es-ES_tradnl" dirty="0" smtClean="0"/>
          </a:p>
          <a:p>
            <a:r>
              <a:rPr lang="es-ES_tradnl" dirty="0" smtClean="0"/>
              <a:t> </a:t>
            </a:r>
            <a:r>
              <a:rPr lang="es-ES_tradnl" dirty="0" smtClean="0"/>
              <a:t>¿Tu respuesta satisface lo establecido en el problema</a:t>
            </a:r>
            <a:r>
              <a:rPr lang="es-ES_tradnl" dirty="0" smtClean="0"/>
              <a:t>?</a:t>
            </a:r>
          </a:p>
          <a:p>
            <a:pPr>
              <a:buNone/>
            </a:pPr>
            <a:endParaRPr lang="es-ES_tradnl" dirty="0" smtClean="0"/>
          </a:p>
          <a:p>
            <a:r>
              <a:rPr lang="es-ES_tradnl" dirty="0" smtClean="0"/>
              <a:t>¿</a:t>
            </a:r>
            <a:r>
              <a:rPr lang="es-ES_tradnl" dirty="0" smtClean="0"/>
              <a:t>Adviertes una solución más sencilla</a:t>
            </a:r>
            <a:r>
              <a:rPr lang="es-ES_tradnl" dirty="0" smtClean="0"/>
              <a:t>?</a:t>
            </a:r>
          </a:p>
          <a:p>
            <a:pPr>
              <a:buNone/>
            </a:pPr>
            <a:endParaRPr lang="es-ES_tradnl" dirty="0" smtClean="0"/>
          </a:p>
          <a:p>
            <a:r>
              <a:rPr lang="es-ES_tradnl" dirty="0" smtClean="0"/>
              <a:t>¿</a:t>
            </a:r>
            <a:r>
              <a:rPr lang="es-ES_tradnl" dirty="0" smtClean="0"/>
              <a:t>Puedes ver cómo extender tu solución a un caso general?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338</TotalTime>
  <Words>478</Words>
  <Application>Microsoft Office PowerPoint</Application>
  <PresentationFormat>Presentación en pantalla (4:3)</PresentationFormat>
  <Paragraphs>82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Civil</vt:lpstr>
      <vt:lpstr>GEORGE POLYA</vt:lpstr>
      <vt:lpstr>Biografía y Curriculum…</vt:lpstr>
      <vt:lpstr>Ejercicio VS Problema</vt:lpstr>
      <vt:lpstr>Método de los Cuatro Pasos</vt:lpstr>
      <vt:lpstr>PASO 1</vt:lpstr>
      <vt:lpstr>PASO 2</vt:lpstr>
      <vt:lpstr>Paso 3              Ejecutar el Plan</vt:lpstr>
      <vt:lpstr>Paso 4</vt:lpstr>
    </vt:vector>
  </TitlesOfParts>
  <Company>Windows uE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GEORGE POLYA</dc:title>
  <dc:creator>WinuE</dc:creator>
  <cp:lastModifiedBy>WinuE</cp:lastModifiedBy>
  <cp:revision>36</cp:revision>
  <dcterms:created xsi:type="dcterms:W3CDTF">2013-10-19T03:49:55Z</dcterms:created>
  <dcterms:modified xsi:type="dcterms:W3CDTF">2013-10-21T05:33:11Z</dcterms:modified>
</cp:coreProperties>
</file>