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7556500" cy="10693400"/>
  <p:notesSz cx="7556500" cy="10693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2"/>
    <p:restoredTop sz="50000"/>
  </p:normalViewPr>
  <p:slideViewPr>
    <p:cSldViewPr>
      <p:cViewPr varScale="1">
        <p:scale>
          <a:sx n="91" d="100"/>
          <a:sy n="91" d="100"/>
        </p:scale>
        <p:origin x="2872" y="200"/>
      </p:cViewPr>
      <p:guideLst>
        <p:guide orient="horz" pos="2880"/>
        <p:guide pos="21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10/22/17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10/22/17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10/22/17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10/22/17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764273"/>
              </p:ext>
            </p:extLst>
          </p:nvPr>
        </p:nvGraphicFramePr>
        <p:xfrm>
          <a:off x="806450" y="1993900"/>
          <a:ext cx="5651959" cy="853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466"/>
                <a:gridCol w="891298"/>
                <a:gridCol w="853371"/>
                <a:gridCol w="929226"/>
                <a:gridCol w="891299"/>
                <a:gridCol w="891299"/>
              </a:tblGrid>
              <a:tr h="668685">
                <a:tc>
                  <a:txBody>
                    <a:bodyPr/>
                    <a:lstStyle/>
                    <a:p>
                      <a:pPr marL="12700" marR="250190" indent="0" algn="l"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347663" algn="l"/>
                        </a:tabLst>
                      </a:pP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  tra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30" dirty="0" smtClean="0">
                          <a:latin typeface="Arial"/>
                          <a:cs typeface="Arial"/>
                        </a:rPr>
                        <a:t>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00" dirty="0" smtClean="0">
                          <a:latin typeface="Arial"/>
                          <a:cs typeface="Arial"/>
                        </a:rPr>
                        <a:t>tri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30" dirty="0" smtClean="0">
                          <a:latin typeface="Arial"/>
                          <a:cs typeface="Arial"/>
                        </a:rPr>
                        <a:t>tro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20" dirty="0" smtClean="0">
                          <a:latin typeface="Arial"/>
                          <a:cs typeface="Arial"/>
                        </a:rPr>
                        <a:t>tr</a:t>
                      </a:r>
                      <a:r>
                        <a:rPr sz="3200" spc="-120" dirty="0" smtClean="0">
                          <a:latin typeface="Arial"/>
                          <a:cs typeface="Arial"/>
                        </a:rPr>
                        <a:t>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00" dirty="0" smtClean="0">
                          <a:latin typeface="Arial"/>
                          <a:cs typeface="Arial"/>
                        </a:rPr>
                        <a:t>tr</a:t>
                      </a:r>
                      <a:r>
                        <a:rPr sz="3200" spc="-100" dirty="0" smtClean="0">
                          <a:latin typeface="Arial"/>
                          <a:cs typeface="Arial"/>
                        </a:rPr>
                        <a:t>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55563" marR="235585" indent="-55563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bra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80975" marR="260985" indent="-180975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200" spc="-10" dirty="0" smtClean="0">
                          <a:latin typeface="Arial"/>
                          <a:cs typeface="Arial"/>
                        </a:rPr>
                        <a:t>  dra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2700" indent="0" algn="l">
                        <a:lnSpc>
                          <a:spcPct val="100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lang="es-ES" sz="3200" spc="175" dirty="0" smtClean="0">
                          <a:latin typeface="Arial"/>
                          <a:cs typeface="Arial"/>
                        </a:rPr>
                        <a:t>  pra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4828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spc="-25" dirty="0" smtClean="0">
                          <a:latin typeface="Arial"/>
                          <a:cs typeface="Arial"/>
                        </a:rPr>
                        <a:t>   fra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971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spc="-2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-2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3200" dirty="0" smtClean="0">
                          <a:latin typeface="Arial"/>
                          <a:cs typeface="Arial"/>
                        </a:rPr>
                        <a:t>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01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cra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07010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5585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5" dirty="0" smtClean="0">
                          <a:latin typeface="Arial"/>
                          <a:cs typeface="Arial"/>
                        </a:rPr>
                        <a:t>b</a:t>
                      </a: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2090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21615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cr</a:t>
                      </a:r>
                      <a:r>
                        <a:rPr sz="3200" dirty="0" smtClean="0">
                          <a:latin typeface="Arial"/>
                          <a:cs typeface="Arial"/>
                        </a:rPr>
                        <a:t>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6854" algn="l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_tradnl" sz="3200" spc="-10" baseline="0" dirty="0" smtClean="0">
                          <a:latin typeface="Arial"/>
                          <a:cs typeface="Arial"/>
                        </a:rPr>
                        <a:t>   f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0650" y="1384300"/>
            <a:ext cx="7162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Escolar1" charset="0"/>
                <a:cs typeface="Arial"/>
              </a:rPr>
              <a:t>Lee </a:t>
            </a:r>
            <a:r>
              <a:rPr sz="2400" spc="-85" dirty="0">
                <a:latin typeface="Escolar1" charset="0"/>
                <a:cs typeface="Arial"/>
              </a:rPr>
              <a:t>en </a:t>
            </a:r>
            <a:r>
              <a:rPr sz="2400" spc="-105" dirty="0">
                <a:latin typeface="Escolar1" charset="0"/>
                <a:cs typeface="Arial"/>
              </a:rPr>
              <a:t>voz </a:t>
            </a:r>
            <a:r>
              <a:rPr sz="2400" spc="0" dirty="0">
                <a:latin typeface="Escolar1" charset="0"/>
                <a:cs typeface="Arial"/>
              </a:rPr>
              <a:t>alta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90" dirty="0">
                <a:latin typeface="Escolar1" charset="0"/>
                <a:cs typeface="Arial"/>
              </a:rPr>
              <a:t>sílabas </a:t>
            </a:r>
            <a:r>
              <a:rPr sz="2400" spc="-15" dirty="0">
                <a:latin typeface="Escolar1" charset="0"/>
                <a:cs typeface="Arial"/>
              </a:rPr>
              <a:t>y </a:t>
            </a:r>
            <a:r>
              <a:rPr sz="2400" spc="-55" dirty="0">
                <a:latin typeface="Escolar1" charset="0"/>
                <a:cs typeface="Arial"/>
              </a:rPr>
              <a:t>colorea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140" dirty="0">
                <a:latin typeface="Escolar1" charset="0"/>
                <a:cs typeface="Arial"/>
              </a:rPr>
              <a:t>que </a:t>
            </a:r>
            <a:r>
              <a:rPr sz="2400" spc="-125" dirty="0">
                <a:latin typeface="Escolar1" charset="0"/>
                <a:cs typeface="Arial"/>
              </a:rPr>
              <a:t>son </a:t>
            </a:r>
            <a:r>
              <a:rPr sz="2400" spc="-85" dirty="0">
                <a:latin typeface="Escolar1" charset="0"/>
                <a:cs typeface="Arial"/>
              </a:rPr>
              <a:t>iguales </a:t>
            </a:r>
            <a:r>
              <a:rPr sz="2400" spc="-30" dirty="0">
                <a:latin typeface="Escolar1" charset="0"/>
                <a:cs typeface="Arial"/>
              </a:rPr>
              <a:t>al</a:t>
            </a:r>
            <a:r>
              <a:rPr sz="2400" spc="-195" dirty="0">
                <a:latin typeface="Escolar1" charset="0"/>
                <a:cs typeface="Arial"/>
              </a:rPr>
              <a:t> </a:t>
            </a:r>
            <a:r>
              <a:rPr sz="2400" spc="-120" dirty="0">
                <a:latin typeface="Escolar1" charset="0"/>
                <a:cs typeface="Arial"/>
              </a:rPr>
              <a:t>modelo</a:t>
            </a:r>
            <a:endParaRPr sz="2400" dirty="0">
              <a:latin typeface="Escolar1" charset="0"/>
              <a:cs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188216"/>
            <a:ext cx="756837" cy="1348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60403"/>
            <a:ext cx="4813300" cy="8761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674969"/>
              </p:ext>
            </p:extLst>
          </p:nvPr>
        </p:nvGraphicFramePr>
        <p:xfrm>
          <a:off x="806450" y="1993900"/>
          <a:ext cx="5651959" cy="853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466"/>
                <a:gridCol w="891298"/>
                <a:gridCol w="853371"/>
                <a:gridCol w="929226"/>
                <a:gridCol w="891299"/>
                <a:gridCol w="891299"/>
              </a:tblGrid>
              <a:tr h="668685">
                <a:tc>
                  <a:txBody>
                    <a:bodyPr/>
                    <a:lstStyle/>
                    <a:p>
                      <a:pPr marL="12700" marR="250190" indent="0" algn="l"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347663" algn="l"/>
                        </a:tabLst>
                      </a:pP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  tra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30" dirty="0" smtClean="0">
                          <a:latin typeface="Escolar1" charset="0"/>
                          <a:cs typeface="Arial"/>
                        </a:rPr>
                        <a:t>tre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00" dirty="0" smtClean="0">
                          <a:latin typeface="Escolar1" charset="0"/>
                          <a:cs typeface="Arial"/>
                        </a:rPr>
                        <a:t>tri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30" dirty="0" smtClean="0">
                          <a:latin typeface="Escolar1" charset="0"/>
                          <a:cs typeface="Arial"/>
                        </a:rPr>
                        <a:t>tro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20" dirty="0" smtClean="0">
                          <a:latin typeface="Escolar1" charset="0"/>
                          <a:cs typeface="Arial"/>
                        </a:rPr>
                        <a:t>tr</a:t>
                      </a:r>
                      <a:r>
                        <a:rPr sz="3600" spc="-120" dirty="0" smtClean="0">
                          <a:latin typeface="Escolar1" charset="0"/>
                          <a:cs typeface="Arial"/>
                        </a:rPr>
                        <a:t>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00" dirty="0" smtClean="0">
                          <a:latin typeface="Escolar1" charset="0"/>
                          <a:cs typeface="Arial"/>
                        </a:rPr>
                        <a:t>tr</a:t>
                      </a:r>
                      <a:r>
                        <a:rPr sz="3600" spc="-100" dirty="0" smtClean="0">
                          <a:latin typeface="Escolar1" charset="0"/>
                          <a:cs typeface="Arial"/>
                        </a:rPr>
                        <a:t>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55563" marR="235585" indent="-55563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bra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80975" marR="260985" indent="-180975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600" spc="-10" dirty="0" smtClean="0">
                          <a:latin typeface="Escolar1" charset="0"/>
                          <a:cs typeface="Arial"/>
                        </a:rPr>
                        <a:t>  dra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2700" indent="0" algn="l">
                        <a:lnSpc>
                          <a:spcPct val="100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lang="es-ES" sz="3600" spc="175" dirty="0" smtClean="0">
                          <a:latin typeface="Escolar1" charset="0"/>
                          <a:cs typeface="Arial"/>
                        </a:rPr>
                        <a:t>  pra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4828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spc="-25" dirty="0" smtClean="0">
                          <a:latin typeface="Escolar1" charset="0"/>
                          <a:cs typeface="Arial"/>
                        </a:rPr>
                        <a:t>   fra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971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spc="-2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-25" dirty="0" smtClean="0">
                          <a:latin typeface="Escolar1" charset="0"/>
                          <a:cs typeface="Arial"/>
                        </a:rPr>
                        <a:t>g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sz="3600" dirty="0" smtClean="0">
                          <a:latin typeface="Escolar1" charset="0"/>
                          <a:cs typeface="Arial"/>
                        </a:rPr>
                        <a:t>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01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07010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tre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5585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5" dirty="0" smtClean="0">
                          <a:latin typeface="Escolar1" charset="0"/>
                          <a:cs typeface="Arial"/>
                        </a:rPr>
                        <a:t>b</a:t>
                      </a: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2090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5" dirty="0" smtClean="0">
                          <a:latin typeface="Escolar1" charset="0"/>
                          <a:cs typeface="Arial"/>
                        </a:rPr>
                        <a:t>p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21615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cr</a:t>
                      </a:r>
                      <a:r>
                        <a:rPr sz="3600" dirty="0" smtClean="0">
                          <a:latin typeface="Escolar1" charset="0"/>
                          <a:cs typeface="Arial"/>
                        </a:rPr>
                        <a:t>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6854" algn="l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_tradnl" sz="3600" spc="-10" baseline="0" dirty="0" smtClean="0">
                          <a:latin typeface="Escolar1" charset="0"/>
                          <a:cs typeface="Arial"/>
                        </a:rPr>
                        <a:t>   f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0650" y="1384300"/>
            <a:ext cx="7162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Escolar1" charset="0"/>
                <a:cs typeface="Arial"/>
              </a:rPr>
              <a:t>Lee </a:t>
            </a:r>
            <a:r>
              <a:rPr sz="2400" spc="-85" dirty="0">
                <a:latin typeface="Escolar1" charset="0"/>
                <a:cs typeface="Arial"/>
              </a:rPr>
              <a:t>en </a:t>
            </a:r>
            <a:r>
              <a:rPr sz="2400" spc="-105" dirty="0">
                <a:latin typeface="Escolar1" charset="0"/>
                <a:cs typeface="Arial"/>
              </a:rPr>
              <a:t>voz </a:t>
            </a:r>
            <a:r>
              <a:rPr sz="2400" spc="0" dirty="0">
                <a:latin typeface="Escolar1" charset="0"/>
                <a:cs typeface="Arial"/>
              </a:rPr>
              <a:t>alta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90" dirty="0">
                <a:latin typeface="Escolar1" charset="0"/>
                <a:cs typeface="Arial"/>
              </a:rPr>
              <a:t>sílabas </a:t>
            </a:r>
            <a:r>
              <a:rPr sz="2400" spc="-15" dirty="0">
                <a:latin typeface="Escolar1" charset="0"/>
                <a:cs typeface="Arial"/>
              </a:rPr>
              <a:t>y </a:t>
            </a:r>
            <a:r>
              <a:rPr sz="2400" spc="-55" dirty="0">
                <a:latin typeface="Escolar1" charset="0"/>
                <a:cs typeface="Arial"/>
              </a:rPr>
              <a:t>colorea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140" dirty="0">
                <a:latin typeface="Escolar1" charset="0"/>
                <a:cs typeface="Arial"/>
              </a:rPr>
              <a:t>que </a:t>
            </a:r>
            <a:r>
              <a:rPr sz="2400" spc="-125" dirty="0">
                <a:latin typeface="Escolar1" charset="0"/>
                <a:cs typeface="Arial"/>
              </a:rPr>
              <a:t>son </a:t>
            </a:r>
            <a:r>
              <a:rPr sz="2400" spc="-85" dirty="0">
                <a:latin typeface="Escolar1" charset="0"/>
                <a:cs typeface="Arial"/>
              </a:rPr>
              <a:t>iguales </a:t>
            </a:r>
            <a:r>
              <a:rPr sz="2400" spc="-30" dirty="0">
                <a:latin typeface="Escolar1" charset="0"/>
                <a:cs typeface="Arial"/>
              </a:rPr>
              <a:t>al</a:t>
            </a:r>
            <a:r>
              <a:rPr sz="2400" spc="-195" dirty="0">
                <a:latin typeface="Escolar1" charset="0"/>
                <a:cs typeface="Arial"/>
              </a:rPr>
              <a:t> </a:t>
            </a:r>
            <a:r>
              <a:rPr sz="2400" spc="-120" dirty="0">
                <a:latin typeface="Escolar1" charset="0"/>
                <a:cs typeface="Arial"/>
              </a:rPr>
              <a:t>modelo</a:t>
            </a:r>
            <a:endParaRPr sz="2400" dirty="0">
              <a:latin typeface="Escolar1" charset="0"/>
              <a:cs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188216"/>
            <a:ext cx="756837" cy="1348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60403"/>
            <a:ext cx="4813300" cy="87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08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02526"/>
              </p:ext>
            </p:extLst>
          </p:nvPr>
        </p:nvGraphicFramePr>
        <p:xfrm>
          <a:off x="806450" y="1993900"/>
          <a:ext cx="5651959" cy="853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466"/>
                <a:gridCol w="891298"/>
                <a:gridCol w="853371"/>
                <a:gridCol w="929226"/>
                <a:gridCol w="891299"/>
                <a:gridCol w="891299"/>
              </a:tblGrid>
              <a:tr h="668685">
                <a:tc>
                  <a:txBody>
                    <a:bodyPr/>
                    <a:lstStyle/>
                    <a:p>
                      <a:pPr marL="12700" marR="250190" indent="0" algn="l"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347663" algn="l"/>
                        </a:tabLst>
                      </a:pP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  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30" dirty="0" smtClean="0">
                          <a:latin typeface="Arial"/>
                          <a:cs typeface="Arial"/>
                        </a:rPr>
                        <a:t>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00" dirty="0" smtClean="0">
                          <a:latin typeface="Arial"/>
                          <a:cs typeface="Arial"/>
                        </a:rPr>
                        <a:t>tri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30" dirty="0" smtClean="0">
                          <a:latin typeface="Arial"/>
                          <a:cs typeface="Arial"/>
                        </a:rPr>
                        <a:t>tro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20" dirty="0" smtClean="0">
                          <a:latin typeface="Arial"/>
                          <a:cs typeface="Arial"/>
                        </a:rPr>
                        <a:t>tr</a:t>
                      </a:r>
                      <a:r>
                        <a:rPr sz="3200" spc="-120" dirty="0" smtClean="0">
                          <a:latin typeface="Arial"/>
                          <a:cs typeface="Arial"/>
                        </a:rPr>
                        <a:t>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00" dirty="0" smtClean="0">
                          <a:latin typeface="Arial"/>
                          <a:cs typeface="Arial"/>
                        </a:rPr>
                        <a:t>tr</a:t>
                      </a:r>
                      <a:r>
                        <a:rPr sz="3200" spc="-100" dirty="0" smtClean="0">
                          <a:latin typeface="Arial"/>
                          <a:cs typeface="Arial"/>
                        </a:rPr>
                        <a:t>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55563" marR="235585" indent="-55563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bru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80975" marR="260985" indent="-180975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200" spc="-10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lang="es-ES" sz="3200" spc="-10" dirty="0" err="1" smtClean="0">
                          <a:latin typeface="Arial"/>
                          <a:cs typeface="Arial"/>
                        </a:rPr>
                        <a:t>dro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dra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2700" indent="0" algn="l">
                        <a:lnSpc>
                          <a:spcPct val="100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lang="es-ES" sz="3200" spc="175" dirty="0" smtClean="0">
                          <a:latin typeface="Arial"/>
                          <a:cs typeface="Arial"/>
                        </a:rPr>
                        <a:t>  pri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4828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spc="-25" dirty="0" smtClean="0">
                          <a:latin typeface="Arial"/>
                          <a:cs typeface="Arial"/>
                        </a:rPr>
                        <a:t>   fre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971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spc="-2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-25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gri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01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cru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07010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tre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5585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5" dirty="0" smtClean="0">
                          <a:latin typeface="Arial"/>
                          <a:cs typeface="Arial"/>
                        </a:rPr>
                        <a:t>b</a:t>
                      </a: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bru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2090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spc="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pru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21615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spc="15" dirty="0" smtClean="0">
                          <a:latin typeface="Arial"/>
                          <a:cs typeface="Arial"/>
                        </a:rPr>
                        <a:t>  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lang="es-ES" sz="3200" spc="0" dirty="0" err="1" smtClean="0">
                          <a:latin typeface="Arial"/>
                          <a:cs typeface="Arial"/>
                        </a:rPr>
                        <a:t>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cro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6854" algn="l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_tradnl" sz="3200" spc="-10" baseline="0" dirty="0" smtClean="0">
                          <a:latin typeface="Arial"/>
                          <a:cs typeface="Arial"/>
                        </a:rPr>
                        <a:t>   f</a:t>
                      </a:r>
                      <a:r>
                        <a:rPr sz="3200" spc="1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Arial"/>
                          <a:cs typeface="Arial"/>
                        </a:rPr>
                        <a:t>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fre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fri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fro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fru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Arial"/>
                          <a:cs typeface="Arial"/>
                        </a:rPr>
                        <a:t>fra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0650" y="1384300"/>
            <a:ext cx="7162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Escolar1" charset="0"/>
                <a:cs typeface="Arial"/>
              </a:rPr>
              <a:t>Lee </a:t>
            </a:r>
            <a:r>
              <a:rPr sz="2400" spc="-85" dirty="0">
                <a:latin typeface="Escolar1" charset="0"/>
                <a:cs typeface="Arial"/>
              </a:rPr>
              <a:t>en </a:t>
            </a:r>
            <a:r>
              <a:rPr sz="2400" spc="-105" dirty="0">
                <a:latin typeface="Escolar1" charset="0"/>
                <a:cs typeface="Arial"/>
              </a:rPr>
              <a:t>voz </a:t>
            </a:r>
            <a:r>
              <a:rPr sz="2400" spc="0" dirty="0">
                <a:latin typeface="Escolar1" charset="0"/>
                <a:cs typeface="Arial"/>
              </a:rPr>
              <a:t>alta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90" dirty="0">
                <a:latin typeface="Escolar1" charset="0"/>
                <a:cs typeface="Arial"/>
              </a:rPr>
              <a:t>sílabas </a:t>
            </a:r>
            <a:r>
              <a:rPr sz="2400" spc="-15" dirty="0">
                <a:latin typeface="Escolar1" charset="0"/>
                <a:cs typeface="Arial"/>
              </a:rPr>
              <a:t>y </a:t>
            </a:r>
            <a:r>
              <a:rPr sz="2400" spc="-55" dirty="0">
                <a:latin typeface="Escolar1" charset="0"/>
                <a:cs typeface="Arial"/>
              </a:rPr>
              <a:t>colorea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140" dirty="0">
                <a:latin typeface="Escolar1" charset="0"/>
                <a:cs typeface="Arial"/>
              </a:rPr>
              <a:t>que </a:t>
            </a:r>
            <a:r>
              <a:rPr sz="2400" spc="-125" dirty="0">
                <a:latin typeface="Escolar1" charset="0"/>
                <a:cs typeface="Arial"/>
              </a:rPr>
              <a:t>son </a:t>
            </a:r>
            <a:r>
              <a:rPr sz="2400" spc="-85" dirty="0">
                <a:latin typeface="Escolar1" charset="0"/>
                <a:cs typeface="Arial"/>
              </a:rPr>
              <a:t>iguales </a:t>
            </a:r>
            <a:r>
              <a:rPr sz="2400" spc="-30" dirty="0">
                <a:latin typeface="Escolar1" charset="0"/>
                <a:cs typeface="Arial"/>
              </a:rPr>
              <a:t>al</a:t>
            </a:r>
            <a:r>
              <a:rPr sz="2400" spc="-195" dirty="0">
                <a:latin typeface="Escolar1" charset="0"/>
                <a:cs typeface="Arial"/>
              </a:rPr>
              <a:t> </a:t>
            </a:r>
            <a:r>
              <a:rPr sz="2400" spc="-120" dirty="0">
                <a:latin typeface="Escolar1" charset="0"/>
                <a:cs typeface="Arial"/>
              </a:rPr>
              <a:t>modelo</a:t>
            </a:r>
            <a:endParaRPr sz="2400" dirty="0">
              <a:latin typeface="Escolar1" charset="0"/>
              <a:cs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188216"/>
            <a:ext cx="756837" cy="1348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60403"/>
            <a:ext cx="4813300" cy="87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6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91149"/>
              </p:ext>
            </p:extLst>
          </p:nvPr>
        </p:nvGraphicFramePr>
        <p:xfrm>
          <a:off x="806450" y="1993900"/>
          <a:ext cx="5651959" cy="853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466"/>
                <a:gridCol w="891298"/>
                <a:gridCol w="853371"/>
                <a:gridCol w="929226"/>
                <a:gridCol w="891299"/>
                <a:gridCol w="891299"/>
              </a:tblGrid>
              <a:tr h="668685">
                <a:tc>
                  <a:txBody>
                    <a:bodyPr/>
                    <a:lstStyle/>
                    <a:p>
                      <a:pPr marL="12700" marR="250190" indent="0" algn="l"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347663" algn="l"/>
                        </a:tabLst>
                      </a:pPr>
                      <a:r>
                        <a:rPr lang="es-ES" sz="3200" spc="15" dirty="0" smtClean="0">
                          <a:latin typeface="Escolar1" charset="0"/>
                          <a:cs typeface="Arial"/>
                        </a:rPr>
                        <a:t>  tre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30" dirty="0" smtClean="0">
                          <a:latin typeface="Escolar1" charset="0"/>
                          <a:cs typeface="Arial"/>
                        </a:rPr>
                        <a:t>tre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00" dirty="0" smtClean="0">
                          <a:latin typeface="Escolar1" charset="0"/>
                          <a:cs typeface="Arial"/>
                        </a:rPr>
                        <a:t>tri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30" dirty="0" smtClean="0">
                          <a:latin typeface="Escolar1" charset="0"/>
                          <a:cs typeface="Arial"/>
                        </a:rPr>
                        <a:t>tro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20" dirty="0" smtClean="0">
                          <a:latin typeface="Escolar1" charset="0"/>
                          <a:cs typeface="Arial"/>
                        </a:rPr>
                        <a:t>tr</a:t>
                      </a:r>
                      <a:r>
                        <a:rPr sz="3200" spc="-120" dirty="0" smtClean="0">
                          <a:latin typeface="Escolar1" charset="0"/>
                          <a:cs typeface="Arial"/>
                        </a:rPr>
                        <a:t>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200" spc="-100" dirty="0" smtClean="0">
                          <a:latin typeface="Escolar1" charset="0"/>
                          <a:cs typeface="Arial"/>
                        </a:rPr>
                        <a:t>tr</a:t>
                      </a:r>
                      <a:r>
                        <a:rPr sz="3200" spc="-100" dirty="0" smtClean="0">
                          <a:latin typeface="Escolar1" charset="0"/>
                          <a:cs typeface="Arial"/>
                        </a:rPr>
                        <a:t>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55563" marR="235585" indent="-55563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200" spc="5" dirty="0" smtClean="0">
                          <a:latin typeface="Escolar1" charset="0"/>
                          <a:cs typeface="Arial"/>
                        </a:rPr>
                        <a:t>  bru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80975" marR="260985" indent="-180975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200" spc="-10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lang="es-ES" sz="3200" spc="-10" dirty="0" err="1" smtClean="0">
                          <a:latin typeface="Escolar1" charset="0"/>
                          <a:cs typeface="Arial"/>
                        </a:rPr>
                        <a:t>dro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dre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dri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dro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dru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dra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2700" indent="0" algn="l">
                        <a:lnSpc>
                          <a:spcPct val="100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lang="es-ES" sz="3200" spc="175" dirty="0" smtClean="0">
                          <a:latin typeface="Escolar1" charset="0"/>
                          <a:cs typeface="Arial"/>
                        </a:rPr>
                        <a:t>  pri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4828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spc="-25" dirty="0" smtClean="0">
                          <a:latin typeface="Escolar1" charset="0"/>
                          <a:cs typeface="Arial"/>
                        </a:rPr>
                        <a:t>   fre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971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spc="-2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200" spc="-25" dirty="0" smtClean="0">
                          <a:latin typeface="Escolar1" charset="0"/>
                          <a:cs typeface="Arial"/>
                        </a:rPr>
                        <a:t>g</a:t>
                      </a:r>
                      <a:r>
                        <a:rPr sz="32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Escolar1" charset="0"/>
                          <a:cs typeface="Arial"/>
                        </a:rPr>
                        <a:t>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gre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gre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gro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gru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gri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01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spc="1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lang="es-ES" sz="3200" spc="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07010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spc="5" dirty="0" smtClean="0">
                          <a:latin typeface="Escolar1" charset="0"/>
                          <a:cs typeface="Arial"/>
                        </a:rPr>
                        <a:t>  tre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tri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tro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tru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tra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tre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5585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spc="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200" spc="5" dirty="0" smtClean="0">
                          <a:latin typeface="Escolar1" charset="0"/>
                          <a:cs typeface="Arial"/>
                        </a:rPr>
                        <a:t>b</a:t>
                      </a:r>
                      <a:r>
                        <a:rPr lang="es-ES" sz="32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Escolar1" charset="0"/>
                          <a:cs typeface="Arial"/>
                        </a:rPr>
                        <a:t>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bru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2090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spc="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200" spc="5" dirty="0" smtClean="0">
                          <a:latin typeface="Escolar1" charset="0"/>
                          <a:cs typeface="Arial"/>
                        </a:rPr>
                        <a:t>p</a:t>
                      </a:r>
                      <a:r>
                        <a:rPr sz="32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Escolar1" charset="0"/>
                          <a:cs typeface="Arial"/>
                        </a:rPr>
                        <a:t>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pru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21615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spc="1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200" spc="15" dirty="0" smtClean="0">
                          <a:latin typeface="Escolar1" charset="0"/>
                          <a:cs typeface="Arial"/>
                        </a:rPr>
                        <a:t>c</a:t>
                      </a:r>
                      <a:r>
                        <a:rPr lang="es-ES" sz="3200" spc="0" dirty="0" err="1" smtClean="0">
                          <a:latin typeface="Escolar1" charset="0"/>
                          <a:cs typeface="Arial"/>
                        </a:rPr>
                        <a:t>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cro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6854" algn="l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_tradnl" sz="3200" spc="-10" baseline="0" dirty="0" smtClean="0">
                          <a:latin typeface="Escolar1" charset="0"/>
                          <a:cs typeface="Arial"/>
                        </a:rPr>
                        <a:t>   f</a:t>
                      </a:r>
                      <a:r>
                        <a:rPr sz="32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200" spc="0" dirty="0" smtClean="0">
                          <a:latin typeface="Escolar1" charset="0"/>
                          <a:cs typeface="Arial"/>
                        </a:rPr>
                        <a:t>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fre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fri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fro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fru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200" dirty="0" smtClean="0">
                          <a:latin typeface="Escolar1" charset="0"/>
                          <a:cs typeface="Arial"/>
                        </a:rPr>
                        <a:t>fra</a:t>
                      </a:r>
                      <a:endParaRPr sz="32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0650" y="1384300"/>
            <a:ext cx="7162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Escolar1" charset="0"/>
                <a:cs typeface="Arial"/>
              </a:rPr>
              <a:t>Lee </a:t>
            </a:r>
            <a:r>
              <a:rPr sz="2400" spc="-85" dirty="0">
                <a:latin typeface="Escolar1" charset="0"/>
                <a:cs typeface="Arial"/>
              </a:rPr>
              <a:t>en </a:t>
            </a:r>
            <a:r>
              <a:rPr sz="2400" spc="-105" dirty="0">
                <a:latin typeface="Escolar1" charset="0"/>
                <a:cs typeface="Arial"/>
              </a:rPr>
              <a:t>voz </a:t>
            </a:r>
            <a:r>
              <a:rPr sz="2400" spc="0" dirty="0">
                <a:latin typeface="Escolar1" charset="0"/>
                <a:cs typeface="Arial"/>
              </a:rPr>
              <a:t>alta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90" dirty="0">
                <a:latin typeface="Escolar1" charset="0"/>
                <a:cs typeface="Arial"/>
              </a:rPr>
              <a:t>sílabas </a:t>
            </a:r>
            <a:r>
              <a:rPr sz="2400" spc="-15" dirty="0">
                <a:latin typeface="Escolar1" charset="0"/>
                <a:cs typeface="Arial"/>
              </a:rPr>
              <a:t>y </a:t>
            </a:r>
            <a:r>
              <a:rPr sz="2400" spc="-55" dirty="0">
                <a:latin typeface="Escolar1" charset="0"/>
                <a:cs typeface="Arial"/>
              </a:rPr>
              <a:t>colorea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140" dirty="0">
                <a:latin typeface="Escolar1" charset="0"/>
                <a:cs typeface="Arial"/>
              </a:rPr>
              <a:t>que </a:t>
            </a:r>
            <a:r>
              <a:rPr sz="2400" spc="-125" dirty="0">
                <a:latin typeface="Escolar1" charset="0"/>
                <a:cs typeface="Arial"/>
              </a:rPr>
              <a:t>son </a:t>
            </a:r>
            <a:r>
              <a:rPr sz="2400" spc="-85" dirty="0">
                <a:latin typeface="Escolar1" charset="0"/>
                <a:cs typeface="Arial"/>
              </a:rPr>
              <a:t>iguales </a:t>
            </a:r>
            <a:r>
              <a:rPr sz="2400" spc="-30" dirty="0">
                <a:latin typeface="Escolar1" charset="0"/>
                <a:cs typeface="Arial"/>
              </a:rPr>
              <a:t>al</a:t>
            </a:r>
            <a:r>
              <a:rPr sz="2400" spc="-195" dirty="0">
                <a:latin typeface="Escolar1" charset="0"/>
                <a:cs typeface="Arial"/>
              </a:rPr>
              <a:t> </a:t>
            </a:r>
            <a:r>
              <a:rPr sz="2400" spc="-120" dirty="0">
                <a:latin typeface="Escolar1" charset="0"/>
                <a:cs typeface="Arial"/>
              </a:rPr>
              <a:t>modelo</a:t>
            </a:r>
            <a:endParaRPr sz="2400" dirty="0">
              <a:latin typeface="Escolar1" charset="0"/>
              <a:cs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188216"/>
            <a:ext cx="756837" cy="1348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60403"/>
            <a:ext cx="4813300" cy="87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0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57679"/>
              </p:ext>
            </p:extLst>
          </p:nvPr>
        </p:nvGraphicFramePr>
        <p:xfrm>
          <a:off x="806450" y="1993900"/>
          <a:ext cx="5651959" cy="853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466"/>
                <a:gridCol w="891298"/>
                <a:gridCol w="853371"/>
                <a:gridCol w="929226"/>
                <a:gridCol w="891299"/>
                <a:gridCol w="891299"/>
              </a:tblGrid>
              <a:tr h="668685">
                <a:tc>
                  <a:txBody>
                    <a:bodyPr/>
                    <a:lstStyle/>
                    <a:p>
                      <a:pPr marL="12700" marR="250190" indent="0" algn="l"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347663" algn="l"/>
                        </a:tabLst>
                      </a:pP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  tri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30" dirty="0" smtClean="0">
                          <a:latin typeface="Escolar1" charset="0"/>
                          <a:cs typeface="Arial"/>
                        </a:rPr>
                        <a:t>tre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00" dirty="0" smtClean="0">
                          <a:latin typeface="Escolar1" charset="0"/>
                          <a:cs typeface="Arial"/>
                        </a:rPr>
                        <a:t>tri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30" dirty="0" smtClean="0">
                          <a:latin typeface="Escolar1" charset="0"/>
                          <a:cs typeface="Arial"/>
                        </a:rPr>
                        <a:t>tro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20" dirty="0" smtClean="0">
                          <a:latin typeface="Escolar1" charset="0"/>
                          <a:cs typeface="Arial"/>
                        </a:rPr>
                        <a:t>tr</a:t>
                      </a:r>
                      <a:r>
                        <a:rPr sz="3600" spc="-120" dirty="0" smtClean="0">
                          <a:latin typeface="Escolar1" charset="0"/>
                          <a:cs typeface="Arial"/>
                        </a:rPr>
                        <a:t>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00" dirty="0" smtClean="0">
                          <a:latin typeface="Escolar1" charset="0"/>
                          <a:cs typeface="Arial"/>
                        </a:rPr>
                        <a:t>tr</a:t>
                      </a:r>
                      <a:r>
                        <a:rPr sz="3600" spc="-100" dirty="0" smtClean="0">
                          <a:latin typeface="Escolar1" charset="0"/>
                          <a:cs typeface="Arial"/>
                        </a:rPr>
                        <a:t>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55563" marR="235585" indent="-55563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bro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80975" marR="260985" indent="-180975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600" spc="-10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lang="es-ES" sz="3600" spc="-10" dirty="0" err="1" smtClean="0">
                          <a:latin typeface="Escolar1" charset="0"/>
                          <a:cs typeface="Arial"/>
                        </a:rPr>
                        <a:t>dru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dra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2700" indent="0" algn="l">
                        <a:lnSpc>
                          <a:spcPct val="100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lang="es-ES" sz="3600" spc="175" dirty="0" smtClean="0">
                          <a:latin typeface="Escolar1" charset="0"/>
                          <a:cs typeface="Arial"/>
                        </a:rPr>
                        <a:t>  pri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4828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spc="-25" dirty="0" smtClean="0">
                          <a:latin typeface="Escolar1" charset="0"/>
                          <a:cs typeface="Arial"/>
                        </a:rPr>
                        <a:t>   fro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971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spc="-2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-25" dirty="0" smtClean="0">
                          <a:latin typeface="Escolar1" charset="0"/>
                          <a:cs typeface="Arial"/>
                        </a:rPr>
                        <a:t>g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gri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01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07010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tra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tre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5585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5" dirty="0" smtClean="0">
                          <a:latin typeface="Escolar1" charset="0"/>
                          <a:cs typeface="Arial"/>
                        </a:rPr>
                        <a:t>b</a:t>
                      </a: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bru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2090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spc="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5" dirty="0" smtClean="0">
                          <a:latin typeface="Escolar1" charset="0"/>
                          <a:cs typeface="Arial"/>
                        </a:rPr>
                        <a:t>p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pru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21615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spc="15" dirty="0" smtClean="0">
                          <a:latin typeface="Escolar1" charset="0"/>
                          <a:cs typeface="Arial"/>
                        </a:rPr>
                        <a:t>  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cr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cro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6854" algn="l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_tradnl" sz="3600" spc="-10" baseline="0" dirty="0" smtClean="0">
                          <a:latin typeface="Escolar1" charset="0"/>
                          <a:cs typeface="Arial"/>
                        </a:rPr>
                        <a:t>   f</a:t>
                      </a:r>
                      <a:r>
                        <a:rPr sz="3600" spc="15" dirty="0" smtClean="0">
                          <a:latin typeface="Escolar1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Escolar1" charset="0"/>
                          <a:cs typeface="Arial"/>
                        </a:rPr>
                        <a:t>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fre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fri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fro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fru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Escolar1" charset="0"/>
                          <a:cs typeface="Arial"/>
                        </a:rPr>
                        <a:t>fra</a:t>
                      </a:r>
                      <a:endParaRPr sz="3600" dirty="0">
                        <a:latin typeface="Escolar1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0650" y="1384300"/>
            <a:ext cx="7162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Escolar1" charset="0"/>
                <a:cs typeface="Arial"/>
              </a:rPr>
              <a:t>Lee </a:t>
            </a:r>
            <a:r>
              <a:rPr sz="2400" spc="-85" dirty="0">
                <a:latin typeface="Escolar1" charset="0"/>
                <a:cs typeface="Arial"/>
              </a:rPr>
              <a:t>en </a:t>
            </a:r>
            <a:r>
              <a:rPr sz="2400" spc="-105" dirty="0">
                <a:latin typeface="Escolar1" charset="0"/>
                <a:cs typeface="Arial"/>
              </a:rPr>
              <a:t>voz </a:t>
            </a:r>
            <a:r>
              <a:rPr sz="2400" spc="0" dirty="0">
                <a:latin typeface="Escolar1" charset="0"/>
                <a:cs typeface="Arial"/>
              </a:rPr>
              <a:t>alta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90" dirty="0">
                <a:latin typeface="Escolar1" charset="0"/>
                <a:cs typeface="Arial"/>
              </a:rPr>
              <a:t>sílabas </a:t>
            </a:r>
            <a:r>
              <a:rPr sz="2400" spc="-15" dirty="0">
                <a:latin typeface="Escolar1" charset="0"/>
                <a:cs typeface="Arial"/>
              </a:rPr>
              <a:t>y </a:t>
            </a:r>
            <a:r>
              <a:rPr sz="2400" spc="-55" dirty="0">
                <a:latin typeface="Escolar1" charset="0"/>
                <a:cs typeface="Arial"/>
              </a:rPr>
              <a:t>colorea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140" dirty="0">
                <a:latin typeface="Escolar1" charset="0"/>
                <a:cs typeface="Arial"/>
              </a:rPr>
              <a:t>que </a:t>
            </a:r>
            <a:r>
              <a:rPr sz="2400" spc="-125" dirty="0">
                <a:latin typeface="Escolar1" charset="0"/>
                <a:cs typeface="Arial"/>
              </a:rPr>
              <a:t>son </a:t>
            </a:r>
            <a:r>
              <a:rPr sz="2400" spc="-85" dirty="0">
                <a:latin typeface="Escolar1" charset="0"/>
                <a:cs typeface="Arial"/>
              </a:rPr>
              <a:t>iguales </a:t>
            </a:r>
            <a:r>
              <a:rPr sz="2400" spc="-30" dirty="0">
                <a:latin typeface="Escolar1" charset="0"/>
                <a:cs typeface="Arial"/>
              </a:rPr>
              <a:t>al</a:t>
            </a:r>
            <a:r>
              <a:rPr sz="2400" spc="-195" dirty="0">
                <a:latin typeface="Escolar1" charset="0"/>
                <a:cs typeface="Arial"/>
              </a:rPr>
              <a:t> </a:t>
            </a:r>
            <a:r>
              <a:rPr sz="2400" spc="-120" dirty="0">
                <a:latin typeface="Escolar1" charset="0"/>
                <a:cs typeface="Arial"/>
              </a:rPr>
              <a:t>modelo</a:t>
            </a:r>
            <a:endParaRPr sz="2400" dirty="0">
              <a:latin typeface="Escolar1" charset="0"/>
              <a:cs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188216"/>
            <a:ext cx="756837" cy="1348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60403"/>
            <a:ext cx="4813300" cy="87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7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993554"/>
              </p:ext>
            </p:extLst>
          </p:nvPr>
        </p:nvGraphicFramePr>
        <p:xfrm>
          <a:off x="806450" y="1993900"/>
          <a:ext cx="5651959" cy="853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466"/>
                <a:gridCol w="891298"/>
                <a:gridCol w="853371"/>
                <a:gridCol w="929226"/>
                <a:gridCol w="891299"/>
                <a:gridCol w="891299"/>
              </a:tblGrid>
              <a:tr h="668685">
                <a:tc>
                  <a:txBody>
                    <a:bodyPr/>
                    <a:lstStyle/>
                    <a:p>
                      <a:pPr marL="12700" marR="250190" indent="0" algn="l">
                        <a:lnSpc>
                          <a:spcPct val="100000"/>
                        </a:lnSpc>
                        <a:spcBef>
                          <a:spcPts val="605"/>
                        </a:spcBef>
                        <a:tabLst>
                          <a:tab pos="347663" algn="l"/>
                        </a:tabLst>
                      </a:pPr>
                      <a:r>
                        <a:rPr lang="es-ES" sz="3600" spc="15" dirty="0" smtClean="0">
                          <a:latin typeface="Arial" charset="0"/>
                          <a:cs typeface="Arial"/>
                        </a:rPr>
                        <a:t>  tri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30" dirty="0" smtClean="0">
                          <a:latin typeface="Arial" charset="0"/>
                          <a:cs typeface="Arial"/>
                        </a:rPr>
                        <a:t>tre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00" dirty="0" smtClean="0">
                          <a:latin typeface="Arial" charset="0"/>
                          <a:cs typeface="Arial"/>
                        </a:rPr>
                        <a:t>tri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30" dirty="0" smtClean="0">
                          <a:latin typeface="Arial" charset="0"/>
                          <a:cs typeface="Arial"/>
                        </a:rPr>
                        <a:t>tro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20" dirty="0" smtClean="0">
                          <a:latin typeface="Arial" charset="0"/>
                          <a:cs typeface="Arial"/>
                        </a:rPr>
                        <a:t>tr</a:t>
                      </a:r>
                      <a:r>
                        <a:rPr sz="3600" spc="-120" dirty="0" smtClean="0">
                          <a:latin typeface="Arial" charset="0"/>
                          <a:cs typeface="Arial"/>
                        </a:rPr>
                        <a:t>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es-ES" sz="3600" spc="-100" dirty="0" smtClean="0">
                          <a:latin typeface="Arial" charset="0"/>
                          <a:cs typeface="Arial"/>
                        </a:rPr>
                        <a:t>tr</a:t>
                      </a:r>
                      <a:r>
                        <a:rPr sz="3600" spc="-100" dirty="0" smtClean="0">
                          <a:latin typeface="Arial" charset="0"/>
                          <a:cs typeface="Arial"/>
                        </a:rPr>
                        <a:t>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683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55563" marR="235585" indent="-55563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600" spc="5" dirty="0" smtClean="0">
                          <a:latin typeface="Arial" charset="0"/>
                          <a:cs typeface="Arial"/>
                        </a:rPr>
                        <a:t>  bro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80975" marR="260985" indent="-180975" algn="l">
                        <a:lnSpc>
                          <a:spcPct val="100000"/>
                        </a:lnSpc>
                        <a:spcBef>
                          <a:spcPts val="615"/>
                        </a:spcBef>
                        <a:tabLst/>
                      </a:pPr>
                      <a:r>
                        <a:rPr lang="es-ES" sz="3600" spc="-10" dirty="0" smtClean="0">
                          <a:latin typeface="Arial" charset="0"/>
                          <a:cs typeface="Arial"/>
                        </a:rPr>
                        <a:t>  </a:t>
                      </a:r>
                      <a:r>
                        <a:rPr lang="es-ES" sz="3600" spc="-10" dirty="0" err="1" smtClean="0">
                          <a:latin typeface="Arial" charset="0"/>
                          <a:cs typeface="Arial"/>
                        </a:rPr>
                        <a:t>dru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dre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dri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dro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dru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dra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10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L="12700" indent="0" algn="l">
                        <a:lnSpc>
                          <a:spcPct val="100000"/>
                        </a:lnSpc>
                        <a:spcBef>
                          <a:spcPts val="620"/>
                        </a:spcBef>
                        <a:tabLst/>
                      </a:pPr>
                      <a:r>
                        <a:rPr lang="es-ES" sz="3600" spc="175" dirty="0" smtClean="0">
                          <a:latin typeface="Arial" charset="0"/>
                          <a:cs typeface="Arial"/>
                        </a:rPr>
                        <a:t>  pri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48285" algn="l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spc="-25" dirty="0" smtClean="0">
                          <a:latin typeface="Arial" charset="0"/>
                          <a:cs typeface="Arial"/>
                        </a:rPr>
                        <a:t>   fro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874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9710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spc="-25" dirty="0" smtClean="0">
                          <a:latin typeface="Arial" charset="0"/>
                          <a:cs typeface="Arial"/>
                        </a:rPr>
                        <a:t>  </a:t>
                      </a:r>
                      <a:r>
                        <a:rPr sz="3600" spc="-25" dirty="0" smtClean="0">
                          <a:latin typeface="Arial" charset="0"/>
                          <a:cs typeface="Arial"/>
                        </a:rPr>
                        <a:t>g</a:t>
                      </a:r>
                      <a:r>
                        <a:rPr sz="3600" spc="15" dirty="0" smtClean="0">
                          <a:latin typeface="Arial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Arial" charset="0"/>
                          <a:cs typeface="Arial"/>
                        </a:rPr>
                        <a:t>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gre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gre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gro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gru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gri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0185" algn="l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spc="15" dirty="0" smtClean="0">
                          <a:latin typeface="Arial" charset="0"/>
                          <a:cs typeface="Arial"/>
                        </a:rPr>
                        <a:t>  </a:t>
                      </a:r>
                      <a:r>
                        <a:rPr lang="es-ES" sz="3600" spc="0" dirty="0" smtClean="0">
                          <a:latin typeface="Arial" charset="0"/>
                          <a:cs typeface="Arial"/>
                        </a:rPr>
                        <a:t>cre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7937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07010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spc="5" dirty="0" smtClean="0">
                          <a:latin typeface="Arial" charset="0"/>
                          <a:cs typeface="Arial"/>
                        </a:rPr>
                        <a:t>  tra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tri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tro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tru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tra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tre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5585" algn="l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spc="5" dirty="0" smtClean="0">
                          <a:latin typeface="Arial" charset="0"/>
                          <a:cs typeface="Arial"/>
                        </a:rPr>
                        <a:t>  </a:t>
                      </a:r>
                      <a:r>
                        <a:rPr sz="3600" spc="5" dirty="0" smtClean="0">
                          <a:latin typeface="Arial" charset="0"/>
                          <a:cs typeface="Arial"/>
                        </a:rPr>
                        <a:t>b</a:t>
                      </a:r>
                      <a:r>
                        <a:rPr lang="es-ES" sz="3600" spc="15" dirty="0" smtClean="0">
                          <a:latin typeface="Arial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Arial" charset="0"/>
                          <a:cs typeface="Arial"/>
                        </a:rPr>
                        <a:t>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604" algn="ct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bru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01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12090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spc="5" dirty="0" smtClean="0">
                          <a:latin typeface="Arial" charset="0"/>
                          <a:cs typeface="Arial"/>
                        </a:rPr>
                        <a:t>  </a:t>
                      </a:r>
                      <a:r>
                        <a:rPr sz="3600" spc="5" dirty="0" smtClean="0">
                          <a:latin typeface="Arial" charset="0"/>
                          <a:cs typeface="Arial"/>
                        </a:rPr>
                        <a:t>p</a:t>
                      </a:r>
                      <a:r>
                        <a:rPr sz="3600" spc="15" dirty="0" smtClean="0">
                          <a:latin typeface="Arial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Arial" charset="0"/>
                          <a:cs typeface="Arial"/>
                        </a:rPr>
                        <a:t>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pru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21615" algn="l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spc="15" dirty="0" smtClean="0">
                          <a:latin typeface="Arial" charset="0"/>
                          <a:cs typeface="Arial"/>
                        </a:rPr>
                        <a:t>  </a:t>
                      </a:r>
                      <a:r>
                        <a:rPr sz="3600" spc="15" dirty="0" smtClean="0">
                          <a:latin typeface="Arial" charset="0"/>
                          <a:cs typeface="Arial"/>
                        </a:rPr>
                        <a:t>cr</a:t>
                      </a:r>
                      <a:r>
                        <a:rPr lang="es-ES" sz="3600" spc="0" dirty="0" smtClean="0">
                          <a:latin typeface="Arial" charset="0"/>
                          <a:cs typeface="Arial"/>
                        </a:rPr>
                        <a:t>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cro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0645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5065">
                <a:tc>
                  <a:txBody>
                    <a:bodyPr/>
                    <a:lstStyle/>
                    <a:p>
                      <a:pPr marR="236854" algn="l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_tradnl" sz="3600" spc="-10" baseline="0" dirty="0" smtClean="0">
                          <a:latin typeface="Arial" charset="0"/>
                          <a:cs typeface="Arial"/>
                        </a:rPr>
                        <a:t>   f</a:t>
                      </a:r>
                      <a:r>
                        <a:rPr sz="3600" spc="15" dirty="0" smtClean="0">
                          <a:latin typeface="Arial" charset="0"/>
                          <a:cs typeface="Arial"/>
                        </a:rPr>
                        <a:t>r</a:t>
                      </a:r>
                      <a:r>
                        <a:rPr lang="es-ES" sz="3600" spc="0" dirty="0" smtClean="0">
                          <a:latin typeface="Arial" charset="0"/>
                          <a:cs typeface="Arial"/>
                        </a:rPr>
                        <a:t>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fre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fri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fro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fru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lang="es-ES" sz="3600" dirty="0" smtClean="0">
                          <a:latin typeface="Arial" charset="0"/>
                          <a:cs typeface="Arial"/>
                        </a:rPr>
                        <a:t>fra</a:t>
                      </a:r>
                      <a:endParaRPr sz="3600" dirty="0">
                        <a:latin typeface="Arial" charset="0"/>
                        <a:cs typeface="Arial"/>
                      </a:endParaRPr>
                    </a:p>
                  </a:txBody>
                  <a:tcPr marL="0" marR="0" marT="81280" marB="0" anchor="ctr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20650" y="1384300"/>
            <a:ext cx="7162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Escolar1" charset="0"/>
                <a:cs typeface="Arial"/>
              </a:rPr>
              <a:t>Lee </a:t>
            </a:r>
            <a:r>
              <a:rPr sz="2400" spc="-85" dirty="0">
                <a:latin typeface="Escolar1" charset="0"/>
                <a:cs typeface="Arial"/>
              </a:rPr>
              <a:t>en </a:t>
            </a:r>
            <a:r>
              <a:rPr sz="2400" spc="-105" dirty="0">
                <a:latin typeface="Escolar1" charset="0"/>
                <a:cs typeface="Arial"/>
              </a:rPr>
              <a:t>voz </a:t>
            </a:r>
            <a:r>
              <a:rPr sz="2400" spc="0" dirty="0">
                <a:latin typeface="Escolar1" charset="0"/>
                <a:cs typeface="Arial"/>
              </a:rPr>
              <a:t>alta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90" dirty="0">
                <a:latin typeface="Escolar1" charset="0"/>
                <a:cs typeface="Arial"/>
              </a:rPr>
              <a:t>sílabas </a:t>
            </a:r>
            <a:r>
              <a:rPr sz="2400" spc="-15" dirty="0">
                <a:latin typeface="Escolar1" charset="0"/>
                <a:cs typeface="Arial"/>
              </a:rPr>
              <a:t>y </a:t>
            </a:r>
            <a:r>
              <a:rPr sz="2400" spc="-55" dirty="0">
                <a:latin typeface="Escolar1" charset="0"/>
                <a:cs typeface="Arial"/>
              </a:rPr>
              <a:t>colorea </a:t>
            </a:r>
            <a:r>
              <a:rPr sz="2400" spc="-75" dirty="0">
                <a:latin typeface="Escolar1" charset="0"/>
                <a:cs typeface="Arial"/>
              </a:rPr>
              <a:t>las </a:t>
            </a:r>
            <a:r>
              <a:rPr sz="2400" spc="-140" dirty="0">
                <a:latin typeface="Escolar1" charset="0"/>
                <a:cs typeface="Arial"/>
              </a:rPr>
              <a:t>que </a:t>
            </a:r>
            <a:r>
              <a:rPr sz="2400" spc="-125" dirty="0">
                <a:latin typeface="Escolar1" charset="0"/>
                <a:cs typeface="Arial"/>
              </a:rPr>
              <a:t>son </a:t>
            </a:r>
            <a:r>
              <a:rPr sz="2400" spc="-85" dirty="0">
                <a:latin typeface="Escolar1" charset="0"/>
                <a:cs typeface="Arial"/>
              </a:rPr>
              <a:t>iguales </a:t>
            </a:r>
            <a:r>
              <a:rPr sz="2400" spc="-30" dirty="0">
                <a:latin typeface="Escolar1" charset="0"/>
                <a:cs typeface="Arial"/>
              </a:rPr>
              <a:t>al</a:t>
            </a:r>
            <a:r>
              <a:rPr sz="2400" spc="-195" dirty="0">
                <a:latin typeface="Escolar1" charset="0"/>
                <a:cs typeface="Arial"/>
              </a:rPr>
              <a:t> </a:t>
            </a:r>
            <a:r>
              <a:rPr sz="2400" spc="-120" dirty="0">
                <a:latin typeface="Escolar1" charset="0"/>
                <a:cs typeface="Arial"/>
              </a:rPr>
              <a:t>modelo</a:t>
            </a:r>
            <a:endParaRPr sz="2400" dirty="0">
              <a:latin typeface="Escolar1" charset="0"/>
              <a:cs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188216"/>
            <a:ext cx="756837" cy="134848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0" y="160403"/>
            <a:ext cx="4813300" cy="87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37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632</Words>
  <Application>Microsoft Macintosh PowerPoint</Application>
  <PresentationFormat>Personalizado</PresentationFormat>
  <Paragraphs>438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Calibri</vt:lpstr>
      <vt:lpstr>Escolar1</vt:lpstr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colorea según el modelo1.abd</dc:title>
  <cp:lastModifiedBy>Usuario de Microsoft Office</cp:lastModifiedBy>
  <cp:revision>2</cp:revision>
  <dcterms:created xsi:type="dcterms:W3CDTF">2017-10-22T18:40:44Z</dcterms:created>
  <dcterms:modified xsi:type="dcterms:W3CDTF">2017-10-22T19:01:26Z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2017-02-13T00:00:00Z</vt:filetime>
  </property>
  <property fmtid="{D5CDD505-2E9C-101B-9397-08002B2CF9AE}" pid="3" name="Creator">
    <vt:lpwstr>Worksheet Crafter</vt:lpwstr>
  </property>
  <property fmtid="{D5CDD505-2E9C-101B-9397-08002B2CF9AE}" pid="4" name="LastSaved">
    <vt:filetime>2017-02-13T00:00:00Z</vt:filetime>
  </property>
</Properties>
</file>