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6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26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16/10/2017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16/10/2017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16/10/2017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16/10/2017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16/10/2017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16/10/2017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16/10/2017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16/10/2017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16/10/2017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16/10/2017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6D8F0-5C9D-428F-9F57-94D29B348843}" type="datetimeFigureOut">
              <a:rPr lang="es-ES" smtClean="0"/>
              <a:t>16/10/2017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4.png"/><Relationship Id="rId16" Type="http://schemas.openxmlformats.org/officeDocument/2006/relationships/image" Target="../media/image19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2.png"/><Relationship Id="rId19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384175" y="505460"/>
            <a:ext cx="11423015" cy="583057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/>
          </a:p>
        </p:txBody>
      </p:sp>
      <p:sp>
        <p:nvSpPr>
          <p:cNvPr id="5" name="Rectángulo 4"/>
          <p:cNvSpPr/>
          <p:nvPr/>
        </p:nvSpPr>
        <p:spPr>
          <a:xfrm>
            <a:off x="1995487" y="790257"/>
            <a:ext cx="8200390" cy="229552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s-ES" altLang="en-US" sz="7200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TRABAJAMOS </a:t>
            </a:r>
          </a:p>
          <a:p>
            <a:pPr algn="ctr"/>
            <a:r>
              <a:rPr lang="es-ES" altLang="en-US" sz="7200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LA ATENCIÓN VISUAL</a:t>
            </a:r>
          </a:p>
        </p:txBody>
      </p:sp>
      <p:pic>
        <p:nvPicPr>
          <p:cNvPr id="6" name="Imagen 5" descr="ey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360" y="4620260"/>
            <a:ext cx="3404870" cy="1045845"/>
          </a:xfrm>
          <a:prstGeom prst="rect">
            <a:avLst/>
          </a:prstGeom>
        </p:spPr>
      </p:pic>
      <p:pic>
        <p:nvPicPr>
          <p:cNvPr id="7" name="Imagen 6" descr="reading book bo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827405"/>
            <a:ext cx="1313180" cy="2701925"/>
          </a:xfrm>
          <a:prstGeom prst="rect">
            <a:avLst/>
          </a:prstGeom>
        </p:spPr>
      </p:pic>
      <p:sp>
        <p:nvSpPr>
          <p:cNvPr id="8" name="Cuadro de texto 7"/>
          <p:cNvSpPr txBox="1"/>
          <p:nvPr/>
        </p:nvSpPr>
        <p:spPr>
          <a:xfrm>
            <a:off x="7247890" y="5666105"/>
            <a:ext cx="4204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n-US" b="1">
                <a:solidFill>
                  <a:schemeClr val="tx1"/>
                </a:solidFill>
                <a:uFillTx/>
              </a:rPr>
              <a:t>María Olivares para Orientación Andújar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6415F34-7984-40EE-B5F3-9A9A87BD1397}"/>
              </a:ext>
            </a:extLst>
          </p:cNvPr>
          <p:cNvSpPr/>
          <p:nvPr/>
        </p:nvSpPr>
        <p:spPr>
          <a:xfrm>
            <a:off x="648592" y="3582247"/>
            <a:ext cx="11252824" cy="830997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s-ES" altLang="en-US" sz="4800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¿Qué image</a:t>
            </a:r>
            <a:r>
              <a:rPr lang="es-ES" altLang="en-US" sz="4800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n está repetida en el conjunto</a:t>
            </a:r>
            <a:r>
              <a:rPr lang="es-ES" altLang="en-US" sz="4800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279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123986" y="255270"/>
            <a:ext cx="11794211" cy="76708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</a:rPr>
              <a:t>Observa el recuadro y rodea con un círculo las frutas repetidas en el  conjunto</a:t>
            </a:r>
            <a:endParaRPr lang="es-ES" altLang="en-US" sz="2800" b="1" dirty="0">
              <a:solidFill>
                <a:schemeClr val="tx1"/>
              </a:solidFill>
              <a:uFillTx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9299093-6E58-4CBE-B9E8-0687FE60A196}"/>
              </a:ext>
            </a:extLst>
          </p:cNvPr>
          <p:cNvSpPr/>
          <p:nvPr/>
        </p:nvSpPr>
        <p:spPr>
          <a:xfrm>
            <a:off x="340962" y="1293541"/>
            <a:ext cx="11345516" cy="530798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B77048-9CD0-46E8-AFF4-D5E19B1D61A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874" y="1576421"/>
            <a:ext cx="1514475" cy="16192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6C00A85-BDE7-4C98-B0B6-BAC2D0D5C0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5105" y="5063767"/>
            <a:ext cx="1291151" cy="143044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9C16B7E-A331-4BA1-BBAC-D36EACEF89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5849" y="1645639"/>
            <a:ext cx="1521384" cy="148081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719504C-3540-42F6-9562-9C57DD046FD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2284" y="1662164"/>
            <a:ext cx="1186187" cy="107607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B648F35-83C1-405B-84DE-920D8C413B4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9604" y="3381192"/>
            <a:ext cx="1340883" cy="122428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C6CF56F-65B6-49DB-8478-433C5D6007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0960" y="2995421"/>
            <a:ext cx="1477728" cy="144093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7333DF3-C230-4BA8-8700-773CB7B7B9C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6011" y="5111129"/>
            <a:ext cx="1235101" cy="123510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A856013-4052-411A-A594-EF84362885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07373" y="4827705"/>
            <a:ext cx="1174581" cy="130818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0BCF37F-AA4E-4371-83C3-8098E2D54A94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478" y="3869932"/>
            <a:ext cx="1218035" cy="115364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D2F4BFF-6990-4431-A027-006E369CC007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70728" y="3264256"/>
            <a:ext cx="1307406" cy="121135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2B8A9A2-7E80-481B-A035-AA23B72A85D9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8814" y="5011852"/>
            <a:ext cx="1352550" cy="123825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D39811B-169D-4722-84CD-E1FBE1B6B19B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14634" y="3569086"/>
            <a:ext cx="1285875" cy="117157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62E5E81-E517-42A8-AD83-14D6EDF00A5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8236" y="3316287"/>
            <a:ext cx="1390650" cy="123825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EA7CB33-3D08-4B1A-9BBC-682D5583FB5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65312" y="4984994"/>
            <a:ext cx="1295400" cy="1143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F039CE5-DCCB-4B46-A20F-C2C09D3AA79E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5858" y="1588792"/>
            <a:ext cx="1827623" cy="126403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9D46E74-A2EB-4E22-81D8-CD55375CAA7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84832" y="1834780"/>
            <a:ext cx="1249760" cy="1077379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0BBAD7D2-D79B-44B2-BE02-4F0C05C604D4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76248" y="3217389"/>
            <a:ext cx="1248178" cy="1190791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CA1E1444-A549-4910-A419-F1DCC5AA40A7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96163" y="1862414"/>
            <a:ext cx="1827623" cy="126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76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279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123986" y="255270"/>
            <a:ext cx="11794211" cy="76708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</a:rPr>
              <a:t>Observa el recuadro y rodea con un círculo las frutas repetidas en el  conjunto</a:t>
            </a:r>
            <a:endParaRPr lang="es-ES" altLang="en-US" sz="2800" b="1" dirty="0">
              <a:solidFill>
                <a:schemeClr val="tx1"/>
              </a:solidFill>
              <a:uFillTx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9299093-6E58-4CBE-B9E8-0687FE60A196}"/>
              </a:ext>
            </a:extLst>
          </p:cNvPr>
          <p:cNvSpPr/>
          <p:nvPr/>
        </p:nvSpPr>
        <p:spPr>
          <a:xfrm>
            <a:off x="340962" y="1293541"/>
            <a:ext cx="11345516" cy="530798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B77048-9CD0-46E8-AFF4-D5E19B1D61A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88037" y="4492163"/>
            <a:ext cx="1514475" cy="16192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4EC80FC-1B03-4684-87D4-8B7754B9758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4555" y="5295534"/>
            <a:ext cx="1248178" cy="119079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6C00A85-BDE7-4C98-B0B6-BAC2D0D5C0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8427" y="3061718"/>
            <a:ext cx="1291151" cy="143044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719504C-3540-42F6-9562-9C57DD046FD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9201" y="5446325"/>
            <a:ext cx="1186187" cy="107607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B648F35-83C1-405B-84DE-920D8C413B4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8050" y="3551905"/>
            <a:ext cx="1340883" cy="122428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C6CF56F-65B6-49DB-8478-433C5D6007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2639" y="1591622"/>
            <a:ext cx="1477728" cy="144093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7333DF3-C230-4BA8-8700-773CB7B7B9C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7565" y="2999652"/>
            <a:ext cx="1235101" cy="12351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0BCF37F-AA4E-4371-83C3-8098E2D54A9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5297" y="2435870"/>
            <a:ext cx="1423710" cy="134844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D2F4BFF-6990-4431-A027-006E369CC007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3756" y="5047463"/>
            <a:ext cx="1307406" cy="121135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2B8A9A2-7E80-481B-A035-AA23B72A85D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7511" y="1660997"/>
            <a:ext cx="1352550" cy="123825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D39811B-169D-4722-84CD-E1FBE1B6B19B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9795" y="1660997"/>
            <a:ext cx="1285875" cy="117157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62E5E81-E517-42A8-AD83-14D6EDF00A57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7860" y="3401858"/>
            <a:ext cx="1390650" cy="123825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EA7CB33-3D08-4B1A-9BBC-682D5583FB5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53332" y="4545855"/>
            <a:ext cx="1295400" cy="1143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F039CE5-DCCB-4B46-A20F-C2C09D3AA79E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8500" y="3110093"/>
            <a:ext cx="1827623" cy="126403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9D46E74-A2EB-4E22-81D8-CD55375CAA7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64052" y="1638940"/>
            <a:ext cx="1249760" cy="107737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4C9CC79D-D622-48D3-B9A3-08899CD9B22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45670" y="3947531"/>
            <a:ext cx="1174581" cy="130818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09CD1118-8BCA-4778-82EF-2703F21B3A5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9006" y="4780575"/>
            <a:ext cx="1521384" cy="1480814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603C821F-4E98-4C27-974D-CD6FF2A2972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8677" y="1465725"/>
            <a:ext cx="1186187" cy="107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33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279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123986" y="255270"/>
            <a:ext cx="11794211" cy="76708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</a:rPr>
              <a:t>Observa el recuadro y rodea con un círculo las frutas repetidas en el  conjunto</a:t>
            </a:r>
            <a:endParaRPr lang="es-ES" altLang="en-US" sz="2800" b="1" dirty="0">
              <a:solidFill>
                <a:schemeClr val="tx1"/>
              </a:solidFill>
              <a:uFillTx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9299093-6E58-4CBE-B9E8-0687FE60A196}"/>
              </a:ext>
            </a:extLst>
          </p:cNvPr>
          <p:cNvSpPr/>
          <p:nvPr/>
        </p:nvSpPr>
        <p:spPr>
          <a:xfrm>
            <a:off x="340962" y="1293541"/>
            <a:ext cx="11345516" cy="530798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B77048-9CD0-46E8-AFF4-D5E19B1D61A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4572" y="1563844"/>
            <a:ext cx="1514475" cy="16192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4EC80FC-1B03-4684-87D4-8B7754B9758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6982" y="5449986"/>
            <a:ext cx="1248178" cy="119079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6C00A85-BDE7-4C98-B0B6-BAC2D0D5C0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8427" y="3061718"/>
            <a:ext cx="1291151" cy="143044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9C16B7E-A331-4BA1-BBAC-D36EACEF89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4583" y="3131711"/>
            <a:ext cx="1521384" cy="148081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719504C-3540-42F6-9562-9C57DD046FD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0903" y="5413031"/>
            <a:ext cx="1186187" cy="107607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B648F35-83C1-405B-84DE-920D8C413B4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9643" y="4000383"/>
            <a:ext cx="1340883" cy="122428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C6CF56F-65B6-49DB-8478-433C5D6007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72639" y="1591622"/>
            <a:ext cx="1477728" cy="144093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7333DF3-C230-4BA8-8700-773CB7B7B9C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3959" y="1841971"/>
            <a:ext cx="1235101" cy="12351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0BCF37F-AA4E-4371-83C3-8098E2D54A94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7684" y="3395264"/>
            <a:ext cx="1270645" cy="120347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D2F4BFF-6990-4431-A027-006E369CC007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3756" y="5047463"/>
            <a:ext cx="1307406" cy="121135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2B8A9A2-7E80-481B-A035-AA23B72A85D9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9840" y="4354396"/>
            <a:ext cx="1352550" cy="123825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D39811B-169D-4722-84CD-E1FBE1B6B19B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487" y="5236018"/>
            <a:ext cx="1285875" cy="117157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62E5E81-E517-42A8-AD83-14D6EDF00A5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7860" y="3401858"/>
            <a:ext cx="1390650" cy="123825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EA7CB33-3D08-4B1A-9BBC-682D5583FB5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68431" y="5194193"/>
            <a:ext cx="1295400" cy="1143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F039CE5-DCCB-4B46-A20F-C2C09D3AA79E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697" y="1563844"/>
            <a:ext cx="1827623" cy="126403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9D46E74-A2EB-4E22-81D8-CD55375CAA7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84832" y="1834780"/>
            <a:ext cx="1249760" cy="107737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4C9CC79D-D622-48D3-B9A3-08899CD9B22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567904" y="3290555"/>
            <a:ext cx="1174581" cy="130818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8A55267-53D0-4634-B417-06321DEDDFC3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8414" y="1610889"/>
            <a:ext cx="1270645" cy="120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07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384175" y="505460"/>
            <a:ext cx="11423015" cy="583057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l">
              <a:buFont typeface="Wingdings" panose="05000000000000000000" charset="0"/>
              <a:buNone/>
            </a:pPr>
            <a:r>
              <a:rPr lang="es-ES" altLang="en-US" sz="3600" b="1" dirty="0">
                <a:solidFill>
                  <a:schemeClr val="tx1"/>
                </a:solidFill>
                <a:uFillTx/>
              </a:rPr>
              <a:t>Instrucciones:</a:t>
            </a:r>
          </a:p>
          <a:p>
            <a:pPr marL="571500" indent="-571500" algn="l">
              <a:buFont typeface="Wingdings" panose="05000000000000000000" charset="0"/>
              <a:buChar char="§"/>
            </a:pPr>
            <a:endParaRPr lang="es-ES" altLang="en-US" sz="3600" b="1" dirty="0">
              <a:solidFill>
                <a:schemeClr val="tx1"/>
              </a:solidFill>
              <a:uFillTx/>
            </a:endParaRPr>
          </a:p>
          <a:p>
            <a:pPr marL="571500" indent="-571500" algn="l">
              <a:buFont typeface="Wingdings" panose="05000000000000000000" charset="0"/>
              <a:buChar char="§"/>
            </a:pPr>
            <a:r>
              <a:rPr lang="es-ES" altLang="en-US" sz="3600" b="1" dirty="0">
                <a:solidFill>
                  <a:schemeClr val="tx1"/>
                </a:solidFill>
                <a:uFillTx/>
              </a:rPr>
              <a:t>Cada tabla contiene todos una serie de imagen de frutas.</a:t>
            </a:r>
          </a:p>
          <a:p>
            <a:pPr marL="571500" indent="-571500" algn="l">
              <a:buFont typeface="Wingdings" panose="05000000000000000000" charset="0"/>
              <a:buChar char="§"/>
            </a:pPr>
            <a:r>
              <a:rPr lang="es-ES" altLang="en-US" sz="3600" b="1" dirty="0">
                <a:solidFill>
                  <a:schemeClr val="tx1"/>
                </a:solidFill>
                <a:uFillTx/>
              </a:rPr>
              <a:t>Debes encontrar cuál de las imágenes está repetida.</a:t>
            </a:r>
          </a:p>
          <a:p>
            <a:pPr marL="571500" indent="-571500" algn="l">
              <a:buFont typeface="Wingdings" panose="05000000000000000000" charset="0"/>
              <a:buChar char="§"/>
            </a:pPr>
            <a:r>
              <a:rPr lang="es-ES" altLang="en-US" sz="3600" b="1" dirty="0">
                <a:solidFill>
                  <a:schemeClr val="tx1"/>
                </a:solidFill>
                <a:uFillTx/>
              </a:rPr>
              <a:t>Hazlo lo más rápido que puedas.</a:t>
            </a:r>
            <a:r>
              <a:rPr lang="es-ES" altLang="en-US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279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123986" y="255270"/>
            <a:ext cx="11794211" cy="76708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</a:rPr>
              <a:t>Observa el recuadro y rodea con un círculo las frutas repetidas en el  conjunto</a:t>
            </a:r>
            <a:endParaRPr lang="es-ES" altLang="en-US" sz="2800" b="1" dirty="0">
              <a:solidFill>
                <a:schemeClr val="tx1"/>
              </a:solidFill>
              <a:uFillTx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9299093-6E58-4CBE-B9E8-0687FE60A196}"/>
              </a:ext>
            </a:extLst>
          </p:cNvPr>
          <p:cNvSpPr/>
          <p:nvPr/>
        </p:nvSpPr>
        <p:spPr>
          <a:xfrm>
            <a:off x="340962" y="1293541"/>
            <a:ext cx="11345516" cy="530798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B77048-9CD0-46E8-AFF4-D5E19B1D61A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874" y="1576421"/>
            <a:ext cx="1514475" cy="16192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4EC80FC-1B03-4684-87D4-8B7754B9758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89396" y="1487999"/>
            <a:ext cx="1248178" cy="119079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6C00A85-BDE7-4C98-B0B6-BAC2D0D5C0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5012" y="1789078"/>
            <a:ext cx="1291151" cy="143044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9C16B7E-A331-4BA1-BBAC-D36EACEF89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5849" y="1645639"/>
            <a:ext cx="1521384" cy="148081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719504C-3540-42F6-9562-9C57DD046FD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5782" y="5190642"/>
            <a:ext cx="1186187" cy="107607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B648F35-83C1-405B-84DE-920D8C413B4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96163" y="3626603"/>
            <a:ext cx="1340883" cy="122428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C6CF56F-65B6-49DB-8478-433C5D6007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0960" y="2995421"/>
            <a:ext cx="1477728" cy="144093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7333DF3-C230-4BA8-8700-773CB7B7B9C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6011" y="5111129"/>
            <a:ext cx="1235101" cy="123510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A856013-4052-411A-A594-EF84362885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07373" y="4827705"/>
            <a:ext cx="1174581" cy="130818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0BCF37F-AA4E-4371-83C3-8098E2D54A94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605" y="3966810"/>
            <a:ext cx="991513" cy="93909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D2F4BFF-6990-4431-A027-006E369CC007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70728" y="3264256"/>
            <a:ext cx="1307406" cy="121135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2B8A9A2-7E80-481B-A035-AA23B72A85D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8814" y="5011852"/>
            <a:ext cx="1352550" cy="123825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D39811B-169D-4722-84CD-E1FBE1B6B19B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9076" y="3478550"/>
            <a:ext cx="1285875" cy="117157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62E5E81-E517-42A8-AD83-14D6EDF00A57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09687" y="3411875"/>
            <a:ext cx="1390650" cy="123825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EA7CB33-3D08-4B1A-9BBC-682D5583FB5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65312" y="4984994"/>
            <a:ext cx="1295400" cy="1143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F039CE5-DCCB-4B46-A20F-C2C09D3AA79E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5858" y="1588792"/>
            <a:ext cx="1827623" cy="126403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9D46E74-A2EB-4E22-81D8-CD55375CAA7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84832" y="1834780"/>
            <a:ext cx="1249760" cy="1077379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0BBAD7D2-D79B-44B2-BE02-4F0C05C604D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3064" y="3993334"/>
            <a:ext cx="1248178" cy="11907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279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123986" y="255270"/>
            <a:ext cx="11794211" cy="76708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</a:rPr>
              <a:t>Observa el recuadro y rodea con un círculo las frutas repetidas en el  conjunto</a:t>
            </a:r>
            <a:endParaRPr lang="es-ES" altLang="en-US" sz="2800" b="1" dirty="0">
              <a:solidFill>
                <a:schemeClr val="tx1"/>
              </a:solidFill>
              <a:uFillTx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9299093-6E58-4CBE-B9E8-0687FE60A196}"/>
              </a:ext>
            </a:extLst>
          </p:cNvPr>
          <p:cNvSpPr/>
          <p:nvPr/>
        </p:nvSpPr>
        <p:spPr>
          <a:xfrm>
            <a:off x="340962" y="1293541"/>
            <a:ext cx="11345516" cy="530798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B77048-9CD0-46E8-AFF4-D5E19B1D61A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4572" y="1563844"/>
            <a:ext cx="1514475" cy="16192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4EC80FC-1B03-4684-87D4-8B7754B9758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3687" y="5038262"/>
            <a:ext cx="1248178" cy="119079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6C00A85-BDE7-4C98-B0B6-BAC2D0D5C0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9256" y="3094864"/>
            <a:ext cx="1291151" cy="143044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9C16B7E-A331-4BA1-BBAC-D36EACEF89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4583" y="3131711"/>
            <a:ext cx="1521384" cy="148081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719504C-3540-42F6-9562-9C57DD046FD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7425" y="5359710"/>
            <a:ext cx="1186187" cy="107607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B648F35-83C1-405B-84DE-920D8C413B4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59965" y="4372786"/>
            <a:ext cx="1340883" cy="122428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C6CF56F-65B6-49DB-8478-433C5D6007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30481" y="4660432"/>
            <a:ext cx="1477728" cy="144093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7333DF3-C230-4BA8-8700-773CB7B7B9C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3959" y="1841971"/>
            <a:ext cx="1235101" cy="123510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A856013-4052-411A-A594-EF84362885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5033" y="4796500"/>
            <a:ext cx="1174581" cy="130818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0BCF37F-AA4E-4371-83C3-8098E2D54A94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605" y="3966810"/>
            <a:ext cx="991513" cy="93909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D2F4BFF-6990-4431-A027-006E369CC007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3756" y="5047463"/>
            <a:ext cx="1307406" cy="121135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2B8A9A2-7E80-481B-A035-AA23B72A85D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9142" y="3303751"/>
            <a:ext cx="1352550" cy="123825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D39811B-169D-4722-84CD-E1FBE1B6B19B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6584" y="1563844"/>
            <a:ext cx="1285875" cy="117157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62E5E81-E517-42A8-AD83-14D6EDF00A57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09687" y="3411875"/>
            <a:ext cx="1390650" cy="123825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EA7CB33-3D08-4B1A-9BBC-682D5583FB5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46041" y="1546569"/>
            <a:ext cx="1295400" cy="1143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F039CE5-DCCB-4B46-A20F-C2C09D3AA79E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5858" y="1588792"/>
            <a:ext cx="1827623" cy="126403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9D46E74-A2EB-4E22-81D8-CD55375CAA7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84832" y="1834780"/>
            <a:ext cx="1249760" cy="107737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4C9CC79D-D622-48D3-B9A3-08899CD9B2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42551" y="2789002"/>
            <a:ext cx="1174581" cy="130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87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279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123986" y="255270"/>
            <a:ext cx="11794211" cy="76708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</a:rPr>
              <a:t>Observa el recuadro y rodea con un círculo las frutas repetidas en el  conjunto</a:t>
            </a:r>
            <a:endParaRPr lang="es-ES" altLang="en-US" sz="2800" b="1" dirty="0">
              <a:solidFill>
                <a:schemeClr val="tx1"/>
              </a:solidFill>
              <a:uFillTx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9299093-6E58-4CBE-B9E8-0687FE60A196}"/>
              </a:ext>
            </a:extLst>
          </p:cNvPr>
          <p:cNvSpPr/>
          <p:nvPr/>
        </p:nvSpPr>
        <p:spPr>
          <a:xfrm>
            <a:off x="340962" y="1293541"/>
            <a:ext cx="11345516" cy="530798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B77048-9CD0-46E8-AFF4-D5E19B1D61A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4572" y="1563844"/>
            <a:ext cx="1514475" cy="16192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4EC80FC-1B03-4684-87D4-8B7754B9758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6982" y="5449986"/>
            <a:ext cx="1248178" cy="119079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6C00A85-BDE7-4C98-B0B6-BAC2D0D5C0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8427" y="3061718"/>
            <a:ext cx="1291151" cy="143044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9C16B7E-A331-4BA1-BBAC-D36EACEF89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4583" y="3131711"/>
            <a:ext cx="1521384" cy="148081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719504C-3540-42F6-9562-9C57DD046FD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0903" y="5413031"/>
            <a:ext cx="1186187" cy="107607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B648F35-83C1-405B-84DE-920D8C413B4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9643" y="4000383"/>
            <a:ext cx="1340883" cy="122428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C6CF56F-65B6-49DB-8478-433C5D6007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72639" y="1591622"/>
            <a:ext cx="1477728" cy="144093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7333DF3-C230-4BA8-8700-773CB7B7B9C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3959" y="1841971"/>
            <a:ext cx="1235101" cy="12351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0BCF37F-AA4E-4371-83C3-8098E2D54A94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7684" y="3395264"/>
            <a:ext cx="1270645" cy="120347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D2F4BFF-6990-4431-A027-006E369CC007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3756" y="5047463"/>
            <a:ext cx="1307406" cy="121135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2B8A9A2-7E80-481B-A035-AA23B72A85D9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9840" y="4354396"/>
            <a:ext cx="1352550" cy="123825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D39811B-169D-4722-84CD-E1FBE1B6B19B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487" y="5236018"/>
            <a:ext cx="1285875" cy="117157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62E5E81-E517-42A8-AD83-14D6EDF00A5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7860" y="3401858"/>
            <a:ext cx="1390650" cy="123825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EA7CB33-3D08-4B1A-9BBC-682D5583FB5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68431" y="5194193"/>
            <a:ext cx="1295400" cy="1143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F039CE5-DCCB-4B46-A20F-C2C09D3AA79E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697" y="1563844"/>
            <a:ext cx="1827623" cy="126403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9D46E74-A2EB-4E22-81D8-CD55375CAA7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84832" y="1834780"/>
            <a:ext cx="1249760" cy="107737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4C9CC79D-D622-48D3-B9A3-08899CD9B22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567904" y="3290555"/>
            <a:ext cx="1174581" cy="1308183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B5DA7A17-481C-4314-8824-A1DADAB9596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8902" y="1841971"/>
            <a:ext cx="1340883" cy="122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98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279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123986" y="255270"/>
            <a:ext cx="11794211" cy="76708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</a:rPr>
              <a:t>Observa el recuadro y rodea con un círculo las frutas repetidas en el  conjunto</a:t>
            </a:r>
            <a:endParaRPr lang="es-ES" altLang="en-US" sz="2800" b="1" dirty="0">
              <a:solidFill>
                <a:schemeClr val="tx1"/>
              </a:solidFill>
              <a:uFillTx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9299093-6E58-4CBE-B9E8-0687FE60A196}"/>
              </a:ext>
            </a:extLst>
          </p:cNvPr>
          <p:cNvSpPr/>
          <p:nvPr/>
        </p:nvSpPr>
        <p:spPr>
          <a:xfrm>
            <a:off x="340962" y="1293541"/>
            <a:ext cx="11345516" cy="530798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B77048-9CD0-46E8-AFF4-D5E19B1D61A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88037" y="4492163"/>
            <a:ext cx="1514475" cy="16192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4EC80FC-1B03-4684-87D4-8B7754B9758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6982" y="5449986"/>
            <a:ext cx="1248178" cy="119079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6C00A85-BDE7-4C98-B0B6-BAC2D0D5C0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8427" y="3061718"/>
            <a:ext cx="1291151" cy="143044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9C16B7E-A331-4BA1-BBAC-D36EACEF89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097" y="2516187"/>
            <a:ext cx="1521384" cy="148081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719504C-3540-42F6-9562-9C57DD046FD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1011" y="4418835"/>
            <a:ext cx="1186187" cy="107607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B648F35-83C1-405B-84DE-920D8C413B4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9643" y="4000383"/>
            <a:ext cx="1340883" cy="122428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C6CF56F-65B6-49DB-8478-433C5D6007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72639" y="1591622"/>
            <a:ext cx="1477728" cy="144093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7333DF3-C230-4BA8-8700-773CB7B7B9C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9643" y="5236018"/>
            <a:ext cx="1235101" cy="12351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0BCF37F-AA4E-4371-83C3-8098E2D54A94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85564" y="2634712"/>
            <a:ext cx="1423710" cy="134844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D2F4BFF-6990-4431-A027-006E369CC007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3756" y="5047463"/>
            <a:ext cx="1307406" cy="121135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2B8A9A2-7E80-481B-A035-AA23B72A85D9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7511" y="1660997"/>
            <a:ext cx="1352550" cy="123825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D39811B-169D-4722-84CD-E1FBE1B6B19B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3473" y="1660997"/>
            <a:ext cx="1285875" cy="117157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62E5E81-E517-42A8-AD83-14D6EDF00A5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7860" y="3401858"/>
            <a:ext cx="1390650" cy="123825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EA7CB33-3D08-4B1A-9BBC-682D5583FB5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68431" y="5194193"/>
            <a:ext cx="1295400" cy="1143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F039CE5-DCCB-4B46-A20F-C2C09D3AA79E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3647" y="3825491"/>
            <a:ext cx="1827623" cy="126403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9D46E74-A2EB-4E22-81D8-CD55375CAA7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87365" y="4776189"/>
            <a:ext cx="1249760" cy="107737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4C9CC79D-D622-48D3-B9A3-08899CD9B22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567904" y="3290555"/>
            <a:ext cx="1174581" cy="130818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09CD1118-8BCA-4778-82EF-2703F21B3A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3310" y="1343155"/>
            <a:ext cx="1521384" cy="148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1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279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123986" y="255270"/>
            <a:ext cx="11794211" cy="76708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</a:rPr>
              <a:t>Observa el recuadro y rodea con un círculo las frutas repetidas en el  conjunto</a:t>
            </a:r>
            <a:endParaRPr lang="es-ES" altLang="en-US" sz="2800" b="1" dirty="0">
              <a:solidFill>
                <a:schemeClr val="tx1"/>
              </a:solidFill>
              <a:uFillTx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9299093-6E58-4CBE-B9E8-0687FE60A196}"/>
              </a:ext>
            </a:extLst>
          </p:cNvPr>
          <p:cNvSpPr/>
          <p:nvPr/>
        </p:nvSpPr>
        <p:spPr>
          <a:xfrm>
            <a:off x="340962" y="1293541"/>
            <a:ext cx="11345516" cy="530798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B77048-9CD0-46E8-AFF4-D5E19B1D61A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8995" y="3015866"/>
            <a:ext cx="1514475" cy="16192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4EC80FC-1B03-4684-87D4-8B7754B9758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6982" y="5449986"/>
            <a:ext cx="1248178" cy="119079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6C00A85-BDE7-4C98-B0B6-BAC2D0D5C0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0516" y="4837080"/>
            <a:ext cx="1291151" cy="143044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9C16B7E-A331-4BA1-BBAC-D36EACEF89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6982" y="3820974"/>
            <a:ext cx="1521384" cy="148081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719504C-3540-42F6-9562-9C57DD046FD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3955" y="3693753"/>
            <a:ext cx="1186187" cy="107607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B648F35-83C1-405B-84DE-920D8C413B4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11933" y="4880231"/>
            <a:ext cx="1340883" cy="122428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C6CF56F-65B6-49DB-8478-433C5D6007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94584" y="1765428"/>
            <a:ext cx="1477728" cy="144093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7333DF3-C230-4BA8-8700-773CB7B7B9C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9643" y="5236018"/>
            <a:ext cx="1235101" cy="12351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0BCF37F-AA4E-4371-83C3-8098E2D54A94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5837" y="2134337"/>
            <a:ext cx="1423710" cy="134844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D2F4BFF-6990-4431-A027-006E369CC007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3756" y="5047463"/>
            <a:ext cx="1307406" cy="121135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2B8A9A2-7E80-481B-A035-AA23B72A85D9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7511" y="1660997"/>
            <a:ext cx="1352550" cy="123825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D39811B-169D-4722-84CD-E1FBE1B6B19B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6502" y="1869876"/>
            <a:ext cx="1285875" cy="117157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62E5E81-E517-42A8-AD83-14D6EDF00A5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21082" y="3206366"/>
            <a:ext cx="1390650" cy="123825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EA7CB33-3D08-4B1A-9BBC-682D5583FB5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68431" y="5194193"/>
            <a:ext cx="1295400" cy="1143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F039CE5-DCCB-4B46-A20F-C2C09D3AA79E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3647" y="3825491"/>
            <a:ext cx="1827623" cy="126403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9D46E74-A2EB-4E22-81D8-CD55375CAA7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7197" y="3308935"/>
            <a:ext cx="1249760" cy="107737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4C9CC79D-D622-48D3-B9A3-08899CD9B22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249332" y="1758006"/>
            <a:ext cx="1174581" cy="1308183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180BB480-8580-41C4-B1EB-9E77FD2619C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971415" y="1713148"/>
            <a:ext cx="1249760" cy="107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0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279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123986" y="255270"/>
            <a:ext cx="11794211" cy="76708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</a:rPr>
              <a:t>Observa el recuadro y rodea con un círculo las frutas repetidas en el  conjunto</a:t>
            </a:r>
            <a:endParaRPr lang="es-ES" altLang="en-US" sz="2800" b="1" dirty="0">
              <a:solidFill>
                <a:schemeClr val="tx1"/>
              </a:solidFill>
              <a:uFillTx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9299093-6E58-4CBE-B9E8-0687FE60A196}"/>
              </a:ext>
            </a:extLst>
          </p:cNvPr>
          <p:cNvSpPr/>
          <p:nvPr/>
        </p:nvSpPr>
        <p:spPr>
          <a:xfrm>
            <a:off x="340962" y="1293541"/>
            <a:ext cx="11345516" cy="530798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B77048-9CD0-46E8-AFF4-D5E19B1D61A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0444" y="3310614"/>
            <a:ext cx="1514475" cy="16192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4EC80FC-1B03-4684-87D4-8B7754B9758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6982" y="5449986"/>
            <a:ext cx="1248178" cy="119079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6C00A85-BDE7-4C98-B0B6-BAC2D0D5C0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0516" y="4837080"/>
            <a:ext cx="1291151" cy="143044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9C16B7E-A331-4BA1-BBAC-D36EACEF89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6982" y="3820974"/>
            <a:ext cx="1521384" cy="148081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719504C-3540-42F6-9562-9C57DD046FD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3955" y="3693753"/>
            <a:ext cx="1186187" cy="107607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B648F35-83C1-405B-84DE-920D8C413B4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11933" y="4880231"/>
            <a:ext cx="1340883" cy="122428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C6CF56F-65B6-49DB-8478-433C5D6007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94584" y="1765428"/>
            <a:ext cx="1477728" cy="144093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7333DF3-C230-4BA8-8700-773CB7B7B9C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9643" y="5236018"/>
            <a:ext cx="1235101" cy="12351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0BCF37F-AA4E-4371-83C3-8098E2D54A94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3756" y="1960488"/>
            <a:ext cx="1423710" cy="134844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D2F4BFF-6990-4431-A027-006E369CC007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3756" y="5047463"/>
            <a:ext cx="1307406" cy="121135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2B8A9A2-7E80-481B-A035-AA23B72A85D9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21059" y="1660812"/>
            <a:ext cx="1352550" cy="123825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D39811B-169D-4722-84CD-E1FBE1B6B19B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6502" y="3800526"/>
            <a:ext cx="1285875" cy="117157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62E5E81-E517-42A8-AD83-14D6EDF00A5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21082" y="3206366"/>
            <a:ext cx="1390650" cy="123825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EA7CB33-3D08-4B1A-9BBC-682D5583FB5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68431" y="5194193"/>
            <a:ext cx="1295400" cy="1143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F039CE5-DCCB-4B46-A20F-C2C09D3AA79E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3685" y="1526835"/>
            <a:ext cx="1827623" cy="126403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9D46E74-A2EB-4E22-81D8-CD55375CAA7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7197" y="3308935"/>
            <a:ext cx="1249760" cy="107737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4C9CC79D-D622-48D3-B9A3-08899CD9B22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249332" y="1758006"/>
            <a:ext cx="1174581" cy="130818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05A2A078-E4A2-459A-AA1E-2DCA794BB82D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1760" y="1899130"/>
            <a:ext cx="13525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44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279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123986" y="255270"/>
            <a:ext cx="11794211" cy="76708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</a:rPr>
              <a:t>Observa el recuadro y rodea con un círculo las frutas repetidas en el  conjunto</a:t>
            </a:r>
            <a:endParaRPr lang="es-ES" altLang="en-US" sz="2800" b="1" dirty="0">
              <a:solidFill>
                <a:schemeClr val="tx1"/>
              </a:solidFill>
              <a:uFillTx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9299093-6E58-4CBE-B9E8-0687FE60A196}"/>
              </a:ext>
            </a:extLst>
          </p:cNvPr>
          <p:cNvSpPr/>
          <p:nvPr/>
        </p:nvSpPr>
        <p:spPr>
          <a:xfrm>
            <a:off x="340962" y="1293541"/>
            <a:ext cx="11345516" cy="530798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B77048-9CD0-46E8-AFF4-D5E19B1D61A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4572" y="1563844"/>
            <a:ext cx="1514475" cy="16192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4EC80FC-1B03-4684-87D4-8B7754B9758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3687" y="5038262"/>
            <a:ext cx="1248178" cy="119079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6C00A85-BDE7-4C98-B0B6-BAC2D0D5C0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9256" y="3094864"/>
            <a:ext cx="1291151" cy="143044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9C16B7E-A331-4BA1-BBAC-D36EACEF89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4583" y="3131711"/>
            <a:ext cx="1521384" cy="148081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719504C-3540-42F6-9562-9C57DD046FD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7425" y="5359710"/>
            <a:ext cx="1186187" cy="107607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B648F35-83C1-405B-84DE-920D8C413B4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59965" y="4372786"/>
            <a:ext cx="1340883" cy="122428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C6CF56F-65B6-49DB-8478-433C5D6007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30481" y="4660432"/>
            <a:ext cx="1477728" cy="144093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7333DF3-C230-4BA8-8700-773CB7B7B9C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3959" y="1841971"/>
            <a:ext cx="1235101" cy="12351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0BCF37F-AA4E-4371-83C3-8098E2D54A94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605" y="3966810"/>
            <a:ext cx="991513" cy="93909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D2F4BFF-6990-4431-A027-006E369CC007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3756" y="5047463"/>
            <a:ext cx="1307406" cy="121135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2B8A9A2-7E80-481B-A035-AA23B72A85D9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9142" y="3303751"/>
            <a:ext cx="1352550" cy="123825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D39811B-169D-4722-84CD-E1FBE1B6B19B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6584" y="1563844"/>
            <a:ext cx="1285875" cy="117157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62E5E81-E517-42A8-AD83-14D6EDF00A5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09687" y="3411875"/>
            <a:ext cx="1390650" cy="123825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EA7CB33-3D08-4B1A-9BBC-682D5583FB5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46041" y="1546569"/>
            <a:ext cx="1295400" cy="1143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F039CE5-DCCB-4B46-A20F-C2C09D3AA79E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5858" y="1588792"/>
            <a:ext cx="1827623" cy="126403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9D46E74-A2EB-4E22-81D8-CD55375CAA7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84832" y="1834780"/>
            <a:ext cx="1249760" cy="107737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4C9CC79D-D622-48D3-B9A3-08899CD9B22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674805" y="4818970"/>
            <a:ext cx="1174581" cy="1308183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6C4287CF-2970-4936-A4B8-0B8DC20BF565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913" y="2861922"/>
            <a:ext cx="1307406" cy="121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586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2576</TotalTime>
  <Words>187</Words>
  <Application>Microsoft Office PowerPoint</Application>
  <PresentationFormat>Panorámica</PresentationFormat>
  <Paragraphs>19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Olivares</dc:creator>
  <cp:lastModifiedBy>informatica</cp:lastModifiedBy>
  <cp:revision>9</cp:revision>
  <dcterms:created xsi:type="dcterms:W3CDTF">2017-09-30T18:20:59Z</dcterms:created>
  <dcterms:modified xsi:type="dcterms:W3CDTF">2017-10-18T11:26:37Z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3082-10.2.0.5804</vt:lpwstr>
  </property>
</Properties>
</file>