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2" r:id="rId6"/>
    <p:sldId id="263" r:id="rId7"/>
  </p:sldIdLst>
  <p:sldSz cx="9144000" cy="6858000" type="screen4x3"/>
  <p:notesSz cx="6858000" cy="9144000"/>
  <p:embeddedFontLst>
    <p:embeddedFont>
      <p:font typeface="Calibri" panose="020F0502020204030204" pitchFamily="34" charset="0"/>
      <p:regular r:id="rId9"/>
      <p:bold r:id="rId10"/>
      <p:italic r:id="rId11"/>
      <p:boldItalic r:id="rId12"/>
    </p:embeddedFont>
  </p:embeddedFontLst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48">
          <p15:clr>
            <a:srgbClr val="A4A3A4"/>
          </p15:clr>
        </p15:guide>
        <p15:guide id="2" pos="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0" autoAdjust="0"/>
    <p:restoredTop sz="93750" autoAdjust="0"/>
  </p:normalViewPr>
  <p:slideViewPr>
    <p:cSldViewPr showGuides="1">
      <p:cViewPr varScale="1">
        <p:scale>
          <a:sx n="93" d="100"/>
          <a:sy n="93" d="100"/>
        </p:scale>
        <p:origin x="1296" y="78"/>
      </p:cViewPr>
      <p:guideLst>
        <p:guide orient="horz" pos="3748"/>
        <p:guide pos="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2C6C07-7B30-452F-9A56-42D0CFABC7A2}" type="datetimeFigureOut">
              <a:rPr lang="es-ES" smtClean="0"/>
              <a:t>12/02/2019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00F8E0-3EE3-4D84-BB3C-B93E1C1B00D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1008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Nota: La</a:t>
            </a:r>
            <a:r>
              <a:rPr lang="es-ES" baseline="0" dirty="0"/>
              <a:t> fuente de título es Boulevard Saint Denis, se puede descargar gratis a través de internet. En cualquier caso en la última diapositiva (oculta) se incluyen los títulos en </a:t>
            </a:r>
            <a:r>
              <a:rPr lang="es-ES" baseline="0"/>
              <a:t>formato imagen.</a:t>
            </a:r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DC164B-B1D2-498F-881E-0EDF184C24A6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680954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8C8-2BB1-4DD8-B398-9AED195D7FB3}" type="datetimeFigureOut">
              <a:rPr lang="es-ES" smtClean="0"/>
              <a:t>12/02/2019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2573-1150-4508-814F-91564A04DD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0888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8C8-2BB1-4DD8-B398-9AED195D7FB3}" type="datetimeFigureOut">
              <a:rPr lang="es-ES" smtClean="0"/>
              <a:t>12/02/2019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2573-1150-4508-814F-91564A04DD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5734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8C8-2BB1-4DD8-B398-9AED195D7FB3}" type="datetimeFigureOut">
              <a:rPr lang="es-ES" smtClean="0"/>
              <a:t>12/02/2019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2573-1150-4508-814F-91564A04DD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5522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8C8-2BB1-4DD8-B398-9AED195D7FB3}" type="datetimeFigureOut">
              <a:rPr lang="es-ES" smtClean="0"/>
              <a:t>12/02/2019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2573-1150-4508-814F-91564A04DD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69658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8C8-2BB1-4DD8-B398-9AED195D7FB3}" type="datetimeFigureOut">
              <a:rPr lang="es-ES" smtClean="0"/>
              <a:t>12/02/2019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2573-1150-4508-814F-91564A04DD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7858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8C8-2BB1-4DD8-B398-9AED195D7FB3}" type="datetimeFigureOut">
              <a:rPr lang="es-ES" smtClean="0"/>
              <a:t>12/02/2019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2573-1150-4508-814F-91564A04DD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4828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8C8-2BB1-4DD8-B398-9AED195D7FB3}" type="datetimeFigureOut">
              <a:rPr lang="es-ES" smtClean="0"/>
              <a:t>12/02/2019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2573-1150-4508-814F-91564A04DD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65172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8C8-2BB1-4DD8-B398-9AED195D7FB3}" type="datetimeFigureOut">
              <a:rPr lang="es-ES" smtClean="0"/>
              <a:t>12/02/2019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2573-1150-4508-814F-91564A04DD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4720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8C8-2BB1-4DD8-B398-9AED195D7FB3}" type="datetimeFigureOut">
              <a:rPr lang="es-ES" smtClean="0"/>
              <a:t>12/02/2019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2573-1150-4508-814F-91564A04DD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34867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8C8-2BB1-4DD8-B398-9AED195D7FB3}" type="datetimeFigureOut">
              <a:rPr lang="es-ES" smtClean="0"/>
              <a:t>12/02/2019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2573-1150-4508-814F-91564A04DD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98667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8C88C8-2BB1-4DD8-B398-9AED195D7FB3}" type="datetimeFigureOut">
              <a:rPr lang="es-ES" smtClean="0"/>
              <a:t>12/02/2019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B02573-1150-4508-814F-91564A04DD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3157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8C88C8-2BB1-4DD8-B398-9AED195D7FB3}" type="datetimeFigureOut">
              <a:rPr lang="es-ES" smtClean="0"/>
              <a:t>12/02/2019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B02573-1150-4508-814F-91564A04DDC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6134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3" Type="http://schemas.openxmlformats.org/officeDocument/2006/relationships/hyperlink" Target="https://mujeresconciencia.com/2014/07/15/jocelyn-bell-burnell-astrofisica/" TargetMode="External"/><Relationship Id="rId18" Type="http://schemas.openxmlformats.org/officeDocument/2006/relationships/hyperlink" Target="https://mujeresconciencia.com/2014/11/26/elizabeth-helen-blackburn-bioquimica/" TargetMode="External"/><Relationship Id="rId26" Type="http://schemas.openxmlformats.org/officeDocument/2006/relationships/hyperlink" Target="https://mujeresconciencia.com/2018/10/02/pilar-carbonero-impulsora-de-la-biotecnologia-vegetal-en-espana/" TargetMode="External"/><Relationship Id="rId39" Type="http://schemas.openxmlformats.org/officeDocument/2006/relationships/hyperlink" Target="https://mujeresconciencia.com/2016/05/11/capturada-la-quimica-dorothy-crowfoot-hodgkin/" TargetMode="External"/><Relationship Id="rId21" Type="http://schemas.openxmlformats.org/officeDocument/2006/relationships/hyperlink" Target="https://losmundosdebrana.com/2015/07/17/marietta-blau-una-estrella-de-la-fisica-de-particulas/" TargetMode="External"/><Relationship Id="rId34" Type="http://schemas.openxmlformats.org/officeDocument/2006/relationships/hyperlink" Target="https://mujeresconciencia.com/2017/04/28/josephine-garis-cochrane-1839-1913/" TargetMode="External"/><Relationship Id="rId42" Type="http://schemas.openxmlformats.org/officeDocument/2006/relationships/hyperlink" Target="https://mujeresconciencia.com/2015/01/23/gertrude-belle-elion-bioquimica/" TargetMode="External"/><Relationship Id="rId47" Type="http://schemas.openxmlformats.org/officeDocument/2006/relationships/hyperlink" Target="https://mujeresconciencia.com/2014/07/25/rosalind-franklin-biofisica-y-cristalografa/" TargetMode="External"/><Relationship Id="rId50" Type="http://schemas.openxmlformats.org/officeDocument/2006/relationships/hyperlink" Target="https://mujeresconciencia.com/2015/04/03/jane-goodall-primatologa/" TargetMode="External"/><Relationship Id="rId55" Type="http://schemas.openxmlformats.org/officeDocument/2006/relationships/hyperlink" Target="https://mujeresconciencia.com/2015/04/15/carolyn-widney-greider-bioquimica/" TargetMode="External"/><Relationship Id="rId63" Type="http://schemas.openxmlformats.org/officeDocument/2006/relationships/hyperlink" Target="https://mujeresconciencia.com/2016/08/26/katherine-johnson-fisica/" TargetMode="External"/><Relationship Id="rId7" Type="http://schemas.openxmlformats.org/officeDocument/2006/relationships/hyperlink" Target="https://naukas.com/2015/12/29/angeles-alvarino-la-gran-oceanografa/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s://mujeresconciencia.com/2016/12/21/dorotea-barnes-gonzalez-quimica/" TargetMode="External"/><Relationship Id="rId20" Type="http://schemas.openxmlformats.org/officeDocument/2006/relationships/hyperlink" Target="https://mujeresconciencia.com/2015/11/04/patricia-bath-medica-e-inventora/" TargetMode="External"/><Relationship Id="rId29" Type="http://schemas.openxmlformats.org/officeDocument/2006/relationships/hyperlink" Target="https://mujeresconciencia.com/2015/11/15/maria-antonia-canals-maestra-y-matematica/" TargetMode="External"/><Relationship Id="rId41" Type="http://schemas.openxmlformats.org/officeDocument/2006/relationships/hyperlink" Target="https://mujeresconciencia.com/2018/01/23/la-reina-del-carbono/" TargetMode="External"/><Relationship Id="rId54" Type="http://schemas.openxmlformats.org/officeDocument/2006/relationships/hyperlink" Target="https://losmundosdebrana.com/2014/01/14/maria-goeppert-mayer-la-belleza-de-gottingen/" TargetMode="External"/><Relationship Id="rId62" Type="http://schemas.openxmlformats.org/officeDocument/2006/relationships/hyperlink" Target="https://mujeresconciencia.com/2014/09/12/irene-joliot-curie-premio-nobel-de-quimica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ujeresconciencia.com/2016/03/02/el-angel-de-los-neonatos-virginia-apgar-1909-1974/" TargetMode="External"/><Relationship Id="rId11" Type="http://schemas.openxmlformats.org/officeDocument/2006/relationships/hyperlink" Target="https://mujeresconciencia.com/2018/11/13/katharine-burr-blodgett-1898-1979/" TargetMode="External"/><Relationship Id="rId24" Type="http://schemas.openxmlformats.org/officeDocument/2006/relationships/hyperlink" Target="https://mujeresconciencia.com/2017/11/14/madame-de-chatelet-1706-1749/" TargetMode="External"/><Relationship Id="rId32" Type="http://schemas.openxmlformats.org/officeDocument/2006/relationships/image" Target="../media/image2.jpeg"/><Relationship Id="rId37" Type="http://schemas.openxmlformats.org/officeDocument/2006/relationships/hyperlink" Target="https://mujeresconciencia.com/2015/09/14/el-arduo-camino-al-nobel-de-marie-curie/" TargetMode="External"/><Relationship Id="rId40" Type="http://schemas.openxmlformats.org/officeDocument/2006/relationships/hyperlink" Target="https://mujeresconciencia.com/2018/02/19/jennifer-doudna-bioquimica/" TargetMode="External"/><Relationship Id="rId45" Type="http://schemas.openxmlformats.org/officeDocument/2006/relationships/hyperlink" Target="https://mujeresconciencia.com/2018/04/05/williamina-fleming-la-astronoma-accidental-descubrio-mas-300-estrellas/" TargetMode="External"/><Relationship Id="rId53" Type="http://schemas.openxmlformats.org/officeDocument/2006/relationships/hyperlink" Target="https://mujeresconciencia.com/2017/09/19/sophie-germain-1776-1831/" TargetMode="External"/><Relationship Id="rId58" Type="http://schemas.openxmlformats.org/officeDocument/2006/relationships/hyperlink" Target="https://mujeresconciencia.com/2017/06/07/margaret-hamilton-la-primera-ingeniera-software/" TargetMode="External"/><Relationship Id="rId66" Type="http://schemas.openxmlformats.org/officeDocument/2006/relationships/image" Target="../media/image5.png"/><Relationship Id="rId5" Type="http://schemas.openxmlformats.org/officeDocument/2006/relationships/hyperlink" Target="https://mujeresconciencia.com/2014/05/28/mary-anning-en-los-comienzos-de-la-paleontologia-moderna/" TargetMode="External"/><Relationship Id="rId15" Type="http://schemas.openxmlformats.org/officeDocument/2006/relationships/hyperlink" Target="https://mujeresconciencia.com/2017/05/03/maria-blasco-ejemplaridad-la-vanguardia-la-ciencia/" TargetMode="External"/><Relationship Id="rId23" Type="http://schemas.openxmlformats.org/officeDocument/2006/relationships/hyperlink" Target="https://mujeresconciencia.com/2016/02/13/pilar-bayer-matematica/" TargetMode="External"/><Relationship Id="rId28" Type="http://schemas.openxmlformats.org/officeDocument/2006/relationships/hyperlink" Target="https://mujeresconciencia.com/2014/06/30/barbara-mcclintock-y-la-libertad-de-pensamiento/" TargetMode="External"/><Relationship Id="rId36" Type="http://schemas.openxmlformats.org/officeDocument/2006/relationships/hyperlink" Target="https://mujeresconciencia.com/2016/09/21/amando-las-estrellas-assumpcio-catala-1925-2009/" TargetMode="External"/><Relationship Id="rId49" Type="http://schemas.openxmlformats.org/officeDocument/2006/relationships/hyperlink" Target="https://losmundosdebrana.com/2014/11/06/joan-feynman-la-fisica-de-las-auroras/" TargetMode="External"/><Relationship Id="rId57" Type="http://schemas.openxmlformats.org/officeDocument/2006/relationships/hyperlink" Target="http://mujeresconciencia.com/2015/06/15/hipatia/" TargetMode="External"/><Relationship Id="rId61" Type="http://schemas.openxmlformats.org/officeDocument/2006/relationships/hyperlink" Target="https://mujeresconciencia.com/2015/03/16/caroline-lucretia-herschel-astronoma/" TargetMode="External"/><Relationship Id="rId10" Type="http://schemas.openxmlformats.org/officeDocument/2006/relationships/hyperlink" Target="https://mujeresconciencia.com/2016/11/28/florence-bascom-la-geologa-pionera/" TargetMode="External"/><Relationship Id="rId19" Type="http://schemas.openxmlformats.org/officeDocument/2006/relationships/hyperlink" Target="https://mujeresconciencia.com/2016/07/13/laura-bassi-bolonia-1711-1778/" TargetMode="External"/><Relationship Id="rId31" Type="http://schemas.openxmlformats.org/officeDocument/2006/relationships/hyperlink" Target="https://mujeresconciencia.com/2016/03/30/la-doctora-reconocida-gerty-cori-1896-1957/" TargetMode="External"/><Relationship Id="rId44" Type="http://schemas.openxmlformats.org/officeDocument/2006/relationships/hyperlink" Target="https://mujeresconciencia.com/2014/05/13/antonia-ferrin-moreiras-primera-astronoma-gallega/" TargetMode="External"/><Relationship Id="rId52" Type="http://schemas.openxmlformats.org/officeDocument/2006/relationships/hyperlink" Target="https://mujeresconciencia.com/2016/05/10/birute-galdikas-primatologa/" TargetMode="External"/><Relationship Id="rId60" Type="http://schemas.openxmlformats.org/officeDocument/2006/relationships/hyperlink" Target="https://mujeresconciencia.com/2014/12/09/grace-murray-hopper-informatica/" TargetMode="External"/><Relationship Id="rId65" Type="http://schemas.openxmlformats.org/officeDocument/2006/relationships/hyperlink" Target="http://www.csic.es/mujeres-ilustres/-/contenido/2d0c17c3-63f9-46c4-897f-2c694d9c66c2" TargetMode="External"/><Relationship Id="rId4" Type="http://schemas.openxmlformats.org/officeDocument/2006/relationships/hyperlink" Target="https://mujeresconciencia.com/2017/07/25/frances-arnold-ingeniera-bioquimica/" TargetMode="External"/><Relationship Id="rId9" Type="http://schemas.openxmlformats.org/officeDocument/2006/relationships/hyperlink" Target="https://mujeresconciencia.com/2014/07/11/linda-b-buck-feliz-por-ser-cientifica/" TargetMode="External"/><Relationship Id="rId14" Type="http://schemas.openxmlformats.org/officeDocument/2006/relationships/hyperlink" Target="https://mujeresconciencia.com/2018/05/03/alice-ball-pionera-afroamericana-de-la-quimica-y-descubridora-del-primer-tratamiento-efectivo-para-la-lepra/" TargetMode="External"/><Relationship Id="rId22" Type="http://schemas.openxmlformats.org/officeDocument/2006/relationships/hyperlink" Target="http://mujeresconciencia.com/2015/02/03/elizabeth-blackwell-medica/" TargetMode="External"/><Relationship Id="rId27" Type="http://schemas.openxmlformats.org/officeDocument/2006/relationships/hyperlink" Target="https://es.wikipedia.org/wiki/Emmanuelle_Charpentier" TargetMode="External"/><Relationship Id="rId30" Type="http://schemas.openxmlformats.org/officeDocument/2006/relationships/hyperlink" Target="https://mujeresconciencia.com/2014/12/11/annie-jump-cannon-astronoma/" TargetMode="External"/><Relationship Id="rId35" Type="http://schemas.openxmlformats.org/officeDocument/2006/relationships/hyperlink" Target="https://es.wikipedia.org/wiki/Mar%C3%ADa_Andrea_Casamayor" TargetMode="External"/><Relationship Id="rId43" Type="http://schemas.openxmlformats.org/officeDocument/2006/relationships/hyperlink" Target="http://www.urv.cat/es/vida-campus/universidad-responsable/observatorio-igualdad/ano-mujeres-ciencias/dones-i-ciencies/dones-astronomes/fatimademadrid/" TargetMode="External"/><Relationship Id="rId48" Type="http://schemas.openxmlformats.org/officeDocument/2006/relationships/hyperlink" Target="https://mujeresconciencia.com/2017/08/21/gertrudis-la-fuente-bioquimica/" TargetMode="External"/><Relationship Id="rId56" Type="http://schemas.openxmlformats.org/officeDocument/2006/relationships/hyperlink" Target="https://mujeresconciencia.com/2015/05/01/evelyn-boyd-granville-matematica/" TargetMode="External"/><Relationship Id="rId64" Type="http://schemas.openxmlformats.org/officeDocument/2006/relationships/hyperlink" Target="https://mujeresconciencia.com/2016/08/05/shirley-ann-jackson-fisica/" TargetMode="External"/><Relationship Id="rId8" Type="http://schemas.openxmlformats.org/officeDocument/2006/relationships/hyperlink" Target="https://mujeresconciencia.com/2018/05/24/hertha-de-la-diosa-madre-a-la-madre-de-la-ciencia/" TargetMode="External"/><Relationship Id="rId51" Type="http://schemas.openxmlformats.org/officeDocument/2006/relationships/hyperlink" Target="https://mujeresconciencia.com/2015/01/16/dian-fossey-zoologa/" TargetMode="External"/><Relationship Id="rId3" Type="http://schemas.openxmlformats.org/officeDocument/2006/relationships/hyperlink" Target="https://mujeresconciencia.com/2017/07/11/maria-gaetana-agnesi-1718-1799/" TargetMode="External"/><Relationship Id="rId12" Type="http://schemas.openxmlformats.org/officeDocument/2006/relationships/hyperlink" Target="https://es.wikipedia.org/wiki/Lina_Badim%C3%B3n_Maestro" TargetMode="External"/><Relationship Id="rId17" Type="http://schemas.openxmlformats.org/officeDocument/2006/relationships/hyperlink" Target="http://analesdequimica.es/index.php/AnalesQuimica/article/view/274/267" TargetMode="External"/><Relationship Id="rId25" Type="http://schemas.openxmlformats.org/officeDocument/2006/relationships/hyperlink" Target="https://mujeresconciencia.com/2014/05/27/rachel-louise-carson/" TargetMode="External"/><Relationship Id="rId33" Type="http://schemas.openxmlformats.org/officeDocument/2006/relationships/image" Target="../media/image4.png"/><Relationship Id="rId38" Type="http://schemas.openxmlformats.org/officeDocument/2006/relationships/hyperlink" Target="https://es.wikipedia.org/wiki/Josefina_Castellv%C3%AD" TargetMode="External"/><Relationship Id="rId46" Type="http://schemas.openxmlformats.org/officeDocument/2006/relationships/hyperlink" Target="https://mujeresconciencia.com/2015/11/08/astronomas-en-harvard/" TargetMode="External"/><Relationship Id="rId59" Type="http://schemas.openxmlformats.org/officeDocument/2006/relationships/hyperlink" Target="https://mujeresconciencia.com/2015/09/16/hildegarda-de-bingen-medica/" TargetMode="External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hyperlink" Target="http://mujeresconciencia.com/2014/12/10/ada-lovelace-pionera-en-programacion/" TargetMode="External"/><Relationship Id="rId18" Type="http://schemas.openxmlformats.org/officeDocument/2006/relationships/hyperlink" Target="https://mujeresconciencia.com/2015/06/11/felisa-martin-bravo-fisica/" TargetMode="External"/><Relationship Id="rId26" Type="http://schemas.openxmlformats.org/officeDocument/2006/relationships/hyperlink" Target="https://mujeresconciencia.com/2017/01/04/may-britt-moser-neurocientifica/" TargetMode="External"/><Relationship Id="rId39" Type="http://schemas.openxmlformats.org/officeDocument/2006/relationships/hyperlink" Target="https://mujeresconciencia.com/2016/12/28/teresa-rodrigo-anoro-fisica/" TargetMode="External"/><Relationship Id="rId21" Type="http://schemas.openxmlformats.org/officeDocument/2006/relationships/hyperlink" Target="https://mujeresconciencia.com/2014/07/16/lynn-margulis-la-vida-desde-la-cooperacion-microbiana/" TargetMode="External"/><Relationship Id="rId34" Type="http://schemas.openxmlformats.org/officeDocument/2006/relationships/hyperlink" Target="https://mujeresconciencia.com/2015/02/16/agnes-pockels-la-quimica-fisica-del-agua-de-fregar/" TargetMode="External"/><Relationship Id="rId42" Type="http://schemas.openxmlformats.org/officeDocument/2006/relationships/hyperlink" Target="https://losmundosdebrana.com/2013/05/08/vera-la-espia-de-las-estrellas-i-los-misterios-del-cielo-nocturno/" TargetMode="External"/><Relationship Id="rId47" Type="http://schemas.openxmlformats.org/officeDocument/2006/relationships/hyperlink" Target="https://mujeresconciencia.com/2017/10/10/francoise-barre-sinoussi-una-virologa-frente-al-vih/" TargetMode="External"/><Relationship Id="rId50" Type="http://schemas.openxmlformats.org/officeDocument/2006/relationships/hyperlink" Target="http://mujeresconciencia.com/2014/07/07/nettie-stevens-genetista/" TargetMode="External"/><Relationship Id="rId55" Type="http://schemas.openxmlformats.org/officeDocument/2006/relationships/hyperlink" Target="https://losmundosdebrana.com/2015/01/25/beatrice-tinsley/" TargetMode="External"/><Relationship Id="rId63" Type="http://schemas.openxmlformats.org/officeDocument/2006/relationships/hyperlink" Target="https://mujeresconciencia.com/2015/12/30/youyou-tu-quimica-farmaceutica/" TargetMode="External"/><Relationship Id="rId7" Type="http://schemas.openxmlformats.org/officeDocument/2006/relationships/hyperlink" Target="https://mujeresconciencia.com/2015/01/15/sofia-kovalevskaya-matematica/" TargetMode="External"/><Relationship Id="rId2" Type="http://schemas.openxmlformats.org/officeDocument/2006/relationships/image" Target="../media/image1.png"/><Relationship Id="rId16" Type="http://schemas.openxmlformats.org/officeDocument/2006/relationships/hyperlink" Target="https://es.wikipedia.org/wiki/Mar%C3%ADa_Martin%C3%B3n_Torres" TargetMode="External"/><Relationship Id="rId20" Type="http://schemas.openxmlformats.org/officeDocument/2006/relationships/hyperlink" Target="https://mujeresconciencia.com/2017/01/01/jane-marcet-divulgadora-cientifica/" TargetMode="External"/><Relationship Id="rId29" Type="http://schemas.openxmlformats.org/officeDocument/2006/relationships/hyperlink" Target="https://mujeresconciencia.com/2015/02/25/ida-noddack-quimica/" TargetMode="External"/><Relationship Id="rId41" Type="http://schemas.openxmlformats.org/officeDocument/2006/relationships/hyperlink" Target="https://losmundosdebrana.com/2015/04/22/angela-ruiz-robles-la-maestra-inventora/" TargetMode="External"/><Relationship Id="rId54" Type="http://schemas.openxmlformats.org/officeDocument/2006/relationships/hyperlink" Target="https://mujeresconciencia.com/2014/08/30/sylvia-alice-earle-biologa-marina/" TargetMode="External"/><Relationship Id="rId62" Type="http://schemas.openxmlformats.org/officeDocument/2006/relationships/hyperlink" Target="https://es.wikipedia.org/wiki/Linda_R._Watkins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ujeresconciencia.com/2016/07/24/frances-oldham-kelsey-farmacologa/" TargetMode="External"/><Relationship Id="rId11" Type="http://schemas.openxmlformats.org/officeDocument/2006/relationships/hyperlink" Target="https://mujeresconciencia.com/2015/04/22/rita-levi-montalcini-neurologa/" TargetMode="External"/><Relationship Id="rId24" Type="http://schemas.openxmlformats.org/officeDocument/2006/relationships/hyperlink" Target="https://mujeresconciencia.com/2018/01/11/gabriela-morreale-o-como-usar-lo-que-descubres-para-mejorar-la-vida-de-la-gente/" TargetMode="External"/><Relationship Id="rId32" Type="http://schemas.openxmlformats.org/officeDocument/2006/relationships/hyperlink" Target="https://mujeresconciencia.com/2015/03/23/emmy-noether-matematica/" TargetMode="External"/><Relationship Id="rId37" Type="http://schemas.openxmlformats.org/officeDocument/2006/relationships/hyperlink" Target="https://mujeresconciencia.com/2016/01/20/marie-anne-pierrette-paulze-la-madre-de-la-quimica-moderna/" TargetMode="External"/><Relationship Id="rId40" Type="http://schemas.openxmlformats.org/officeDocument/2006/relationships/hyperlink" Target="https://mujeresconciencia.com/2015/05/16/nancy-roman-astronoma/" TargetMode="External"/><Relationship Id="rId45" Type="http://schemas.openxmlformats.org/officeDocument/2006/relationships/hyperlink" Target="https://losmundosdebrana.com/2017/11/06/margarita-salas-pasion-por-la-biologia-molecular/" TargetMode="External"/><Relationship Id="rId53" Type="http://schemas.openxmlformats.org/officeDocument/2006/relationships/hyperlink" Target="https://mujeresconciencia.com/2016/07/30/marie-tharp-geologa/" TargetMode="External"/><Relationship Id="rId58" Type="http://schemas.openxmlformats.org/officeDocument/2006/relationships/hyperlink" Target="https://losmundosdebrana.com/2014/02/24/chien-shiung-wu-la-gran-fisica-experimental-i-primeras-conquistas/" TargetMode="External"/><Relationship Id="rId5" Type="http://schemas.openxmlformats.org/officeDocument/2006/relationships/hyperlink" Target="https://mujeresconciencia.com/2014/07/31/stephanie-kwolek-quimica/" TargetMode="External"/><Relationship Id="rId15" Type="http://schemas.openxmlformats.org/officeDocument/2006/relationships/hyperlink" Target="https://mujeresconciencia.com/2014/07/04/henrietta-swan-leavitt-la-astronoma-calculadora/" TargetMode="External"/><Relationship Id="rId23" Type="http://schemas.openxmlformats.org/officeDocument/2006/relationships/hyperlink" Target="https://es.wikipedia.org/wiki/Rosa_Mar%C3%ADa_Men%C3%A9ndez_L%C3%B3pez" TargetMode="External"/><Relationship Id="rId28" Type="http://schemas.openxmlformats.org/officeDocument/2006/relationships/hyperlink" Target="https://mujeresconciencia.com/2017/05/03/maryam-mirzakhani-matematica/" TargetMode="External"/><Relationship Id="rId36" Type="http://schemas.openxmlformats.org/officeDocument/2006/relationships/hyperlink" Target="https://mujeresconciencia.com/2017/04/12/cecilia-payne-gaposchkin-la-astronoma-descubrio-la-composicion-las-estrellas/" TargetMode="External"/><Relationship Id="rId49" Type="http://schemas.openxmlformats.org/officeDocument/2006/relationships/hyperlink" Target="https://mujeresconciencia.com/2014/10/15/marie-stopes-paleobotanica/" TargetMode="External"/><Relationship Id="rId57" Type="http://schemas.openxmlformats.org/officeDocument/2006/relationships/hyperlink" Target="https://mujeresconciencia.com/2017/09/06/maria-vallet-regi-cuando-desarrollemos-la-medicina-regenerativa-no-necesitaremos-donantes/" TargetMode="External"/><Relationship Id="rId61" Type="http://schemas.openxmlformats.org/officeDocument/2006/relationships/hyperlink" Target="https://mujeresconciencia.com/2016/07/19/maria-josefa-wonenburger-planells-matematica/" TargetMode="External"/><Relationship Id="rId10" Type="http://schemas.openxmlformats.org/officeDocument/2006/relationships/hyperlink" Target="https://mujeresconciencia.com/2015/02/06/mary-leakey-antropologa/" TargetMode="External"/><Relationship Id="rId19" Type="http://schemas.openxmlformats.org/officeDocument/2006/relationships/hyperlink" Target="https://mujeresconciencia.com/2016/04/06/marie-meurdrac-y-su-quimica-para-mujeres/" TargetMode="External"/><Relationship Id="rId31" Type="http://schemas.openxmlformats.org/officeDocument/2006/relationships/hyperlink" Target="https://mujeresconciencia.com/2017/03/01/angela-nieto/" TargetMode="External"/><Relationship Id="rId44" Type="http://schemas.openxmlformats.org/officeDocument/2006/relationships/hyperlink" Target="https://mujeresconciencia.com/2017/06/21/alicia-sintes-la-deteccion-las-ondas-gravitacionales-ha-marcado-principio-una-nueva-la-astronomia/" TargetMode="External"/><Relationship Id="rId52" Type="http://schemas.openxmlformats.org/officeDocument/2006/relationships/hyperlink" Target="https://mujeresconciencia.com/2016/01/15/la-primera-ginecologa-trotula-de-salerno-1110-1160/" TargetMode="External"/><Relationship Id="rId60" Type="http://schemas.openxmlformats.org/officeDocument/2006/relationships/hyperlink" Target="https://mujeresconciencia.com/2015/12/21/una-astronoma-en-la-sombra-maria-winkelmann-1670-1720/" TargetMode="External"/><Relationship Id="rId4" Type="http://schemas.openxmlformats.org/officeDocument/2006/relationships/image" Target="../media/image4.png"/><Relationship Id="rId9" Type="http://schemas.openxmlformats.org/officeDocument/2006/relationships/hyperlink" Target="https://mujeresconciencia.com/2014/05/13/inge-lehman-sismologa/" TargetMode="External"/><Relationship Id="rId14" Type="http://schemas.openxmlformats.org/officeDocument/2006/relationships/hyperlink" Target="https://mujeresconciencia.com/2015/01/05/nicole-reine-etable-lepaute-matematica-y-astronoma/" TargetMode="External"/><Relationship Id="rId22" Type="http://schemas.openxmlformats.org/officeDocument/2006/relationships/hyperlink" Target="https://mujeresconciencia.com/2014/08/01/maria-mitchell-astronoma/" TargetMode="External"/><Relationship Id="rId27" Type="http://schemas.openxmlformats.org/officeDocument/2006/relationships/hyperlink" Target="https://losmundosdebrana.com/2015/04/13/lise-meitner-una-fisica-que-nunca-perdio-su-humanidad/" TargetMode="External"/><Relationship Id="rId30" Type="http://schemas.openxmlformats.org/officeDocument/2006/relationships/hyperlink" Target="https://mujeresconciencia.com/2015/05/12/florence-nightingale-enfermera-y-estadistica/" TargetMode="External"/><Relationship Id="rId35" Type="http://schemas.openxmlformats.org/officeDocument/2006/relationships/hyperlink" Target="https://mujeresconciencia.com/2014/10/19/marguerite-perey-quimica/" TargetMode="External"/><Relationship Id="rId43" Type="http://schemas.openxmlformats.org/officeDocument/2006/relationships/hyperlink" Target="https://mujeresconciencia.com/2017/11/03/bodil-schmidt-nielsen-fisiologa/" TargetMode="External"/><Relationship Id="rId48" Type="http://schemas.openxmlformats.org/officeDocument/2006/relationships/hyperlink" Target="https://es.wikipedia.org/wiki/Donna_Strickland" TargetMode="External"/><Relationship Id="rId56" Type="http://schemas.openxmlformats.org/officeDocument/2006/relationships/hyperlink" Target="https://mujeresconciencia.com/2014/12/12/maria-telkes-quimica-fisica/" TargetMode="External"/><Relationship Id="rId64" Type="http://schemas.openxmlformats.org/officeDocument/2006/relationships/image" Target="../media/image5.png"/><Relationship Id="rId8" Type="http://schemas.openxmlformats.org/officeDocument/2006/relationships/hyperlink" Target="https://losmundosdebrana.com/2015/03/04/hedy-lamarr-la-inventora/" TargetMode="External"/><Relationship Id="rId51" Type="http://schemas.openxmlformats.org/officeDocument/2006/relationships/hyperlink" Target="http://mujeresconciencia.com/2015/04/02/maria-sibylla-merian-naturalista-y-pintora/" TargetMode="External"/><Relationship Id="rId3" Type="http://schemas.openxmlformats.org/officeDocument/2006/relationships/image" Target="../media/image2.jpeg"/><Relationship Id="rId12" Type="http://schemas.openxmlformats.org/officeDocument/2006/relationships/hyperlink" Target="https://mujeresconciencia.com/2015/01/28/kathleen-lonsdale-cristalografa/" TargetMode="External"/><Relationship Id="rId17" Type="http://schemas.openxmlformats.org/officeDocument/2006/relationships/hyperlink" Target="https://mujeresconciencia.com/2015/04/01/wangari-muta-maathai-biologa/" TargetMode="External"/><Relationship Id="rId25" Type="http://schemas.openxmlformats.org/officeDocument/2006/relationships/hyperlink" Target="https://es.wikipedia.org/wiki/Susana_Marcos_Celestino" TargetMode="External"/><Relationship Id="rId33" Type="http://schemas.openxmlformats.org/officeDocument/2006/relationships/hyperlink" Target="https://mujeresconciencia.com/2014/10/20/christiane-nusslein-volhard-biologa/" TargetMode="External"/><Relationship Id="rId38" Type="http://schemas.openxmlformats.org/officeDocument/2006/relationships/hyperlink" Target="https://mujeresconciencia.com/2014/12/03/ellen-swallow-richards-quimica/" TargetMode="External"/><Relationship Id="rId46" Type="http://schemas.openxmlformats.org/officeDocument/2006/relationships/hyperlink" Target="https://mujeresconciencia.com/2014/12/26/mary-fairfax-greig-somerville-matematica-y-astronoma/" TargetMode="External"/><Relationship Id="rId59" Type="http://schemas.openxmlformats.org/officeDocument/2006/relationships/hyperlink" Target="https://losmundosdebrana.com/2014/03/04/chien-shiung-wu-la-gran-fisica-experimental-ii-a-traves-del-espejo/" TargetMode="Externa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s.wikipedia.org/wiki/Wang_Zhenyi" TargetMode="External"/><Relationship Id="rId13" Type="http://schemas.openxmlformats.org/officeDocument/2006/relationships/hyperlink" Target="https://mujeresconciencia.com/2016/12/21/dorotea-barnes-gonzalez-quimica/" TargetMode="External"/><Relationship Id="rId18" Type="http://schemas.openxmlformats.org/officeDocument/2006/relationships/hyperlink" Target="https://es.wikipedia.org/wiki/Mar%C3%ADa_Andrea_Casamayor" TargetMode="External"/><Relationship Id="rId26" Type="http://schemas.openxmlformats.org/officeDocument/2006/relationships/hyperlink" Target="https://mujeresconciencia.com/2015/06/11/felisa-martin-bravo-fisica/" TargetMode="External"/><Relationship Id="rId3" Type="http://schemas.openxmlformats.org/officeDocument/2006/relationships/image" Target="../media/image2.jpeg"/><Relationship Id="rId21" Type="http://schemas.openxmlformats.org/officeDocument/2006/relationships/hyperlink" Target="http://www.urv.cat/es/vida-campus/universidad-responsable/observatorio-igualdad/ano-mujeres-ciencias/dones-i-ciencies/dones-astronomes/fatimademadrid/" TargetMode="External"/><Relationship Id="rId34" Type="http://schemas.openxmlformats.org/officeDocument/2006/relationships/hyperlink" Target="https://losmundosdebrana.com/2017/11/06/margarita-salas-pasion-por-la-biologia-molecular/" TargetMode="External"/><Relationship Id="rId7" Type="http://schemas.openxmlformats.org/officeDocument/2006/relationships/hyperlink" Target="https://mujeresconciencia.com/2015/11/16/maria-josefa-yzuel-fisica/" TargetMode="External"/><Relationship Id="rId12" Type="http://schemas.openxmlformats.org/officeDocument/2006/relationships/hyperlink" Target="https://mujeresconciencia.com/2017/05/03/maria-blasco-ejemplaridad-la-vanguardia-la-ciencia/" TargetMode="External"/><Relationship Id="rId17" Type="http://schemas.openxmlformats.org/officeDocument/2006/relationships/hyperlink" Target="https://mujeresconciencia.com/2015/11/15/maria-antonia-canals-maestra-y-matematica/" TargetMode="External"/><Relationship Id="rId25" Type="http://schemas.openxmlformats.org/officeDocument/2006/relationships/hyperlink" Target="https://es.wikipedia.org/wiki/Mar%C3%ADa_Martin%C3%B3n_Torres" TargetMode="External"/><Relationship Id="rId33" Type="http://schemas.openxmlformats.org/officeDocument/2006/relationships/hyperlink" Target="https://mujeresconciencia.com/2017/06/21/alicia-sintes-la-deteccion-las-ondas-gravitacionales-ha-marcado-principio-una-nueva-la-astronomia/" TargetMode="External"/><Relationship Id="rId38" Type="http://schemas.openxmlformats.org/officeDocument/2006/relationships/image" Target="../media/image6.png"/><Relationship Id="rId2" Type="http://schemas.openxmlformats.org/officeDocument/2006/relationships/image" Target="../media/image1.png"/><Relationship Id="rId16" Type="http://schemas.openxmlformats.org/officeDocument/2006/relationships/hyperlink" Target="https://mujeresconciencia.com/2018/10/02/pilar-carbonero-impulsora-de-la-biotecnologia-vegetal-en-espana/" TargetMode="External"/><Relationship Id="rId20" Type="http://schemas.openxmlformats.org/officeDocument/2006/relationships/hyperlink" Target="https://es.wikipedia.org/wiki/Josefina_Castellv%C3%AD" TargetMode="External"/><Relationship Id="rId29" Type="http://schemas.openxmlformats.org/officeDocument/2006/relationships/hyperlink" Target="https://es.wikipedia.org/wiki/Susana_Marcos_Celestin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ujeresconciencia.com/2014/07/19/rosalyn-s-yalow-biofisica/" TargetMode="External"/><Relationship Id="rId11" Type="http://schemas.openxmlformats.org/officeDocument/2006/relationships/hyperlink" Target="https://es.wikipedia.org/wiki/Lina_Badim%C3%B3n_Maestro" TargetMode="External"/><Relationship Id="rId24" Type="http://schemas.openxmlformats.org/officeDocument/2006/relationships/hyperlink" Target="http://www.csic.es/mujeres-ilustres/-/contenido/2d0c17c3-63f9-46c4-897f-2c694d9c66c2" TargetMode="External"/><Relationship Id="rId32" Type="http://schemas.openxmlformats.org/officeDocument/2006/relationships/hyperlink" Target="https://losmundosdebrana.com/2015/04/22/angela-ruiz-robles-la-maestra-inventora/" TargetMode="External"/><Relationship Id="rId37" Type="http://schemas.openxmlformats.org/officeDocument/2006/relationships/image" Target="../media/image5.png"/><Relationship Id="rId5" Type="http://schemas.openxmlformats.org/officeDocument/2006/relationships/hyperlink" Target="https://mujeresconciencia.com/2014/06/22/ada-yonath-cristalografa/" TargetMode="External"/><Relationship Id="rId15" Type="http://schemas.openxmlformats.org/officeDocument/2006/relationships/hyperlink" Target="https://mujeresconciencia.com/2016/02/13/pilar-bayer-matematica/" TargetMode="External"/><Relationship Id="rId23" Type="http://schemas.openxmlformats.org/officeDocument/2006/relationships/hyperlink" Target="https://mujeresconciencia.com/2017/08/21/gertrudis-la-fuente-bioquimica/" TargetMode="External"/><Relationship Id="rId28" Type="http://schemas.openxmlformats.org/officeDocument/2006/relationships/hyperlink" Target="https://mujeresconciencia.com/2018/01/11/gabriela-morreale-o-como-usar-lo-que-descubres-para-mejorar-la-vida-de-la-gente/" TargetMode="External"/><Relationship Id="rId36" Type="http://schemas.openxmlformats.org/officeDocument/2006/relationships/hyperlink" Target="https://mujeresconciencia.com/2016/07/19/maria-josefa-wonenburger-planells-matematica/" TargetMode="External"/><Relationship Id="rId10" Type="http://schemas.openxmlformats.org/officeDocument/2006/relationships/hyperlink" Target="https://naukas.com/2015/12/29/angeles-alvarino-la-gran-oceanografa/" TargetMode="External"/><Relationship Id="rId19" Type="http://schemas.openxmlformats.org/officeDocument/2006/relationships/hyperlink" Target="https://mujeresconciencia.com/2016/09/21/amando-las-estrellas-assumpcio-catala-1925-2009/" TargetMode="External"/><Relationship Id="rId31" Type="http://schemas.openxmlformats.org/officeDocument/2006/relationships/hyperlink" Target="https://mujeresconciencia.com/2016/12/28/teresa-rodrigo-anoro-fisica/" TargetMode="External"/><Relationship Id="rId4" Type="http://schemas.openxmlformats.org/officeDocument/2006/relationships/image" Target="../media/image4.png"/><Relationship Id="rId9" Type="http://schemas.openxmlformats.org/officeDocument/2006/relationships/hyperlink" Target="https://mujeresconciencia.com/2016/02/26/isabel-zendal-gomez-enfermera/" TargetMode="External"/><Relationship Id="rId14" Type="http://schemas.openxmlformats.org/officeDocument/2006/relationships/hyperlink" Target="http://analesdequimica.es/index.php/AnalesQuimica/article/view/274/267" TargetMode="External"/><Relationship Id="rId22" Type="http://schemas.openxmlformats.org/officeDocument/2006/relationships/hyperlink" Target="https://mujeresconciencia.com/2014/05/13/antonia-ferrin-moreiras-primera-astronoma-gallega/" TargetMode="External"/><Relationship Id="rId27" Type="http://schemas.openxmlformats.org/officeDocument/2006/relationships/hyperlink" Target="https://es.wikipedia.org/wiki/Rosa_Mar%C3%ADa_Men%C3%A9ndez_L%C3%B3pez" TargetMode="External"/><Relationship Id="rId30" Type="http://schemas.openxmlformats.org/officeDocument/2006/relationships/hyperlink" Target="https://mujeresconciencia.com/2017/03/01/angela-nieto/" TargetMode="External"/><Relationship Id="rId35" Type="http://schemas.openxmlformats.org/officeDocument/2006/relationships/hyperlink" Target="https://mujeresconciencia.com/2017/09/06/maria-vallet-regi-cuando-desarrollemos-la-medicina-regenerativa-no-necesitaremos-donante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naukas.com/fx/themes/PRINCIPAL/images/cabecera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72" y="6096490"/>
            <a:ext cx="2362796" cy="716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5" name="Picture 2" descr="https://11defebrero.files.wordpress.com/2017/11/11f_largo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036" y="6164303"/>
            <a:ext cx="1569326" cy="70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2051" name="2050 Grupo"/>
          <p:cNvGrpSpPr/>
          <p:nvPr/>
        </p:nvGrpSpPr>
        <p:grpSpPr>
          <a:xfrm>
            <a:off x="2469759" y="5160267"/>
            <a:ext cx="6078648" cy="1010546"/>
            <a:chOff x="2644416" y="5757394"/>
            <a:chExt cx="6078648" cy="1010546"/>
          </a:xfrm>
        </p:grpSpPr>
        <p:sp>
          <p:nvSpPr>
            <p:cNvPr id="58" name="57 Rectángulo"/>
            <p:cNvSpPr/>
            <p:nvPr/>
          </p:nvSpPr>
          <p:spPr>
            <a:xfrm>
              <a:off x="2644416" y="6263884"/>
              <a:ext cx="432048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 err="1"/>
                <a:t>Rr</a:t>
              </a:r>
              <a:endParaRPr lang="es-ES" dirty="0"/>
            </a:p>
          </p:txBody>
        </p:sp>
        <p:sp>
          <p:nvSpPr>
            <p:cNvPr id="59" name="58 Rectángulo"/>
            <p:cNvSpPr/>
            <p:nvPr/>
          </p:nvSpPr>
          <p:spPr>
            <a:xfrm>
              <a:off x="2644416" y="5757394"/>
              <a:ext cx="432048" cy="50405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 err="1"/>
                <a:t>Cb</a:t>
              </a:r>
              <a:endParaRPr lang="es-ES" dirty="0"/>
            </a:p>
          </p:txBody>
        </p:sp>
        <p:sp>
          <p:nvSpPr>
            <p:cNvPr id="60" name="59 Rectángulo"/>
            <p:cNvSpPr/>
            <p:nvPr/>
          </p:nvSpPr>
          <p:spPr>
            <a:xfrm>
              <a:off x="3085998" y="6263884"/>
              <a:ext cx="432048" cy="50405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/>
                <a:t>Cl</a:t>
              </a:r>
            </a:p>
          </p:txBody>
        </p:sp>
        <p:sp>
          <p:nvSpPr>
            <p:cNvPr id="61" name="60 Rectángulo"/>
            <p:cNvSpPr/>
            <p:nvPr/>
          </p:nvSpPr>
          <p:spPr>
            <a:xfrm>
              <a:off x="3085998" y="5757394"/>
              <a:ext cx="432048" cy="50405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/>
                <a:t>Cs</a:t>
              </a:r>
            </a:p>
          </p:txBody>
        </p:sp>
        <p:sp>
          <p:nvSpPr>
            <p:cNvPr id="62" name="61 Rectángulo"/>
            <p:cNvSpPr/>
            <p:nvPr/>
          </p:nvSpPr>
          <p:spPr>
            <a:xfrm>
              <a:off x="3508512" y="6263884"/>
              <a:ext cx="432048" cy="50405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 err="1"/>
                <a:t>By</a:t>
              </a:r>
              <a:endParaRPr lang="es-ES" dirty="0"/>
            </a:p>
          </p:txBody>
        </p:sp>
        <p:sp>
          <p:nvSpPr>
            <p:cNvPr id="63" name="62 Rectángulo"/>
            <p:cNvSpPr/>
            <p:nvPr/>
          </p:nvSpPr>
          <p:spPr>
            <a:xfrm>
              <a:off x="3508512" y="5757394"/>
              <a:ext cx="432048" cy="504056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 err="1"/>
                <a:t>Wo</a:t>
              </a:r>
              <a:endParaRPr lang="es-ES" dirty="0"/>
            </a:p>
          </p:txBody>
        </p:sp>
        <p:sp>
          <p:nvSpPr>
            <p:cNvPr id="64" name="63 Rectángulo"/>
            <p:cNvSpPr/>
            <p:nvPr/>
          </p:nvSpPr>
          <p:spPr>
            <a:xfrm>
              <a:off x="3950094" y="6263884"/>
              <a:ext cx="432048" cy="50405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/>
                <a:t>Fe</a:t>
              </a:r>
            </a:p>
          </p:txBody>
        </p:sp>
        <p:sp>
          <p:nvSpPr>
            <p:cNvPr id="65" name="64 Rectángulo"/>
            <p:cNvSpPr/>
            <p:nvPr/>
          </p:nvSpPr>
          <p:spPr>
            <a:xfrm>
              <a:off x="3950094" y="5757394"/>
              <a:ext cx="432048" cy="50405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/>
                <a:t>F</a:t>
              </a:r>
            </a:p>
          </p:txBody>
        </p:sp>
        <p:sp>
          <p:nvSpPr>
            <p:cNvPr id="66" name="65 Rectángulo"/>
            <p:cNvSpPr/>
            <p:nvPr/>
          </p:nvSpPr>
          <p:spPr>
            <a:xfrm>
              <a:off x="4372608" y="6263884"/>
              <a:ext cx="432048" cy="50405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 err="1"/>
                <a:t>Rd</a:t>
              </a:r>
              <a:endParaRPr lang="es-ES" dirty="0"/>
            </a:p>
          </p:txBody>
        </p:sp>
        <p:sp>
          <p:nvSpPr>
            <p:cNvPr id="67" name="66 Rectángulo"/>
            <p:cNvSpPr/>
            <p:nvPr/>
          </p:nvSpPr>
          <p:spPr>
            <a:xfrm>
              <a:off x="4372608" y="5757394"/>
              <a:ext cx="432048" cy="504056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 err="1"/>
                <a:t>Ct</a:t>
              </a:r>
              <a:endParaRPr lang="es-ES" dirty="0"/>
            </a:p>
          </p:txBody>
        </p:sp>
        <p:sp>
          <p:nvSpPr>
            <p:cNvPr id="68" name="67 Rectángulo"/>
            <p:cNvSpPr/>
            <p:nvPr/>
          </p:nvSpPr>
          <p:spPr>
            <a:xfrm>
              <a:off x="4814190" y="6263884"/>
              <a:ext cx="432048" cy="50405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 err="1"/>
                <a:t>Mr</a:t>
              </a:r>
              <a:endParaRPr lang="es-ES" dirty="0"/>
            </a:p>
          </p:txBody>
        </p:sp>
        <p:sp>
          <p:nvSpPr>
            <p:cNvPr id="69" name="68 Rectángulo"/>
            <p:cNvSpPr/>
            <p:nvPr/>
          </p:nvSpPr>
          <p:spPr>
            <a:xfrm>
              <a:off x="4814190" y="5757394"/>
              <a:ext cx="432048" cy="50405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 err="1"/>
                <a:t>Yz</a:t>
              </a:r>
              <a:endParaRPr lang="es-ES" dirty="0"/>
            </a:p>
          </p:txBody>
        </p:sp>
        <p:sp>
          <p:nvSpPr>
            <p:cNvPr id="70" name="69 Rectángulo"/>
            <p:cNvSpPr/>
            <p:nvPr/>
          </p:nvSpPr>
          <p:spPr>
            <a:xfrm>
              <a:off x="5236704" y="6263884"/>
              <a:ext cx="432048" cy="50405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/>
                <a:t>Si </a:t>
              </a:r>
            </a:p>
          </p:txBody>
        </p:sp>
        <p:sp>
          <p:nvSpPr>
            <p:cNvPr id="71" name="70 Rectángulo"/>
            <p:cNvSpPr/>
            <p:nvPr/>
          </p:nvSpPr>
          <p:spPr>
            <a:xfrm>
              <a:off x="5236704" y="5757394"/>
              <a:ext cx="432048" cy="504056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/>
                <a:t>Mb</a:t>
              </a:r>
            </a:p>
          </p:txBody>
        </p:sp>
        <p:sp>
          <p:nvSpPr>
            <p:cNvPr id="72" name="71 Rectángulo"/>
            <p:cNvSpPr/>
            <p:nvPr/>
          </p:nvSpPr>
          <p:spPr>
            <a:xfrm>
              <a:off x="5678286" y="6263884"/>
              <a:ext cx="432048" cy="504056"/>
            </a:xfrm>
            <a:prstGeom prst="rect">
              <a:avLst/>
            </a:prstGeom>
            <a:solidFill>
              <a:srgbClr val="ECE220"/>
            </a:solidFill>
            <a:ln>
              <a:solidFill>
                <a:srgbClr val="A2A2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>
                  <a:solidFill>
                    <a:schemeClr val="accent1">
                      <a:lumMod val="75000"/>
                    </a:schemeClr>
                  </a:solidFill>
                </a:rPr>
                <a:t>Fu</a:t>
              </a:r>
            </a:p>
          </p:txBody>
        </p:sp>
        <p:sp>
          <p:nvSpPr>
            <p:cNvPr id="73" name="72 Rectángulo"/>
            <p:cNvSpPr/>
            <p:nvPr/>
          </p:nvSpPr>
          <p:spPr>
            <a:xfrm>
              <a:off x="5678286" y="5757394"/>
              <a:ext cx="432048" cy="504056"/>
            </a:xfrm>
            <a:prstGeom prst="rect">
              <a:avLst/>
            </a:prstGeom>
            <a:solidFill>
              <a:srgbClr val="ECE220"/>
            </a:solidFill>
            <a:ln>
              <a:solidFill>
                <a:srgbClr val="A2A2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 err="1">
                  <a:solidFill>
                    <a:schemeClr val="accent1">
                      <a:lumMod val="75000"/>
                    </a:schemeClr>
                  </a:solidFill>
                </a:rPr>
                <a:t>Bn</a:t>
              </a:r>
              <a:endParaRPr lang="es-ES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74" name="73 Rectángulo"/>
            <p:cNvSpPr/>
            <p:nvPr/>
          </p:nvSpPr>
          <p:spPr>
            <a:xfrm>
              <a:off x="6100800" y="6263884"/>
              <a:ext cx="432048" cy="504056"/>
            </a:xfrm>
            <a:prstGeom prst="rect">
              <a:avLst/>
            </a:prstGeom>
            <a:solidFill>
              <a:srgbClr val="ECE220"/>
            </a:solidFill>
            <a:ln>
              <a:solidFill>
                <a:srgbClr val="A2A2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>
                  <a:solidFill>
                    <a:schemeClr val="accent1">
                      <a:lumMod val="75000"/>
                    </a:schemeClr>
                  </a:solidFill>
                </a:rPr>
                <a:t>Mn</a:t>
              </a:r>
            </a:p>
          </p:txBody>
        </p:sp>
        <p:sp>
          <p:nvSpPr>
            <p:cNvPr id="75" name="74 Rectángulo"/>
            <p:cNvSpPr/>
            <p:nvPr/>
          </p:nvSpPr>
          <p:spPr>
            <a:xfrm>
              <a:off x="6100800" y="5757394"/>
              <a:ext cx="432048" cy="504056"/>
            </a:xfrm>
            <a:prstGeom prst="rect">
              <a:avLst/>
            </a:prstGeom>
            <a:solidFill>
              <a:srgbClr val="ECE220"/>
            </a:solidFill>
            <a:ln>
              <a:solidFill>
                <a:srgbClr val="A2A2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>
                  <a:solidFill>
                    <a:schemeClr val="accent1">
                      <a:lumMod val="75000"/>
                    </a:schemeClr>
                  </a:solidFill>
                </a:rPr>
                <a:t>Ju</a:t>
              </a:r>
            </a:p>
          </p:txBody>
        </p:sp>
        <p:sp>
          <p:nvSpPr>
            <p:cNvPr id="76" name="75 Rectángulo"/>
            <p:cNvSpPr/>
            <p:nvPr/>
          </p:nvSpPr>
          <p:spPr>
            <a:xfrm>
              <a:off x="6542382" y="6263884"/>
              <a:ext cx="432048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 err="1"/>
                <a:t>Vr</a:t>
              </a:r>
              <a:endParaRPr lang="es-ES" dirty="0"/>
            </a:p>
          </p:txBody>
        </p:sp>
        <p:sp>
          <p:nvSpPr>
            <p:cNvPr id="77" name="76 Rectángulo"/>
            <p:cNvSpPr/>
            <p:nvPr/>
          </p:nvSpPr>
          <p:spPr>
            <a:xfrm>
              <a:off x="6542382" y="5757394"/>
              <a:ext cx="432048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 err="1"/>
                <a:t>Sl</a:t>
              </a:r>
              <a:endParaRPr lang="es-ES" dirty="0"/>
            </a:p>
          </p:txBody>
        </p:sp>
        <p:sp>
          <p:nvSpPr>
            <p:cNvPr id="78" name="77 Rectángulo"/>
            <p:cNvSpPr/>
            <p:nvPr/>
          </p:nvSpPr>
          <p:spPr>
            <a:xfrm>
              <a:off x="6985338" y="6263884"/>
              <a:ext cx="432048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/>
                <a:t>Ni </a:t>
              </a:r>
            </a:p>
          </p:txBody>
        </p:sp>
        <p:sp>
          <p:nvSpPr>
            <p:cNvPr id="79" name="78 Rectángulo"/>
            <p:cNvSpPr/>
            <p:nvPr/>
          </p:nvSpPr>
          <p:spPr>
            <a:xfrm>
              <a:off x="6985338" y="5757394"/>
              <a:ext cx="432048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 err="1"/>
                <a:t>Bc</a:t>
              </a:r>
              <a:endParaRPr lang="es-ES" dirty="0"/>
            </a:p>
          </p:txBody>
        </p:sp>
        <p:sp>
          <p:nvSpPr>
            <p:cNvPr id="80" name="79 Rectángulo"/>
            <p:cNvSpPr/>
            <p:nvPr/>
          </p:nvSpPr>
          <p:spPr>
            <a:xfrm>
              <a:off x="7426920" y="6263884"/>
              <a:ext cx="432048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 err="1"/>
                <a:t>Bd</a:t>
              </a:r>
              <a:endParaRPr lang="es-ES" dirty="0"/>
            </a:p>
          </p:txBody>
        </p:sp>
        <p:sp>
          <p:nvSpPr>
            <p:cNvPr id="81" name="80 Rectángulo"/>
            <p:cNvSpPr/>
            <p:nvPr/>
          </p:nvSpPr>
          <p:spPr>
            <a:xfrm>
              <a:off x="7426920" y="5757394"/>
              <a:ext cx="432048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/>
                <a:t>Zn</a:t>
              </a:r>
            </a:p>
          </p:txBody>
        </p:sp>
        <p:sp>
          <p:nvSpPr>
            <p:cNvPr id="82" name="81 Rectángulo"/>
            <p:cNvSpPr/>
            <p:nvPr/>
          </p:nvSpPr>
          <p:spPr>
            <a:xfrm>
              <a:off x="7849434" y="6263884"/>
              <a:ext cx="432048" cy="504056"/>
            </a:xfrm>
            <a:prstGeom prst="rect">
              <a:avLst/>
            </a:prstGeom>
            <a:solidFill>
              <a:srgbClr val="008080"/>
            </a:solidFill>
            <a:ln>
              <a:solidFill>
                <a:srgbClr val="0066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 err="1"/>
                <a:t>Av</a:t>
              </a:r>
              <a:endParaRPr lang="es-ES" dirty="0"/>
            </a:p>
          </p:txBody>
        </p:sp>
        <p:sp>
          <p:nvSpPr>
            <p:cNvPr id="83" name="82 Rectángulo"/>
            <p:cNvSpPr/>
            <p:nvPr/>
          </p:nvSpPr>
          <p:spPr>
            <a:xfrm>
              <a:off x="7849434" y="5757394"/>
              <a:ext cx="432048" cy="504056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/>
                <a:t>Mo</a:t>
              </a:r>
            </a:p>
          </p:txBody>
        </p:sp>
        <p:sp>
          <p:nvSpPr>
            <p:cNvPr id="84" name="83 Rectángulo"/>
            <p:cNvSpPr/>
            <p:nvPr/>
          </p:nvSpPr>
          <p:spPr>
            <a:xfrm>
              <a:off x="8291016" y="6263884"/>
              <a:ext cx="432048" cy="504056"/>
            </a:xfrm>
            <a:prstGeom prst="rect">
              <a:avLst/>
            </a:prstGeom>
            <a:solidFill>
              <a:srgbClr val="008080"/>
            </a:solidFill>
            <a:ln>
              <a:solidFill>
                <a:srgbClr val="00666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 err="1"/>
                <a:t>Cv</a:t>
              </a:r>
              <a:endParaRPr lang="es-ES" dirty="0"/>
            </a:p>
          </p:txBody>
        </p:sp>
        <p:sp>
          <p:nvSpPr>
            <p:cNvPr id="85" name="84 Rectángulo"/>
            <p:cNvSpPr/>
            <p:nvPr/>
          </p:nvSpPr>
          <p:spPr>
            <a:xfrm>
              <a:off x="8291016" y="5757394"/>
              <a:ext cx="432048" cy="504056"/>
            </a:xfrm>
            <a:prstGeom prst="rect">
              <a:avLst/>
            </a:prstGeom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lang="es-ES" dirty="0" err="1"/>
                <a:t>Ma</a:t>
              </a:r>
              <a:endParaRPr lang="es-ES" dirty="0"/>
            </a:p>
          </p:txBody>
        </p:sp>
      </p:grpSp>
      <p:grpSp>
        <p:nvGrpSpPr>
          <p:cNvPr id="2049" name="2048 Grupo"/>
          <p:cNvGrpSpPr/>
          <p:nvPr/>
        </p:nvGrpSpPr>
        <p:grpSpPr>
          <a:xfrm>
            <a:off x="539552" y="1463721"/>
            <a:ext cx="7984546" cy="3533260"/>
            <a:chOff x="510950" y="1914398"/>
            <a:chExt cx="7984546" cy="3533260"/>
          </a:xfrm>
        </p:grpSpPr>
        <p:grpSp>
          <p:nvGrpSpPr>
            <p:cNvPr id="2" name="1 Grupo"/>
            <p:cNvGrpSpPr/>
            <p:nvPr/>
          </p:nvGrpSpPr>
          <p:grpSpPr>
            <a:xfrm>
              <a:off x="510950" y="1914398"/>
              <a:ext cx="5275652" cy="3531373"/>
              <a:chOff x="510950" y="1914398"/>
              <a:chExt cx="5275652" cy="3531373"/>
            </a:xfrm>
          </p:grpSpPr>
          <p:sp>
            <p:nvSpPr>
              <p:cNvPr id="4" name="3 Rectángulo"/>
              <p:cNvSpPr/>
              <p:nvPr/>
            </p:nvSpPr>
            <p:spPr>
              <a:xfrm>
                <a:off x="510950" y="1914398"/>
                <a:ext cx="432048" cy="504056"/>
              </a:xfrm>
              <a:prstGeom prst="rect">
                <a:avLst/>
              </a:prstGeom>
              <a:solidFill>
                <a:srgbClr val="008080"/>
              </a:solidFill>
              <a:ln>
                <a:solidFill>
                  <a:srgbClr val="0066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dirty="0" err="1"/>
                  <a:t>Sy</a:t>
                </a:r>
                <a:endParaRPr lang="es-ES" dirty="0"/>
              </a:p>
            </p:txBody>
          </p:sp>
          <p:sp>
            <p:nvSpPr>
              <p:cNvPr id="5" name="4 Rectángulo"/>
              <p:cNvSpPr/>
              <p:nvPr/>
            </p:nvSpPr>
            <p:spPr>
              <a:xfrm>
                <a:off x="510950" y="4940187"/>
                <a:ext cx="432048" cy="504056"/>
              </a:xfrm>
              <a:prstGeom prst="rect">
                <a:avLst/>
              </a:prstGeom>
              <a:solidFill>
                <a:srgbClr val="008080"/>
              </a:solidFill>
              <a:ln>
                <a:solidFill>
                  <a:srgbClr val="0066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dirty="0"/>
                  <a:t>Ca</a:t>
                </a:r>
              </a:p>
            </p:txBody>
          </p:sp>
          <p:sp>
            <p:nvSpPr>
              <p:cNvPr id="6" name="5 Rectángulo"/>
              <p:cNvSpPr/>
              <p:nvPr/>
            </p:nvSpPr>
            <p:spPr>
              <a:xfrm>
                <a:off x="510950" y="4436131"/>
                <a:ext cx="432048" cy="504056"/>
              </a:xfrm>
              <a:prstGeom prst="rect">
                <a:avLst/>
              </a:prstGeom>
              <a:solidFill>
                <a:srgbClr val="008080"/>
              </a:solidFill>
              <a:ln>
                <a:solidFill>
                  <a:srgbClr val="0066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dirty="0"/>
                  <a:t>Th</a:t>
                </a:r>
              </a:p>
            </p:txBody>
          </p:sp>
          <p:sp>
            <p:nvSpPr>
              <p:cNvPr id="7" name="6 Rectángulo"/>
              <p:cNvSpPr/>
              <p:nvPr/>
            </p:nvSpPr>
            <p:spPr>
              <a:xfrm>
                <a:off x="510950" y="3929641"/>
                <a:ext cx="432048" cy="504056"/>
              </a:xfrm>
              <a:prstGeom prst="rect">
                <a:avLst/>
              </a:prstGeom>
              <a:solidFill>
                <a:srgbClr val="008080"/>
              </a:solidFill>
              <a:ln>
                <a:solidFill>
                  <a:srgbClr val="0066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ctr"/>
              <a:lstStyle/>
              <a:p>
                <a:pPr algn="ctr"/>
                <a:r>
                  <a:rPr lang="es-ES" sz="1600" dirty="0" err="1"/>
                  <a:t>Mh</a:t>
                </a:r>
                <a:endParaRPr lang="es-ES" sz="1600" dirty="0"/>
              </a:p>
            </p:txBody>
          </p:sp>
          <p:sp>
            <p:nvSpPr>
              <p:cNvPr id="8" name="7 Rectángulo"/>
              <p:cNvSpPr/>
              <p:nvPr/>
            </p:nvSpPr>
            <p:spPr>
              <a:xfrm>
                <a:off x="510950" y="3425585"/>
                <a:ext cx="432048" cy="504056"/>
              </a:xfrm>
              <a:prstGeom prst="rect">
                <a:avLst/>
              </a:prstGeom>
              <a:solidFill>
                <a:srgbClr val="008080"/>
              </a:solidFill>
              <a:ln>
                <a:solidFill>
                  <a:srgbClr val="0066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dirty="0"/>
                  <a:t>Ba</a:t>
                </a:r>
              </a:p>
            </p:txBody>
          </p:sp>
          <p:sp>
            <p:nvSpPr>
              <p:cNvPr id="9" name="8 Rectángulo"/>
              <p:cNvSpPr/>
              <p:nvPr/>
            </p:nvSpPr>
            <p:spPr>
              <a:xfrm>
                <a:off x="510950" y="2928426"/>
                <a:ext cx="432048" cy="504056"/>
              </a:xfrm>
              <a:prstGeom prst="rect">
                <a:avLst/>
              </a:prstGeom>
              <a:solidFill>
                <a:srgbClr val="008080"/>
              </a:solidFill>
              <a:ln>
                <a:solidFill>
                  <a:srgbClr val="0066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dirty="0" err="1"/>
                  <a:t>Lh</a:t>
                </a:r>
                <a:endParaRPr lang="es-ES" dirty="0"/>
              </a:p>
            </p:txBody>
          </p:sp>
          <p:sp>
            <p:nvSpPr>
              <p:cNvPr id="10" name="9 Rectángulo"/>
              <p:cNvSpPr/>
              <p:nvPr/>
            </p:nvSpPr>
            <p:spPr>
              <a:xfrm>
                <a:off x="510950" y="2424370"/>
                <a:ext cx="432048" cy="504056"/>
              </a:xfrm>
              <a:prstGeom prst="rect">
                <a:avLst/>
              </a:prstGeom>
              <a:solidFill>
                <a:srgbClr val="008080"/>
              </a:solidFill>
              <a:ln>
                <a:solidFill>
                  <a:srgbClr val="00666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dirty="0" err="1"/>
                  <a:t>St</a:t>
                </a:r>
                <a:endParaRPr lang="es-ES" dirty="0"/>
              </a:p>
            </p:txBody>
          </p:sp>
          <p:sp>
            <p:nvSpPr>
              <p:cNvPr id="12" name="11 Rectángulo"/>
              <p:cNvSpPr/>
              <p:nvPr/>
            </p:nvSpPr>
            <p:spPr>
              <a:xfrm>
                <a:off x="952532" y="4940187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Ha</a:t>
                </a:r>
              </a:p>
            </p:txBody>
          </p:sp>
          <p:sp>
            <p:nvSpPr>
              <p:cNvPr id="13" name="12 Rectángulo"/>
              <p:cNvSpPr/>
              <p:nvPr/>
            </p:nvSpPr>
            <p:spPr>
              <a:xfrm>
                <a:off x="952532" y="4436131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dirty="0"/>
                  <a:t>K</a:t>
                </a:r>
              </a:p>
            </p:txBody>
          </p:sp>
          <p:sp>
            <p:nvSpPr>
              <p:cNvPr id="14" name="13 Rectángulo"/>
              <p:cNvSpPr/>
              <p:nvPr/>
            </p:nvSpPr>
            <p:spPr>
              <a:xfrm>
                <a:off x="952532" y="3929641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Ho</a:t>
                </a:r>
              </a:p>
            </p:txBody>
          </p:sp>
          <p:sp>
            <p:nvSpPr>
              <p:cNvPr id="15" name="14 Rectángulo"/>
              <p:cNvSpPr/>
              <p:nvPr/>
            </p:nvSpPr>
            <p:spPr>
              <a:xfrm>
                <a:off x="952532" y="3425585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dirty="0"/>
                  <a:t>Cr</a:t>
                </a:r>
              </a:p>
            </p:txBody>
          </p:sp>
          <p:sp>
            <p:nvSpPr>
              <p:cNvPr id="16" name="15 Rectángulo"/>
              <p:cNvSpPr/>
              <p:nvPr/>
            </p:nvSpPr>
            <p:spPr>
              <a:xfrm>
                <a:off x="952532" y="2928426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dirty="0"/>
                  <a:t>Ay</a:t>
                </a:r>
              </a:p>
            </p:txBody>
          </p:sp>
          <p:sp>
            <p:nvSpPr>
              <p:cNvPr id="17" name="16 Rectángulo"/>
              <p:cNvSpPr/>
              <p:nvPr/>
            </p:nvSpPr>
            <p:spPr>
              <a:xfrm>
                <a:off x="952532" y="2424370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ES" dirty="0"/>
                  <a:t>La</a:t>
                </a:r>
              </a:p>
            </p:txBody>
          </p:sp>
          <p:sp>
            <p:nvSpPr>
              <p:cNvPr id="18" name="17 Rectángulo"/>
              <p:cNvSpPr/>
              <p:nvPr/>
            </p:nvSpPr>
            <p:spPr>
              <a:xfrm>
                <a:off x="1456588" y="4941715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Lo</a:t>
                </a:r>
              </a:p>
            </p:txBody>
          </p:sp>
          <p:sp>
            <p:nvSpPr>
              <p:cNvPr id="19" name="18 Rectángulo"/>
              <p:cNvSpPr/>
              <p:nvPr/>
            </p:nvSpPr>
            <p:spPr>
              <a:xfrm>
                <a:off x="1456588" y="4437659"/>
                <a:ext cx="432048" cy="504056"/>
              </a:xfrm>
              <a:prstGeom prst="rect">
                <a:avLst/>
              </a:prstGeom>
              <a:solidFill>
                <a:srgbClr val="66CCFF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Gd</a:t>
                </a:r>
              </a:p>
            </p:txBody>
          </p:sp>
          <p:sp>
            <p:nvSpPr>
              <p:cNvPr id="20" name="19 Rectángulo"/>
              <p:cNvSpPr/>
              <p:nvPr/>
            </p:nvSpPr>
            <p:spPr>
              <a:xfrm>
                <a:off x="1456588" y="3931169"/>
                <a:ext cx="432048" cy="504056"/>
              </a:xfrm>
              <a:prstGeom prst="rect">
                <a:avLst/>
              </a:prstGeom>
              <a:solidFill>
                <a:srgbClr val="4BACC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Lk</a:t>
                </a:r>
                <a:endParaRPr lang="es-ES" dirty="0"/>
              </a:p>
            </p:txBody>
          </p:sp>
          <p:sp>
            <p:nvSpPr>
              <p:cNvPr id="21" name="20 Rectángulo"/>
              <p:cNvSpPr/>
              <p:nvPr/>
            </p:nvSpPr>
            <p:spPr>
              <a:xfrm>
                <a:off x="1456588" y="3427113"/>
                <a:ext cx="432048" cy="504056"/>
              </a:xfrm>
              <a:prstGeom prst="rect">
                <a:avLst/>
              </a:prstGeom>
              <a:solidFill>
                <a:srgbClr val="4BACC6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An</a:t>
                </a:r>
                <a:endParaRPr lang="es-ES" dirty="0"/>
              </a:p>
            </p:txBody>
          </p:sp>
          <p:sp>
            <p:nvSpPr>
              <p:cNvPr id="22" name="21 Rectángulo"/>
              <p:cNvSpPr/>
              <p:nvPr/>
            </p:nvSpPr>
            <p:spPr>
              <a:xfrm>
                <a:off x="1898170" y="4941715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Gv</a:t>
                </a:r>
                <a:endParaRPr lang="es-ES" dirty="0"/>
              </a:p>
            </p:txBody>
          </p:sp>
          <p:sp>
            <p:nvSpPr>
              <p:cNvPr id="23" name="22 Rectángulo"/>
              <p:cNvSpPr/>
              <p:nvPr/>
            </p:nvSpPr>
            <p:spPr>
              <a:xfrm>
                <a:off x="1898170" y="4437659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Ag</a:t>
                </a:r>
              </a:p>
            </p:txBody>
          </p:sp>
          <p:sp>
            <p:nvSpPr>
              <p:cNvPr id="24" name="23 Rectángulo"/>
              <p:cNvSpPr/>
              <p:nvPr/>
            </p:nvSpPr>
            <p:spPr>
              <a:xfrm>
                <a:off x="1898170" y="3931169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Bs</a:t>
                </a:r>
              </a:p>
            </p:txBody>
          </p:sp>
          <p:sp>
            <p:nvSpPr>
              <p:cNvPr id="25" name="24 Rectángulo"/>
              <p:cNvSpPr/>
              <p:nvPr/>
            </p:nvSpPr>
            <p:spPr>
              <a:xfrm>
                <a:off x="1898170" y="3427113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C</a:t>
                </a:r>
              </a:p>
            </p:txBody>
          </p:sp>
          <p:sp>
            <p:nvSpPr>
              <p:cNvPr id="26" name="25 Rectángulo"/>
              <p:cNvSpPr/>
              <p:nvPr/>
            </p:nvSpPr>
            <p:spPr>
              <a:xfrm>
                <a:off x="2320684" y="4941168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Jh</a:t>
                </a:r>
                <a:endParaRPr lang="es-ES" dirty="0"/>
              </a:p>
            </p:txBody>
          </p:sp>
          <p:sp>
            <p:nvSpPr>
              <p:cNvPr id="27" name="26 Rectángulo"/>
              <p:cNvSpPr/>
              <p:nvPr/>
            </p:nvSpPr>
            <p:spPr>
              <a:xfrm>
                <a:off x="2320684" y="4437112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Mz</a:t>
                </a:r>
                <a:endParaRPr lang="es-ES" dirty="0"/>
              </a:p>
            </p:txBody>
          </p:sp>
          <p:sp>
            <p:nvSpPr>
              <p:cNvPr id="28" name="27 Rectángulo"/>
              <p:cNvSpPr/>
              <p:nvPr/>
            </p:nvSpPr>
            <p:spPr>
              <a:xfrm>
                <a:off x="2320684" y="3930622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Ge</a:t>
                </a:r>
              </a:p>
            </p:txBody>
          </p:sp>
          <p:sp>
            <p:nvSpPr>
              <p:cNvPr id="29" name="28 Rectángulo"/>
              <p:cNvSpPr/>
              <p:nvPr/>
            </p:nvSpPr>
            <p:spPr>
              <a:xfrm>
                <a:off x="2320684" y="3426566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Sm</a:t>
                </a:r>
              </a:p>
            </p:txBody>
          </p:sp>
          <p:sp>
            <p:nvSpPr>
              <p:cNvPr id="30" name="29 Rectángulo"/>
              <p:cNvSpPr/>
              <p:nvPr/>
            </p:nvSpPr>
            <p:spPr>
              <a:xfrm>
                <a:off x="2762266" y="4941168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Lp</a:t>
                </a:r>
                <a:endParaRPr lang="es-ES" dirty="0"/>
              </a:p>
            </p:txBody>
          </p:sp>
          <p:sp>
            <p:nvSpPr>
              <p:cNvPr id="31" name="30 Rectángulo"/>
              <p:cNvSpPr/>
              <p:nvPr/>
            </p:nvSpPr>
            <p:spPr>
              <a:xfrm>
                <a:off x="2762266" y="4437112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H</a:t>
                </a:r>
              </a:p>
            </p:txBody>
          </p:sp>
          <p:sp>
            <p:nvSpPr>
              <p:cNvPr id="32" name="31 Rectángulo"/>
              <p:cNvSpPr/>
              <p:nvPr/>
            </p:nvSpPr>
            <p:spPr>
              <a:xfrm>
                <a:off x="2762266" y="3930622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Ko</a:t>
                </a:r>
                <a:endParaRPr lang="es-ES" dirty="0"/>
              </a:p>
            </p:txBody>
          </p:sp>
          <p:sp>
            <p:nvSpPr>
              <p:cNvPr id="33" name="32 Rectángulo"/>
              <p:cNvSpPr/>
              <p:nvPr/>
            </p:nvSpPr>
            <p:spPr>
              <a:xfrm>
                <a:off x="2762266" y="3426566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No</a:t>
                </a:r>
              </a:p>
            </p:txBody>
          </p:sp>
          <p:sp>
            <p:nvSpPr>
              <p:cNvPr id="34" name="33 Rectángulo"/>
              <p:cNvSpPr/>
              <p:nvPr/>
            </p:nvSpPr>
            <p:spPr>
              <a:xfrm>
                <a:off x="3184780" y="4941168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Z</a:t>
                </a:r>
              </a:p>
            </p:txBody>
          </p:sp>
          <p:sp>
            <p:nvSpPr>
              <p:cNvPr id="35" name="34 Rectángulo"/>
              <p:cNvSpPr/>
              <p:nvPr/>
            </p:nvSpPr>
            <p:spPr>
              <a:xfrm>
                <a:off x="3184780" y="4437112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Mi</a:t>
                </a:r>
              </a:p>
            </p:txBody>
          </p:sp>
          <p:sp>
            <p:nvSpPr>
              <p:cNvPr id="36" name="35 Rectángulo"/>
              <p:cNvSpPr/>
              <p:nvPr/>
            </p:nvSpPr>
            <p:spPr>
              <a:xfrm>
                <a:off x="3184780" y="3930622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Hr</a:t>
                </a:r>
                <a:endParaRPr lang="es-ES" dirty="0"/>
              </a:p>
            </p:txBody>
          </p:sp>
          <p:sp>
            <p:nvSpPr>
              <p:cNvPr id="37" name="36 Rectángulo"/>
              <p:cNvSpPr/>
              <p:nvPr/>
            </p:nvSpPr>
            <p:spPr>
              <a:xfrm>
                <a:off x="3184780" y="3426566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Wk</a:t>
                </a:r>
                <a:endParaRPr lang="es-ES" dirty="0"/>
              </a:p>
            </p:txBody>
          </p:sp>
          <p:sp>
            <p:nvSpPr>
              <p:cNvPr id="38" name="37 Rectángulo"/>
              <p:cNvSpPr/>
              <p:nvPr/>
            </p:nvSpPr>
            <p:spPr>
              <a:xfrm>
                <a:off x="3626362" y="4941168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Rm</a:t>
                </a:r>
                <a:endParaRPr lang="es-ES" dirty="0"/>
              </a:p>
            </p:txBody>
          </p:sp>
          <p:sp>
            <p:nvSpPr>
              <p:cNvPr id="39" name="38 Rectángulo"/>
              <p:cNvSpPr/>
              <p:nvPr/>
            </p:nvSpPr>
            <p:spPr>
              <a:xfrm>
                <a:off x="3626362" y="4437112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Cn</a:t>
                </a:r>
                <a:endParaRPr lang="es-ES" dirty="0"/>
              </a:p>
            </p:txBody>
          </p:sp>
          <p:sp>
            <p:nvSpPr>
              <p:cNvPr id="40" name="39 Rectángulo"/>
              <p:cNvSpPr/>
              <p:nvPr/>
            </p:nvSpPr>
            <p:spPr>
              <a:xfrm>
                <a:off x="3626362" y="3930622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Lv</a:t>
                </a:r>
                <a:endParaRPr lang="es-ES" dirty="0"/>
              </a:p>
            </p:txBody>
          </p:sp>
          <p:sp>
            <p:nvSpPr>
              <p:cNvPr id="41" name="40 Rectángulo"/>
              <p:cNvSpPr/>
              <p:nvPr/>
            </p:nvSpPr>
            <p:spPr>
              <a:xfrm>
                <a:off x="3626362" y="3426566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Fl</a:t>
                </a:r>
                <a:endParaRPr lang="es-ES" dirty="0"/>
              </a:p>
            </p:txBody>
          </p:sp>
          <p:sp>
            <p:nvSpPr>
              <p:cNvPr id="42" name="41 Rectángulo"/>
              <p:cNvSpPr/>
              <p:nvPr/>
            </p:nvSpPr>
            <p:spPr>
              <a:xfrm>
                <a:off x="4048876" y="4941168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Ti</a:t>
                </a:r>
              </a:p>
            </p:txBody>
          </p:sp>
          <p:sp>
            <p:nvSpPr>
              <p:cNvPr id="43" name="42 Rectángulo"/>
              <p:cNvSpPr/>
              <p:nvPr/>
            </p:nvSpPr>
            <p:spPr>
              <a:xfrm>
                <a:off x="4048876" y="4437112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Be</a:t>
                </a:r>
              </a:p>
            </p:txBody>
          </p:sp>
          <p:sp>
            <p:nvSpPr>
              <p:cNvPr id="44" name="43 Rectángulo"/>
              <p:cNvSpPr/>
              <p:nvPr/>
            </p:nvSpPr>
            <p:spPr>
              <a:xfrm>
                <a:off x="4048876" y="3930622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Ru</a:t>
                </a:r>
              </a:p>
            </p:txBody>
          </p:sp>
          <p:sp>
            <p:nvSpPr>
              <p:cNvPr id="45" name="44 Rectángulo"/>
              <p:cNvSpPr/>
              <p:nvPr/>
            </p:nvSpPr>
            <p:spPr>
              <a:xfrm>
                <a:off x="4048876" y="3426566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Py</a:t>
                </a:r>
                <a:r>
                  <a:rPr lang="es-ES" dirty="0"/>
                  <a:t> </a:t>
                </a:r>
              </a:p>
            </p:txBody>
          </p:sp>
          <p:sp>
            <p:nvSpPr>
              <p:cNvPr id="46" name="45 Rectángulo"/>
              <p:cNvSpPr/>
              <p:nvPr/>
            </p:nvSpPr>
            <p:spPr>
              <a:xfrm>
                <a:off x="4490458" y="4941168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W</a:t>
                </a:r>
              </a:p>
            </p:txBody>
          </p:sp>
          <p:sp>
            <p:nvSpPr>
              <p:cNvPr id="47" name="46 Rectángulo"/>
              <p:cNvSpPr/>
              <p:nvPr/>
            </p:nvSpPr>
            <p:spPr>
              <a:xfrm>
                <a:off x="4490458" y="4437112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Pe</a:t>
                </a:r>
              </a:p>
            </p:txBody>
          </p:sp>
          <p:sp>
            <p:nvSpPr>
              <p:cNvPr id="48" name="47 Rectángulo"/>
              <p:cNvSpPr/>
              <p:nvPr/>
            </p:nvSpPr>
            <p:spPr>
              <a:xfrm>
                <a:off x="4490458" y="3930622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Jc</a:t>
                </a:r>
                <a:endParaRPr lang="es-ES" dirty="0"/>
              </a:p>
            </p:txBody>
          </p:sp>
          <p:sp>
            <p:nvSpPr>
              <p:cNvPr id="49" name="48 Rectángulo"/>
              <p:cNvSpPr/>
              <p:nvPr/>
            </p:nvSpPr>
            <p:spPr>
              <a:xfrm>
                <a:off x="4490458" y="3426566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Cu</a:t>
                </a:r>
              </a:p>
            </p:txBody>
          </p:sp>
          <p:sp>
            <p:nvSpPr>
              <p:cNvPr id="50" name="49 Rectángulo"/>
              <p:cNvSpPr/>
              <p:nvPr/>
            </p:nvSpPr>
            <p:spPr>
              <a:xfrm>
                <a:off x="4912972" y="4941168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Bu</a:t>
                </a:r>
              </a:p>
            </p:txBody>
          </p:sp>
          <p:sp>
            <p:nvSpPr>
              <p:cNvPr id="51" name="50 Rectángulo"/>
              <p:cNvSpPr/>
              <p:nvPr/>
            </p:nvSpPr>
            <p:spPr>
              <a:xfrm>
                <a:off x="4912972" y="4437112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Sr</a:t>
                </a:r>
              </a:p>
            </p:txBody>
          </p:sp>
          <p:sp>
            <p:nvSpPr>
              <p:cNvPr id="52" name="51 Rectángulo"/>
              <p:cNvSpPr/>
              <p:nvPr/>
            </p:nvSpPr>
            <p:spPr>
              <a:xfrm>
                <a:off x="4912972" y="3930622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Gp</a:t>
                </a:r>
                <a:endParaRPr lang="es-ES" dirty="0"/>
              </a:p>
            </p:txBody>
          </p:sp>
          <p:sp>
            <p:nvSpPr>
              <p:cNvPr id="53" name="52 Rectángulo"/>
              <p:cNvSpPr/>
              <p:nvPr/>
            </p:nvSpPr>
            <p:spPr>
              <a:xfrm>
                <a:off x="4912972" y="3426566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Mt</a:t>
                </a:r>
              </a:p>
            </p:txBody>
          </p:sp>
          <p:sp>
            <p:nvSpPr>
              <p:cNvPr id="54" name="53 Rectángulo"/>
              <p:cNvSpPr/>
              <p:nvPr/>
            </p:nvSpPr>
            <p:spPr>
              <a:xfrm>
                <a:off x="5354554" y="4941168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Fy</a:t>
                </a:r>
                <a:endParaRPr lang="es-ES" dirty="0"/>
              </a:p>
            </p:txBody>
          </p:sp>
          <p:sp>
            <p:nvSpPr>
              <p:cNvPr id="55" name="54 Rectángulo"/>
              <p:cNvSpPr/>
              <p:nvPr/>
            </p:nvSpPr>
            <p:spPr>
              <a:xfrm>
                <a:off x="5354554" y="4437112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Tk</a:t>
                </a:r>
                <a:endParaRPr lang="es-ES" dirty="0"/>
              </a:p>
            </p:txBody>
          </p:sp>
          <p:sp>
            <p:nvSpPr>
              <p:cNvPr id="56" name="55 Rectángulo"/>
              <p:cNvSpPr/>
              <p:nvPr/>
            </p:nvSpPr>
            <p:spPr>
              <a:xfrm>
                <a:off x="5354554" y="3930622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Jk</a:t>
                </a:r>
                <a:endParaRPr lang="es-ES" dirty="0"/>
              </a:p>
            </p:txBody>
          </p:sp>
          <p:sp>
            <p:nvSpPr>
              <p:cNvPr id="57" name="56 Rectángulo"/>
              <p:cNvSpPr/>
              <p:nvPr/>
            </p:nvSpPr>
            <p:spPr>
              <a:xfrm>
                <a:off x="5354554" y="3426566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Dr</a:t>
                </a:r>
                <a:endParaRPr lang="es-ES" dirty="0"/>
              </a:p>
            </p:txBody>
          </p:sp>
        </p:grpSp>
        <p:grpSp>
          <p:nvGrpSpPr>
            <p:cNvPr id="2048" name="2047 Grupo"/>
            <p:cNvGrpSpPr/>
            <p:nvPr/>
          </p:nvGrpSpPr>
          <p:grpSpPr>
            <a:xfrm>
              <a:off x="5884140" y="1914398"/>
              <a:ext cx="2611356" cy="3533260"/>
              <a:chOff x="5884140" y="1914398"/>
              <a:chExt cx="2611356" cy="3533260"/>
            </a:xfrm>
          </p:grpSpPr>
          <p:sp>
            <p:nvSpPr>
              <p:cNvPr id="98" name="97 Rectángulo"/>
              <p:cNvSpPr/>
              <p:nvPr/>
            </p:nvSpPr>
            <p:spPr>
              <a:xfrm>
                <a:off x="6757770" y="4943602"/>
                <a:ext cx="432048" cy="504056"/>
              </a:xfrm>
              <a:prstGeom prst="rect">
                <a:avLst/>
              </a:prstGeom>
              <a:solidFill>
                <a:srgbClr val="ECE220"/>
              </a:solidFill>
              <a:ln>
                <a:solidFill>
                  <a:srgbClr val="A2A2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>
                    <a:solidFill>
                      <a:schemeClr val="accent1">
                        <a:lumMod val="75000"/>
                      </a:schemeClr>
                    </a:solidFill>
                  </a:rPr>
                  <a:t>Al</a:t>
                </a:r>
              </a:p>
            </p:txBody>
          </p:sp>
          <p:sp>
            <p:nvSpPr>
              <p:cNvPr id="99" name="98 Rectángulo"/>
              <p:cNvSpPr/>
              <p:nvPr/>
            </p:nvSpPr>
            <p:spPr>
              <a:xfrm>
                <a:off x="6757770" y="4439546"/>
                <a:ext cx="432048" cy="504056"/>
              </a:xfrm>
              <a:prstGeom prst="rect">
                <a:avLst/>
              </a:prstGeom>
              <a:solidFill>
                <a:srgbClr val="ECE220"/>
              </a:solidFill>
              <a:ln>
                <a:solidFill>
                  <a:srgbClr val="A2A2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>
                    <a:solidFill>
                      <a:schemeClr val="accent1">
                        <a:lumMod val="75000"/>
                      </a:schemeClr>
                    </a:solidFill>
                  </a:rPr>
                  <a:t>Yn</a:t>
                </a:r>
                <a:endParaRPr lang="es-ES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00" name="99 Rectángulo"/>
              <p:cNvSpPr/>
              <p:nvPr/>
            </p:nvSpPr>
            <p:spPr>
              <a:xfrm>
                <a:off x="6757770" y="3933056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Ng</a:t>
                </a:r>
                <a:endParaRPr lang="es-ES" dirty="0"/>
              </a:p>
            </p:txBody>
          </p:sp>
          <p:sp>
            <p:nvSpPr>
              <p:cNvPr id="101" name="100 Rectángulo"/>
              <p:cNvSpPr/>
              <p:nvPr/>
            </p:nvSpPr>
            <p:spPr>
              <a:xfrm>
                <a:off x="6757770" y="3429000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Bw</a:t>
                </a:r>
                <a:endParaRPr lang="es-ES" dirty="0"/>
              </a:p>
            </p:txBody>
          </p:sp>
          <p:sp>
            <p:nvSpPr>
              <p:cNvPr id="102" name="101 Rectángulo"/>
              <p:cNvSpPr/>
              <p:nvPr/>
            </p:nvSpPr>
            <p:spPr>
              <a:xfrm>
                <a:off x="6757770" y="2931841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T</a:t>
                </a:r>
              </a:p>
            </p:txBody>
          </p:sp>
          <p:sp>
            <p:nvSpPr>
              <p:cNvPr id="103" name="102 Rectángulo"/>
              <p:cNvSpPr/>
              <p:nvPr/>
            </p:nvSpPr>
            <p:spPr>
              <a:xfrm>
                <a:off x="6757770" y="2427785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Ap</a:t>
                </a:r>
                <a:endParaRPr lang="es-ES" dirty="0"/>
              </a:p>
            </p:txBody>
          </p:sp>
          <p:sp>
            <p:nvSpPr>
              <p:cNvPr id="104" name="103 Rectángulo"/>
              <p:cNvSpPr/>
              <p:nvPr/>
            </p:nvSpPr>
            <p:spPr>
              <a:xfrm>
                <a:off x="7199352" y="4943602"/>
                <a:ext cx="432048" cy="504056"/>
              </a:xfrm>
              <a:prstGeom prst="rect">
                <a:avLst/>
              </a:prstGeom>
              <a:solidFill>
                <a:srgbClr val="ECE220"/>
              </a:solidFill>
              <a:ln>
                <a:solidFill>
                  <a:srgbClr val="A2A2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>
                    <a:solidFill>
                      <a:schemeClr val="accent1">
                        <a:lumMod val="75000"/>
                      </a:schemeClr>
                    </a:solidFill>
                  </a:rPr>
                  <a:t>Me</a:t>
                </a:r>
              </a:p>
            </p:txBody>
          </p:sp>
          <p:sp>
            <p:nvSpPr>
              <p:cNvPr id="105" name="104 Rectángulo"/>
              <p:cNvSpPr/>
              <p:nvPr/>
            </p:nvSpPr>
            <p:spPr>
              <a:xfrm>
                <a:off x="7199352" y="4439546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Do</a:t>
                </a:r>
              </a:p>
            </p:txBody>
          </p:sp>
          <p:sp>
            <p:nvSpPr>
              <p:cNvPr id="106" name="105 Rectángulo"/>
              <p:cNvSpPr/>
              <p:nvPr/>
            </p:nvSpPr>
            <p:spPr>
              <a:xfrm>
                <a:off x="7199352" y="3933056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Ch</a:t>
                </a:r>
              </a:p>
            </p:txBody>
          </p:sp>
          <p:sp>
            <p:nvSpPr>
              <p:cNvPr id="107" name="106 Rectángulo"/>
              <p:cNvSpPr/>
              <p:nvPr/>
            </p:nvSpPr>
            <p:spPr>
              <a:xfrm>
                <a:off x="7199352" y="3429000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Kl</a:t>
                </a:r>
              </a:p>
            </p:txBody>
          </p:sp>
          <p:sp>
            <p:nvSpPr>
              <p:cNvPr id="108" name="107 Rectángulo"/>
              <p:cNvSpPr/>
              <p:nvPr/>
            </p:nvSpPr>
            <p:spPr>
              <a:xfrm>
                <a:off x="7199352" y="2931841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Wt</a:t>
                </a:r>
                <a:endParaRPr lang="es-ES" dirty="0"/>
              </a:p>
            </p:txBody>
          </p:sp>
          <p:sp>
            <p:nvSpPr>
              <p:cNvPr id="109" name="108 Rectángulo"/>
              <p:cNvSpPr/>
              <p:nvPr/>
            </p:nvSpPr>
            <p:spPr>
              <a:xfrm>
                <a:off x="7199352" y="2427785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Sv</a:t>
                </a:r>
              </a:p>
            </p:txBody>
          </p:sp>
          <p:sp>
            <p:nvSpPr>
              <p:cNvPr id="110" name="109 Rectángulo"/>
              <p:cNvSpPr/>
              <p:nvPr/>
            </p:nvSpPr>
            <p:spPr>
              <a:xfrm>
                <a:off x="7621866" y="4943602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Bt</a:t>
                </a:r>
                <a:endParaRPr lang="es-ES" dirty="0"/>
              </a:p>
            </p:txBody>
          </p:sp>
          <p:sp>
            <p:nvSpPr>
              <p:cNvPr id="111" name="110 Rectángulo"/>
              <p:cNvSpPr/>
              <p:nvPr/>
            </p:nvSpPr>
            <p:spPr>
              <a:xfrm>
                <a:off x="7621866" y="4439546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Y</a:t>
                </a:r>
              </a:p>
            </p:txBody>
          </p:sp>
          <p:sp>
            <p:nvSpPr>
              <p:cNvPr id="112" name="111 Rectángulo"/>
              <p:cNvSpPr/>
              <p:nvPr/>
            </p:nvSpPr>
            <p:spPr>
              <a:xfrm>
                <a:off x="7621866" y="3933056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Gr</a:t>
                </a:r>
              </a:p>
            </p:txBody>
          </p:sp>
          <p:sp>
            <p:nvSpPr>
              <p:cNvPr id="113" name="112 Rectángulo"/>
              <p:cNvSpPr/>
              <p:nvPr/>
            </p:nvSpPr>
            <p:spPr>
              <a:xfrm>
                <a:off x="7621866" y="3429000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Br</a:t>
                </a:r>
              </a:p>
            </p:txBody>
          </p:sp>
          <p:sp>
            <p:nvSpPr>
              <p:cNvPr id="114" name="113 Rectángulo"/>
              <p:cNvSpPr/>
              <p:nvPr/>
            </p:nvSpPr>
            <p:spPr>
              <a:xfrm>
                <a:off x="7621866" y="2931841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Nu</a:t>
                </a:r>
                <a:endParaRPr lang="es-ES" dirty="0"/>
              </a:p>
            </p:txBody>
          </p:sp>
          <p:sp>
            <p:nvSpPr>
              <p:cNvPr id="115" name="114 Rectángulo"/>
              <p:cNvSpPr/>
              <p:nvPr/>
            </p:nvSpPr>
            <p:spPr>
              <a:xfrm>
                <a:off x="7621866" y="2427785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Lm</a:t>
                </a:r>
              </a:p>
            </p:txBody>
          </p:sp>
          <p:sp>
            <p:nvSpPr>
              <p:cNvPr id="116" name="115 Rectángulo"/>
              <p:cNvSpPr/>
              <p:nvPr/>
            </p:nvSpPr>
            <p:spPr>
              <a:xfrm>
                <a:off x="8063448" y="4943602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Ms</a:t>
                </a:r>
              </a:p>
            </p:txBody>
          </p:sp>
          <p:sp>
            <p:nvSpPr>
              <p:cNvPr id="117" name="116 Rectángulo"/>
              <p:cNvSpPr/>
              <p:nvPr/>
            </p:nvSpPr>
            <p:spPr>
              <a:xfrm>
                <a:off x="8063448" y="4439546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B</a:t>
                </a:r>
              </a:p>
            </p:txBody>
          </p:sp>
          <p:sp>
            <p:nvSpPr>
              <p:cNvPr id="118" name="117 Rectángulo"/>
              <p:cNvSpPr/>
              <p:nvPr/>
            </p:nvSpPr>
            <p:spPr>
              <a:xfrm>
                <a:off x="8063448" y="3933056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Ck</a:t>
                </a:r>
                <a:endParaRPr lang="es-ES" dirty="0"/>
              </a:p>
            </p:txBody>
          </p:sp>
          <p:sp>
            <p:nvSpPr>
              <p:cNvPr id="119" name="118 Rectángulo"/>
              <p:cNvSpPr/>
              <p:nvPr/>
            </p:nvSpPr>
            <p:spPr>
              <a:xfrm>
                <a:off x="8063448" y="3429000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Co</a:t>
                </a:r>
              </a:p>
            </p:txBody>
          </p:sp>
          <p:sp>
            <p:nvSpPr>
              <p:cNvPr id="120" name="119 Rectángulo"/>
              <p:cNvSpPr/>
              <p:nvPr/>
            </p:nvSpPr>
            <p:spPr>
              <a:xfrm>
                <a:off x="8063448" y="2931841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El</a:t>
                </a:r>
              </a:p>
            </p:txBody>
          </p:sp>
          <p:sp>
            <p:nvSpPr>
              <p:cNvPr id="121" name="120 Rectángulo"/>
              <p:cNvSpPr/>
              <p:nvPr/>
            </p:nvSpPr>
            <p:spPr>
              <a:xfrm>
                <a:off x="8063448" y="2427785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Sn</a:t>
                </a:r>
              </a:p>
            </p:txBody>
          </p:sp>
          <p:sp>
            <p:nvSpPr>
              <p:cNvPr id="122" name="121 Rectángulo"/>
              <p:cNvSpPr/>
              <p:nvPr/>
            </p:nvSpPr>
            <p:spPr>
              <a:xfrm>
                <a:off x="5884140" y="4943602"/>
                <a:ext cx="432048" cy="504056"/>
              </a:xfrm>
              <a:prstGeom prst="rect">
                <a:avLst/>
              </a:prstGeom>
              <a:solidFill>
                <a:srgbClr val="ECE220"/>
              </a:solidFill>
              <a:ln>
                <a:solidFill>
                  <a:srgbClr val="A2A2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>
                    <a:solidFill>
                      <a:schemeClr val="accent1">
                        <a:lumMod val="75000"/>
                      </a:schemeClr>
                    </a:solidFill>
                  </a:rPr>
                  <a:t>Pc</a:t>
                </a:r>
              </a:p>
            </p:txBody>
          </p:sp>
          <p:sp>
            <p:nvSpPr>
              <p:cNvPr id="123" name="122 Rectángulo"/>
              <p:cNvSpPr/>
              <p:nvPr/>
            </p:nvSpPr>
            <p:spPr>
              <a:xfrm>
                <a:off x="5884140" y="4439546"/>
                <a:ext cx="432048" cy="504056"/>
              </a:xfrm>
              <a:prstGeom prst="rect">
                <a:avLst/>
              </a:prstGeom>
              <a:solidFill>
                <a:srgbClr val="ECE220"/>
              </a:solidFill>
              <a:ln>
                <a:solidFill>
                  <a:srgbClr val="A2A2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>
                    <a:solidFill>
                      <a:schemeClr val="accent1">
                        <a:lumMod val="75000"/>
                      </a:schemeClr>
                    </a:solidFill>
                  </a:rPr>
                  <a:t>Pz</a:t>
                </a:r>
                <a:endParaRPr lang="es-ES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24" name="123 Rectángulo"/>
              <p:cNvSpPr/>
              <p:nvPr/>
            </p:nvSpPr>
            <p:spPr>
              <a:xfrm>
                <a:off x="5884140" y="3933056"/>
                <a:ext cx="432048" cy="504056"/>
              </a:xfrm>
              <a:prstGeom prst="rect">
                <a:avLst/>
              </a:prstGeom>
              <a:solidFill>
                <a:srgbClr val="ECE220"/>
              </a:solidFill>
              <a:ln>
                <a:solidFill>
                  <a:srgbClr val="A2A2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>
                    <a:solidFill>
                      <a:schemeClr val="accent1">
                        <a:lumMod val="75000"/>
                      </a:schemeClr>
                    </a:solidFill>
                  </a:rPr>
                  <a:t>Nd</a:t>
                </a:r>
              </a:p>
            </p:txBody>
          </p:sp>
          <p:sp>
            <p:nvSpPr>
              <p:cNvPr id="125" name="124 Rectángulo"/>
              <p:cNvSpPr/>
              <p:nvPr/>
            </p:nvSpPr>
            <p:spPr>
              <a:xfrm>
                <a:off x="5884140" y="3429000"/>
                <a:ext cx="432048" cy="504056"/>
              </a:xfrm>
              <a:prstGeom prst="rect">
                <a:avLst/>
              </a:prstGeom>
              <a:solidFill>
                <a:srgbClr val="ECE220"/>
              </a:solidFill>
              <a:ln>
                <a:solidFill>
                  <a:srgbClr val="A2A2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>
                    <a:solidFill>
                      <a:schemeClr val="accent1">
                        <a:lumMod val="75000"/>
                      </a:schemeClr>
                    </a:solidFill>
                  </a:rPr>
                  <a:t>Fr</a:t>
                </a:r>
              </a:p>
            </p:txBody>
          </p:sp>
          <p:sp>
            <p:nvSpPr>
              <p:cNvPr id="126" name="125 Rectángulo"/>
              <p:cNvSpPr/>
              <p:nvPr/>
            </p:nvSpPr>
            <p:spPr>
              <a:xfrm>
                <a:off x="5884140" y="2931841"/>
                <a:ext cx="432048" cy="504056"/>
              </a:xfrm>
              <a:prstGeom prst="rect">
                <a:avLst/>
              </a:prstGeom>
              <a:solidFill>
                <a:srgbClr val="ECE220"/>
              </a:solidFill>
              <a:ln>
                <a:solidFill>
                  <a:srgbClr val="A2A2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>
                    <a:solidFill>
                      <a:schemeClr val="accent1">
                        <a:lumMod val="75000"/>
                      </a:schemeClr>
                    </a:solidFill>
                  </a:rPr>
                  <a:t>Cw</a:t>
                </a:r>
                <a:endParaRPr lang="es-ES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27" name="126 Rectángulo"/>
              <p:cNvSpPr/>
              <p:nvPr/>
            </p:nvSpPr>
            <p:spPr>
              <a:xfrm>
                <a:off x="5884140" y="2427785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Hg</a:t>
                </a:r>
              </a:p>
            </p:txBody>
          </p:sp>
          <p:sp>
            <p:nvSpPr>
              <p:cNvPr id="128" name="127 Rectángulo"/>
              <p:cNvSpPr/>
              <p:nvPr/>
            </p:nvSpPr>
            <p:spPr>
              <a:xfrm>
                <a:off x="6325722" y="4943602"/>
                <a:ext cx="432048" cy="504056"/>
              </a:xfrm>
              <a:prstGeom prst="rect">
                <a:avLst/>
              </a:prstGeom>
              <a:solidFill>
                <a:srgbClr val="ECE220"/>
              </a:solidFill>
              <a:ln>
                <a:solidFill>
                  <a:srgbClr val="A2A2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>
                    <a:solidFill>
                      <a:schemeClr val="accent1">
                        <a:lumMod val="75000"/>
                      </a:schemeClr>
                    </a:solidFill>
                  </a:rPr>
                  <a:t>Ln</a:t>
                </a:r>
                <a:endParaRPr lang="es-ES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29" name="128 Rectángulo"/>
              <p:cNvSpPr/>
              <p:nvPr/>
            </p:nvSpPr>
            <p:spPr>
              <a:xfrm>
                <a:off x="6325722" y="4439546"/>
                <a:ext cx="432048" cy="504056"/>
              </a:xfrm>
              <a:prstGeom prst="rect">
                <a:avLst/>
              </a:prstGeom>
              <a:solidFill>
                <a:srgbClr val="ECE220"/>
              </a:solidFill>
              <a:ln>
                <a:solidFill>
                  <a:srgbClr val="A2A2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>
                    <a:solidFill>
                      <a:schemeClr val="accent1">
                        <a:lumMod val="75000"/>
                      </a:schemeClr>
                    </a:solidFill>
                  </a:rPr>
                  <a:t>Bb</a:t>
                </a:r>
                <a:endParaRPr lang="es-ES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30" name="129 Rectángulo"/>
              <p:cNvSpPr/>
              <p:nvPr/>
            </p:nvSpPr>
            <p:spPr>
              <a:xfrm>
                <a:off x="6325722" y="3933056"/>
                <a:ext cx="432048" cy="504056"/>
              </a:xfrm>
              <a:prstGeom prst="rect">
                <a:avLst/>
              </a:prstGeom>
              <a:solidFill>
                <a:srgbClr val="ECE220"/>
              </a:solidFill>
              <a:ln>
                <a:solidFill>
                  <a:srgbClr val="A2A21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>
                    <a:solidFill>
                      <a:schemeClr val="accent1">
                        <a:lumMod val="75000"/>
                      </a:schemeClr>
                    </a:solidFill>
                  </a:rPr>
                  <a:t>Rc</a:t>
                </a:r>
                <a:endParaRPr lang="es-ES" dirty="0">
                  <a:solidFill>
                    <a:schemeClr val="accent1">
                      <a:lumMod val="75000"/>
                    </a:schemeClr>
                  </a:solidFill>
                </a:endParaRPr>
              </a:p>
            </p:txBody>
          </p:sp>
          <p:sp>
            <p:nvSpPr>
              <p:cNvPr id="131" name="130 Rectángulo"/>
              <p:cNvSpPr/>
              <p:nvPr/>
            </p:nvSpPr>
            <p:spPr>
              <a:xfrm>
                <a:off x="6325722" y="3429000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Mg</a:t>
                </a:r>
              </a:p>
            </p:txBody>
          </p:sp>
          <p:sp>
            <p:nvSpPr>
              <p:cNvPr id="132" name="131 Rectángulo"/>
              <p:cNvSpPr/>
              <p:nvPr/>
            </p:nvSpPr>
            <p:spPr>
              <a:xfrm>
                <a:off x="6325722" y="2931841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/>
                  <a:t>Sc</a:t>
                </a:r>
              </a:p>
            </p:txBody>
          </p:sp>
          <p:sp>
            <p:nvSpPr>
              <p:cNvPr id="133" name="132 Rectángulo"/>
              <p:cNvSpPr/>
              <p:nvPr/>
            </p:nvSpPr>
            <p:spPr>
              <a:xfrm>
                <a:off x="6325722" y="2427785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Bl</a:t>
                </a:r>
                <a:endParaRPr lang="es-ES" dirty="0"/>
              </a:p>
            </p:txBody>
          </p:sp>
          <p:sp>
            <p:nvSpPr>
              <p:cNvPr id="134" name="133 Rectángulo"/>
              <p:cNvSpPr/>
              <p:nvPr/>
            </p:nvSpPr>
            <p:spPr>
              <a:xfrm>
                <a:off x="8063245" y="1914398"/>
                <a:ext cx="432048" cy="504056"/>
              </a:xfrm>
              <a:prstGeom prst="rect">
                <a:avLst/>
              </a:prstGeom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lIns="36000" rIns="36000" rtlCol="0" anchor="ctr"/>
              <a:lstStyle/>
              <a:p>
                <a:pPr algn="ctr"/>
                <a:r>
                  <a:rPr lang="es-ES" dirty="0" err="1"/>
                  <a:t>Yw</a:t>
                </a:r>
                <a:endParaRPr lang="es-ES" dirty="0"/>
              </a:p>
            </p:txBody>
          </p:sp>
        </p:grpSp>
      </p:grpSp>
      <p:grpSp>
        <p:nvGrpSpPr>
          <p:cNvPr id="2052" name="2051 Grupo"/>
          <p:cNvGrpSpPr/>
          <p:nvPr/>
        </p:nvGrpSpPr>
        <p:grpSpPr>
          <a:xfrm>
            <a:off x="1152497" y="1052736"/>
            <a:ext cx="6761734" cy="683613"/>
            <a:chOff x="539552" y="147428"/>
            <a:chExt cx="8465029" cy="1139994"/>
          </a:xfrm>
        </p:grpSpPr>
        <p:sp>
          <p:nvSpPr>
            <p:cNvPr id="135" name="134 Rectángulo"/>
            <p:cNvSpPr/>
            <p:nvPr/>
          </p:nvSpPr>
          <p:spPr>
            <a:xfrm>
              <a:off x="539552" y="556927"/>
              <a:ext cx="2732991" cy="32924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/>
                <a:t>Inventoras/ingenieras</a:t>
              </a:r>
            </a:p>
          </p:txBody>
        </p:sp>
        <p:sp>
          <p:nvSpPr>
            <p:cNvPr id="136" name="135 Rectángulo"/>
            <p:cNvSpPr/>
            <p:nvPr/>
          </p:nvSpPr>
          <p:spPr>
            <a:xfrm>
              <a:off x="3423184" y="564634"/>
              <a:ext cx="2732991" cy="329243"/>
            </a:xfrm>
            <a:prstGeom prst="rect">
              <a:avLst/>
            </a:prstGeom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/>
                <a:t>Astrónomas </a:t>
              </a:r>
            </a:p>
          </p:txBody>
        </p:sp>
        <p:sp>
          <p:nvSpPr>
            <p:cNvPr id="137" name="136 Rectángulo"/>
            <p:cNvSpPr/>
            <p:nvPr/>
          </p:nvSpPr>
          <p:spPr>
            <a:xfrm>
              <a:off x="6271590" y="556926"/>
              <a:ext cx="2732991" cy="329243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100" dirty="0"/>
                <a:t>Bioquímica / biología/medicina</a:t>
              </a:r>
            </a:p>
          </p:txBody>
        </p:sp>
        <p:sp>
          <p:nvSpPr>
            <p:cNvPr id="138" name="137 Rectángulo"/>
            <p:cNvSpPr/>
            <p:nvPr/>
          </p:nvSpPr>
          <p:spPr>
            <a:xfrm>
              <a:off x="3423185" y="147429"/>
              <a:ext cx="2732991" cy="329243"/>
            </a:xfrm>
            <a:prstGeom prst="rect">
              <a:avLst/>
            </a:prstGeom>
          </p:spPr>
          <p:style>
            <a:lnRef idx="2">
              <a:schemeClr val="accent4">
                <a:shade val="50000"/>
              </a:schemeClr>
            </a:lnRef>
            <a:fillRef idx="1">
              <a:schemeClr val="accent4"/>
            </a:fillRef>
            <a:effectRef idx="0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/>
                <a:t>Matemáticas</a:t>
              </a:r>
            </a:p>
          </p:txBody>
        </p:sp>
        <p:sp>
          <p:nvSpPr>
            <p:cNvPr id="139" name="138 Rectángulo"/>
            <p:cNvSpPr/>
            <p:nvPr/>
          </p:nvSpPr>
          <p:spPr>
            <a:xfrm>
              <a:off x="539552" y="958144"/>
              <a:ext cx="2732991" cy="329243"/>
            </a:xfrm>
            <a:prstGeom prst="rect">
              <a:avLst/>
            </a:prstGeom>
            <a:solidFill>
              <a:srgbClr val="4BACC6"/>
            </a:solidFill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/>
                <a:t>Paleontólogas</a:t>
              </a:r>
            </a:p>
          </p:txBody>
        </p:sp>
        <p:sp>
          <p:nvSpPr>
            <p:cNvPr id="140" name="139 Rectángulo"/>
            <p:cNvSpPr/>
            <p:nvPr/>
          </p:nvSpPr>
          <p:spPr>
            <a:xfrm>
              <a:off x="3423185" y="958179"/>
              <a:ext cx="2732991" cy="329243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/>
                <a:t>Físicas</a:t>
              </a:r>
            </a:p>
          </p:txBody>
        </p:sp>
        <p:sp>
          <p:nvSpPr>
            <p:cNvPr id="141" name="140 Rectángulo"/>
            <p:cNvSpPr/>
            <p:nvPr/>
          </p:nvSpPr>
          <p:spPr>
            <a:xfrm>
              <a:off x="6252120" y="147428"/>
              <a:ext cx="2732991" cy="329243"/>
            </a:xfrm>
            <a:prstGeom prst="rect">
              <a:avLst/>
            </a:prstGeom>
            <a:solidFill>
              <a:srgbClr val="ECE220"/>
            </a:solidFill>
            <a:ln>
              <a:solidFill>
                <a:srgbClr val="A2A21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>
                  <a:solidFill>
                    <a:schemeClr val="tx1"/>
                  </a:solidFill>
                </a:rPr>
                <a:t>Químicas</a:t>
              </a:r>
            </a:p>
          </p:txBody>
        </p:sp>
        <p:sp>
          <p:nvSpPr>
            <p:cNvPr id="142" name="141 Rectángulo"/>
            <p:cNvSpPr/>
            <p:nvPr/>
          </p:nvSpPr>
          <p:spPr>
            <a:xfrm>
              <a:off x="539552" y="163923"/>
              <a:ext cx="2732991" cy="329243"/>
            </a:xfrm>
            <a:prstGeom prst="rect">
              <a:avLst/>
            </a:prstGeom>
            <a:solidFill>
              <a:srgbClr val="008080"/>
            </a:solidFill>
            <a:ln>
              <a:solidFill>
                <a:srgbClr val="006666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/>
                <a:t>Ciencias naturales</a:t>
              </a:r>
            </a:p>
          </p:txBody>
        </p:sp>
        <p:sp>
          <p:nvSpPr>
            <p:cNvPr id="143" name="142 Rectángulo"/>
            <p:cNvSpPr/>
            <p:nvPr/>
          </p:nvSpPr>
          <p:spPr>
            <a:xfrm>
              <a:off x="6271589" y="958179"/>
              <a:ext cx="2732991" cy="329243"/>
            </a:xfrm>
            <a:prstGeom prst="rect">
              <a:avLst/>
            </a:prstGeom>
            <a:solidFill>
              <a:srgbClr val="66CCFF"/>
            </a:solidFill>
            <a:ln>
              <a:solidFill>
                <a:srgbClr val="006666"/>
              </a:solidFill>
            </a:ln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400" dirty="0" err="1"/>
                <a:t>Primatólogas</a:t>
              </a:r>
              <a:endParaRPr lang="es-ES" sz="1400" dirty="0"/>
            </a:p>
          </p:txBody>
        </p:sp>
      </p:grpSp>
      <p:pic>
        <p:nvPicPr>
          <p:cNvPr id="2050" name="Picture 2" descr="Resultado de imagen de bandera española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00" t="9258" r="13952" b="7518"/>
          <a:stretch/>
        </p:blipFill>
        <p:spPr bwMode="auto">
          <a:xfrm>
            <a:off x="1599875" y="5412295"/>
            <a:ext cx="765663" cy="598312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by-nc-sa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416" y="6323464"/>
            <a:ext cx="1247775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53" name="2052 CuadroTexto"/>
          <p:cNvSpPr txBox="1"/>
          <p:nvPr/>
        </p:nvSpPr>
        <p:spPr>
          <a:xfrm>
            <a:off x="4045645" y="6323464"/>
            <a:ext cx="1502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Teresa Valdés-Solís</a:t>
            </a:r>
          </a:p>
          <a:p>
            <a:r>
              <a:rPr lang="es-ES" sz="1200" dirty="0"/>
              <a:t>@</a:t>
            </a:r>
            <a:r>
              <a:rPr lang="es-ES" sz="1200" dirty="0" err="1"/>
              <a:t>tvaldessolis</a:t>
            </a:r>
            <a:endParaRPr lang="es-ES" sz="1200" dirty="0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3" t="19721" r="5542" b="36666"/>
          <a:stretch/>
        </p:blipFill>
        <p:spPr bwMode="auto">
          <a:xfrm>
            <a:off x="120972" y="64655"/>
            <a:ext cx="8801356" cy="840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16580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s://naukas.com/fx/themes/PRINCIPAL/images/cabecer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72" y="6096490"/>
            <a:ext cx="2362796" cy="716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11defebrero.files.wordpress.com/2017/11/11f_lar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036" y="6164303"/>
            <a:ext cx="1569326" cy="70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4" descr="by-nc-s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416" y="6323464"/>
            <a:ext cx="1247775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4045645" y="6323464"/>
            <a:ext cx="1502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Teresa Valdés-Solís</a:t>
            </a:r>
          </a:p>
          <a:p>
            <a:r>
              <a:rPr lang="es-ES" sz="1200" dirty="0"/>
              <a:t>@</a:t>
            </a:r>
            <a:r>
              <a:rPr lang="es-ES" sz="1200" dirty="0" err="1"/>
              <a:t>tvaldessolis</a:t>
            </a:r>
            <a:endParaRPr lang="es-ES" sz="1200" dirty="0"/>
          </a:p>
        </p:txBody>
      </p:sp>
      <p:sp>
        <p:nvSpPr>
          <p:cNvPr id="9" name="8 Rectángulo"/>
          <p:cNvSpPr/>
          <p:nvPr/>
        </p:nvSpPr>
        <p:spPr>
          <a:xfrm>
            <a:off x="3131840" y="1030084"/>
            <a:ext cx="2732991" cy="329243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Matemáticas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256158" y="1030084"/>
            <a:ext cx="2732991" cy="329243"/>
          </a:xfrm>
          <a:prstGeom prst="rect">
            <a:avLst/>
          </a:prstGeom>
          <a:solidFill>
            <a:srgbClr val="008080"/>
          </a:solidFill>
          <a:ln>
            <a:solidFill>
              <a:srgbClr val="00666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Ciencias naturales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6158" y="1349474"/>
            <a:ext cx="216550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err="1">
                <a:solidFill>
                  <a:srgbClr val="000000"/>
                </a:solidFill>
              </a:rPr>
              <a:t>Av</a:t>
            </a:r>
            <a:r>
              <a:rPr lang="es-ES" sz="1200" dirty="0">
                <a:solidFill>
                  <a:srgbClr val="000000"/>
                </a:solidFill>
              </a:rPr>
              <a:t>: Ángeles </a:t>
            </a:r>
            <a:r>
              <a:rPr lang="es-ES" sz="1200" dirty="0" err="1">
                <a:solidFill>
                  <a:srgbClr val="000000"/>
                </a:solidFill>
              </a:rPr>
              <a:t>Alvariño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Ba: Florence </a:t>
            </a:r>
            <a:r>
              <a:rPr lang="es-ES" sz="1200" dirty="0" err="1">
                <a:solidFill>
                  <a:srgbClr val="000000"/>
                </a:solidFill>
              </a:rPr>
              <a:t>Bascom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Ca: Rachel Carson </a:t>
            </a:r>
          </a:p>
          <a:p>
            <a:r>
              <a:rPr lang="es-ES" sz="1200" dirty="0" err="1">
                <a:solidFill>
                  <a:srgbClr val="000000"/>
                </a:solidFill>
              </a:rPr>
              <a:t>Cv</a:t>
            </a:r>
            <a:r>
              <a:rPr lang="es-ES" sz="1200" dirty="0">
                <a:solidFill>
                  <a:srgbClr val="000000"/>
                </a:solidFill>
              </a:rPr>
              <a:t>: Josefina </a:t>
            </a:r>
            <a:r>
              <a:rPr lang="es-ES" sz="1200" dirty="0" err="1">
                <a:solidFill>
                  <a:srgbClr val="000000"/>
                </a:solidFill>
              </a:rPr>
              <a:t>Castellví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Lh</a:t>
            </a:r>
            <a:r>
              <a:rPr lang="es-ES" sz="1200" dirty="0">
                <a:solidFill>
                  <a:srgbClr val="000000"/>
                </a:solidFill>
              </a:rPr>
              <a:t>: Inge </a:t>
            </a:r>
            <a:r>
              <a:rPr lang="es-ES" sz="1200" dirty="0" err="1">
                <a:solidFill>
                  <a:srgbClr val="000000"/>
                </a:solidFill>
              </a:rPr>
              <a:t>Lehman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</a:p>
          <a:p>
            <a:r>
              <a:rPr lang="es-ES" sz="1200" dirty="0" err="1">
                <a:solidFill>
                  <a:srgbClr val="000000"/>
                </a:solidFill>
              </a:rPr>
              <a:t>Mh</a:t>
            </a:r>
            <a:r>
              <a:rPr lang="es-ES" sz="1200" dirty="0">
                <a:solidFill>
                  <a:srgbClr val="000000"/>
                </a:solidFill>
              </a:rPr>
              <a:t>: </a:t>
            </a:r>
            <a:r>
              <a:rPr lang="es-ES" sz="1200" dirty="0" err="1">
                <a:solidFill>
                  <a:srgbClr val="000000"/>
                </a:solidFill>
              </a:rPr>
              <a:t>Wangari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Maathai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St</a:t>
            </a:r>
            <a:r>
              <a:rPr lang="es-ES" sz="1200" dirty="0">
                <a:solidFill>
                  <a:srgbClr val="000000"/>
                </a:solidFill>
              </a:rPr>
              <a:t>: Marie </a:t>
            </a:r>
            <a:r>
              <a:rPr lang="es-ES" sz="1200" dirty="0" err="1">
                <a:solidFill>
                  <a:srgbClr val="000000"/>
                </a:solidFill>
              </a:rPr>
              <a:t>Stopes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Sy</a:t>
            </a:r>
            <a:r>
              <a:rPr lang="es-ES" sz="1200" dirty="0">
                <a:solidFill>
                  <a:srgbClr val="000000"/>
                </a:solidFill>
              </a:rPr>
              <a:t>: </a:t>
            </a:r>
            <a:r>
              <a:rPr lang="es-ES" sz="1200" dirty="0" err="1">
                <a:solidFill>
                  <a:srgbClr val="000000"/>
                </a:solidFill>
              </a:rPr>
              <a:t>Maria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Sibylla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Merian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Th: Marie </a:t>
            </a:r>
            <a:r>
              <a:rPr lang="es-ES" sz="1200" dirty="0" err="1">
                <a:solidFill>
                  <a:srgbClr val="000000"/>
                </a:solidFill>
              </a:rPr>
              <a:t>Tharp</a:t>
            </a:r>
            <a:r>
              <a:rPr lang="es-ES" sz="1200" dirty="0">
                <a:solidFill>
                  <a:srgbClr val="000000"/>
                </a:solidFill>
              </a:rPr>
              <a:t> y Sylvia </a:t>
            </a:r>
            <a:r>
              <a:rPr lang="es-ES" sz="1200" dirty="0" err="1">
                <a:solidFill>
                  <a:srgbClr val="000000"/>
                </a:solidFill>
              </a:rPr>
              <a:t>Earle</a:t>
            </a:r>
            <a:endParaRPr lang="es-ES" sz="1200" dirty="0">
              <a:solidFill>
                <a:srgbClr val="000000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3128527" y="1349474"/>
            <a:ext cx="244827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>
                <a:solidFill>
                  <a:srgbClr val="000000"/>
                </a:solidFill>
              </a:rPr>
              <a:t>Ag: </a:t>
            </a:r>
            <a:r>
              <a:rPr lang="es-ES" sz="1200" dirty="0" err="1">
                <a:solidFill>
                  <a:srgbClr val="000000"/>
                </a:solidFill>
              </a:rPr>
              <a:t>Maria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Agnessi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Bs: Laura </a:t>
            </a:r>
            <a:r>
              <a:rPr lang="es-ES" sz="1200" dirty="0" err="1">
                <a:solidFill>
                  <a:srgbClr val="000000"/>
                </a:solidFill>
              </a:rPr>
              <a:t>Bassi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By</a:t>
            </a:r>
            <a:r>
              <a:rPr lang="es-ES" sz="1200" dirty="0">
                <a:solidFill>
                  <a:srgbClr val="000000"/>
                </a:solidFill>
              </a:rPr>
              <a:t>: Pilar Bayer</a:t>
            </a:r>
          </a:p>
          <a:p>
            <a:r>
              <a:rPr lang="es-ES" sz="1200" dirty="0">
                <a:solidFill>
                  <a:srgbClr val="000000"/>
                </a:solidFill>
              </a:rPr>
              <a:t>C: Emilie du </a:t>
            </a:r>
            <a:r>
              <a:rPr lang="es-ES" sz="1200" dirty="0" err="1">
                <a:solidFill>
                  <a:srgbClr val="000000"/>
                </a:solidFill>
              </a:rPr>
              <a:t>Châtelet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Cl: M. </a:t>
            </a:r>
            <a:r>
              <a:rPr lang="es-ES" sz="1200" dirty="0" err="1">
                <a:solidFill>
                  <a:srgbClr val="000000"/>
                </a:solidFill>
              </a:rPr>
              <a:t>Antònia</a:t>
            </a:r>
            <a:r>
              <a:rPr lang="es-ES" sz="1200" dirty="0">
                <a:solidFill>
                  <a:srgbClr val="000000"/>
                </a:solidFill>
              </a:rPr>
              <a:t> Canals</a:t>
            </a:r>
          </a:p>
          <a:p>
            <a:r>
              <a:rPr lang="es-ES" sz="1200" dirty="0">
                <a:solidFill>
                  <a:srgbClr val="000000"/>
                </a:solidFill>
              </a:rPr>
              <a:t>Cs: M. Andrea </a:t>
            </a:r>
            <a:r>
              <a:rPr lang="es-ES" sz="1200" dirty="0" err="1">
                <a:solidFill>
                  <a:srgbClr val="000000"/>
                </a:solidFill>
              </a:rPr>
              <a:t>Casamayor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Ge: </a:t>
            </a:r>
            <a:r>
              <a:rPr lang="es-ES" sz="1200" dirty="0" err="1">
                <a:solidFill>
                  <a:srgbClr val="000000"/>
                </a:solidFill>
              </a:rPr>
              <a:t>Sophie</a:t>
            </a:r>
            <a:r>
              <a:rPr lang="es-ES" sz="1200" dirty="0">
                <a:solidFill>
                  <a:srgbClr val="000000"/>
                </a:solidFill>
              </a:rPr>
              <a:t> Germain</a:t>
            </a:r>
          </a:p>
          <a:p>
            <a:r>
              <a:rPr lang="es-ES" sz="1200" dirty="0" err="1">
                <a:solidFill>
                  <a:srgbClr val="000000"/>
                </a:solidFill>
              </a:rPr>
              <a:t>Gv</a:t>
            </a:r>
            <a:r>
              <a:rPr lang="es-ES" sz="1200" dirty="0">
                <a:solidFill>
                  <a:srgbClr val="000000"/>
                </a:solidFill>
              </a:rPr>
              <a:t>: Evelyn </a:t>
            </a:r>
            <a:r>
              <a:rPr lang="es-ES" sz="1200" dirty="0" err="1">
                <a:solidFill>
                  <a:srgbClr val="000000"/>
                </a:solidFill>
              </a:rPr>
              <a:t>Boyd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Granville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H: </a:t>
            </a:r>
            <a:r>
              <a:rPr lang="es-ES" sz="1200" dirty="0" err="1">
                <a:solidFill>
                  <a:srgbClr val="000000"/>
                </a:solidFill>
              </a:rPr>
              <a:t>Hipatia</a:t>
            </a:r>
            <a:r>
              <a:rPr lang="es-ES" sz="1200" dirty="0">
                <a:solidFill>
                  <a:srgbClr val="000000"/>
                </a:solidFill>
              </a:rPr>
              <a:t> de Alejandría</a:t>
            </a:r>
          </a:p>
          <a:p>
            <a:r>
              <a:rPr lang="es-ES" sz="1200" dirty="0" err="1">
                <a:solidFill>
                  <a:srgbClr val="000000"/>
                </a:solidFill>
              </a:rPr>
              <a:t>Jh</a:t>
            </a:r>
            <a:r>
              <a:rPr lang="es-ES" sz="1200" dirty="0">
                <a:solidFill>
                  <a:srgbClr val="000000"/>
                </a:solidFill>
              </a:rPr>
              <a:t>: Katherine Johnson</a:t>
            </a:r>
          </a:p>
          <a:p>
            <a:r>
              <a:rPr lang="es-ES" sz="1200" dirty="0" err="1">
                <a:solidFill>
                  <a:srgbClr val="000000"/>
                </a:solidFill>
              </a:rPr>
              <a:t>Ko</a:t>
            </a:r>
            <a:r>
              <a:rPr lang="es-ES" sz="1200" dirty="0">
                <a:solidFill>
                  <a:srgbClr val="000000"/>
                </a:solidFill>
              </a:rPr>
              <a:t>: </a:t>
            </a:r>
            <a:r>
              <a:rPr lang="es-ES" sz="1200" dirty="0" err="1">
                <a:solidFill>
                  <a:srgbClr val="000000"/>
                </a:solidFill>
              </a:rPr>
              <a:t>Sofia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Kovalevskaya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Lo: Ada </a:t>
            </a:r>
            <a:r>
              <a:rPr lang="es-ES" sz="1200" dirty="0" err="1">
                <a:solidFill>
                  <a:srgbClr val="000000"/>
                </a:solidFill>
              </a:rPr>
              <a:t>Lovelace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Lp</a:t>
            </a:r>
            <a:r>
              <a:rPr lang="es-ES" sz="1200" dirty="0">
                <a:solidFill>
                  <a:srgbClr val="000000"/>
                </a:solidFill>
              </a:rPr>
              <a:t>: Nicole-Reine de </a:t>
            </a:r>
            <a:r>
              <a:rPr lang="es-ES" sz="1200" dirty="0" err="1">
                <a:solidFill>
                  <a:srgbClr val="000000"/>
                </a:solidFill>
              </a:rPr>
              <a:t>Lepaute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Mz</a:t>
            </a:r>
            <a:r>
              <a:rPr lang="es-ES" sz="1200" dirty="0">
                <a:solidFill>
                  <a:srgbClr val="000000"/>
                </a:solidFill>
              </a:rPr>
              <a:t>: </a:t>
            </a:r>
            <a:r>
              <a:rPr lang="es-ES" sz="1200" dirty="0" err="1">
                <a:solidFill>
                  <a:srgbClr val="000000"/>
                </a:solidFill>
              </a:rPr>
              <a:t>Maryam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Mirzajani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No: Emmy </a:t>
            </a:r>
            <a:r>
              <a:rPr lang="es-ES" sz="1200" dirty="0" err="1">
                <a:solidFill>
                  <a:srgbClr val="000000"/>
                </a:solidFill>
              </a:rPr>
              <a:t>Noether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Sm: Mary </a:t>
            </a:r>
            <a:r>
              <a:rPr lang="es-ES" sz="1200" dirty="0" err="1">
                <a:solidFill>
                  <a:srgbClr val="000000"/>
                </a:solidFill>
              </a:rPr>
              <a:t>Sommerville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Wo</a:t>
            </a:r>
            <a:r>
              <a:rPr lang="es-ES" sz="1200" dirty="0">
                <a:solidFill>
                  <a:srgbClr val="000000"/>
                </a:solidFill>
              </a:rPr>
              <a:t>:  María </a:t>
            </a:r>
            <a:r>
              <a:rPr lang="es-ES" sz="1200" dirty="0" err="1">
                <a:solidFill>
                  <a:srgbClr val="000000"/>
                </a:solidFill>
              </a:rPr>
              <a:t>Wonenburger</a:t>
            </a:r>
            <a:endParaRPr lang="es-ES" sz="1200" dirty="0">
              <a:solidFill>
                <a:srgbClr val="000000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6012160" y="1030084"/>
            <a:ext cx="2732991" cy="329243"/>
          </a:xfrm>
          <a:prstGeom prst="rect">
            <a:avLst/>
          </a:prstGeom>
          <a:solidFill>
            <a:srgbClr val="ECE220"/>
          </a:solidFill>
          <a:ln>
            <a:solidFill>
              <a:srgbClr val="A2A21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Químicas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6032326" y="1349474"/>
            <a:ext cx="283380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>
                <a:solidFill>
                  <a:srgbClr val="000000"/>
                </a:solidFill>
              </a:rPr>
              <a:t>Al: </a:t>
            </a:r>
            <a:r>
              <a:rPr lang="es-ES" sz="1200" dirty="0" err="1">
                <a:solidFill>
                  <a:srgbClr val="000000"/>
                </a:solidFill>
              </a:rPr>
              <a:t>Frances</a:t>
            </a:r>
            <a:r>
              <a:rPr lang="es-ES" sz="1200" dirty="0">
                <a:solidFill>
                  <a:srgbClr val="000000"/>
                </a:solidFill>
              </a:rPr>
              <a:t> H. </a:t>
            </a:r>
            <a:r>
              <a:rPr lang="es-ES" sz="1200" dirty="0" err="1">
                <a:solidFill>
                  <a:srgbClr val="000000"/>
                </a:solidFill>
              </a:rPr>
              <a:t>Arnold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Bb</a:t>
            </a:r>
            <a:r>
              <a:rPr lang="es-ES" sz="1200" dirty="0">
                <a:solidFill>
                  <a:srgbClr val="000000"/>
                </a:solidFill>
              </a:rPr>
              <a:t>: </a:t>
            </a:r>
            <a:r>
              <a:rPr lang="es-ES" sz="1200" dirty="0" err="1">
                <a:solidFill>
                  <a:srgbClr val="000000"/>
                </a:solidFill>
              </a:rPr>
              <a:t>Katharine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Burr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Blodgett</a:t>
            </a:r>
            <a:endParaRPr lang="es-ES" sz="1200" dirty="0">
              <a:solidFill>
                <a:srgbClr val="000000"/>
              </a:solidFill>
            </a:endParaRPr>
          </a:p>
          <a:p>
            <a:pPr marL="266700" indent="-266700"/>
            <a:r>
              <a:rPr lang="es-ES" sz="1200" dirty="0" err="1">
                <a:solidFill>
                  <a:srgbClr val="000000"/>
                </a:solidFill>
              </a:rPr>
              <a:t>Bn</a:t>
            </a:r>
            <a:r>
              <a:rPr lang="es-ES" sz="1200" dirty="0">
                <a:solidFill>
                  <a:srgbClr val="000000"/>
                </a:solidFill>
              </a:rPr>
              <a:t>: Dorotea Barnés y las químicas españolas de la edad de plata</a:t>
            </a:r>
          </a:p>
          <a:p>
            <a:r>
              <a:rPr lang="es-ES" sz="1200" dirty="0" err="1">
                <a:solidFill>
                  <a:srgbClr val="000000"/>
                </a:solidFill>
              </a:rPr>
              <a:t>Cw</a:t>
            </a:r>
            <a:r>
              <a:rPr lang="es-ES" sz="1200" dirty="0">
                <a:solidFill>
                  <a:srgbClr val="000000"/>
                </a:solidFill>
              </a:rPr>
              <a:t>: </a:t>
            </a:r>
            <a:r>
              <a:rPr lang="es-ES" sz="1200" dirty="0" err="1">
                <a:solidFill>
                  <a:srgbClr val="000000"/>
                </a:solidFill>
              </a:rPr>
              <a:t>Dorothy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Crowfoot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Hodgkin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Fr: </a:t>
            </a:r>
            <a:r>
              <a:rPr lang="es-ES" sz="1200" dirty="0" err="1">
                <a:solidFill>
                  <a:srgbClr val="000000"/>
                </a:solidFill>
              </a:rPr>
              <a:t>Rosalind</a:t>
            </a:r>
            <a:r>
              <a:rPr lang="es-ES" sz="1200" dirty="0">
                <a:solidFill>
                  <a:srgbClr val="000000"/>
                </a:solidFill>
              </a:rPr>
              <a:t> Franklin</a:t>
            </a:r>
          </a:p>
          <a:p>
            <a:r>
              <a:rPr lang="es-ES" sz="1200" dirty="0">
                <a:solidFill>
                  <a:srgbClr val="000000"/>
                </a:solidFill>
              </a:rPr>
              <a:t>Fu: Gertrudis de la Fuente</a:t>
            </a:r>
          </a:p>
          <a:p>
            <a:r>
              <a:rPr lang="es-ES" sz="1200" dirty="0">
                <a:solidFill>
                  <a:srgbClr val="000000"/>
                </a:solidFill>
              </a:rPr>
              <a:t>Ju: Manuela Juárez</a:t>
            </a:r>
          </a:p>
          <a:p>
            <a:r>
              <a:rPr lang="es-ES" sz="1200" dirty="0" err="1">
                <a:solidFill>
                  <a:srgbClr val="000000"/>
                </a:solidFill>
              </a:rPr>
              <a:t>Ln</a:t>
            </a:r>
            <a:r>
              <a:rPr lang="es-ES" sz="1200" dirty="0">
                <a:solidFill>
                  <a:srgbClr val="000000"/>
                </a:solidFill>
              </a:rPr>
              <a:t>: </a:t>
            </a:r>
            <a:r>
              <a:rPr lang="es-ES" sz="1200" dirty="0" err="1">
                <a:solidFill>
                  <a:srgbClr val="000000"/>
                </a:solidFill>
              </a:rPr>
              <a:t>Kathleen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Lonsdale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Me: Marie </a:t>
            </a:r>
            <a:r>
              <a:rPr lang="es-ES" sz="1200" dirty="0" err="1">
                <a:solidFill>
                  <a:srgbClr val="000000"/>
                </a:solidFill>
              </a:rPr>
              <a:t>Meurdrac</a:t>
            </a:r>
            <a:r>
              <a:rPr lang="es-ES" sz="1200" dirty="0">
                <a:solidFill>
                  <a:srgbClr val="000000"/>
                </a:solidFill>
              </a:rPr>
              <a:t> &amp; Jane </a:t>
            </a:r>
            <a:r>
              <a:rPr lang="es-ES" sz="1200" dirty="0" err="1">
                <a:solidFill>
                  <a:srgbClr val="000000"/>
                </a:solidFill>
              </a:rPr>
              <a:t>Marcet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Mn: Rosa M. Menéndez</a:t>
            </a:r>
          </a:p>
          <a:p>
            <a:r>
              <a:rPr lang="es-ES" sz="1200" dirty="0">
                <a:solidFill>
                  <a:srgbClr val="000000"/>
                </a:solidFill>
              </a:rPr>
              <a:t>Nd: Ida </a:t>
            </a:r>
            <a:r>
              <a:rPr lang="es-ES" sz="1200" dirty="0" err="1">
                <a:solidFill>
                  <a:srgbClr val="000000"/>
                </a:solidFill>
              </a:rPr>
              <a:t>Noddack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Pc: </a:t>
            </a:r>
            <a:r>
              <a:rPr lang="es-ES" sz="1200" dirty="0" err="1">
                <a:solidFill>
                  <a:srgbClr val="000000"/>
                </a:solidFill>
              </a:rPr>
              <a:t>Agnes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Pockels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Pz</a:t>
            </a:r>
            <a:r>
              <a:rPr lang="es-ES" sz="1200" dirty="0">
                <a:solidFill>
                  <a:srgbClr val="000000"/>
                </a:solidFill>
              </a:rPr>
              <a:t>: Marie </a:t>
            </a:r>
            <a:r>
              <a:rPr lang="es-ES" sz="1200" dirty="0" err="1">
                <a:solidFill>
                  <a:srgbClr val="000000"/>
                </a:solidFill>
              </a:rPr>
              <a:t>Anne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Paulze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Rc</a:t>
            </a:r>
            <a:r>
              <a:rPr lang="es-ES" sz="1200" dirty="0">
                <a:solidFill>
                  <a:srgbClr val="000000"/>
                </a:solidFill>
              </a:rPr>
              <a:t>: Ellen Richards</a:t>
            </a:r>
          </a:p>
          <a:p>
            <a:r>
              <a:rPr lang="es-ES" sz="1200" dirty="0" err="1">
                <a:solidFill>
                  <a:srgbClr val="000000"/>
                </a:solidFill>
              </a:rPr>
              <a:t>Yn</a:t>
            </a:r>
            <a:r>
              <a:rPr lang="es-ES" sz="1200" dirty="0">
                <a:solidFill>
                  <a:srgbClr val="000000"/>
                </a:solidFill>
              </a:rPr>
              <a:t>: Ada </a:t>
            </a:r>
            <a:r>
              <a:rPr lang="es-ES" sz="1200" dirty="0" err="1">
                <a:solidFill>
                  <a:srgbClr val="000000"/>
                </a:solidFill>
              </a:rPr>
              <a:t>Yonath</a:t>
            </a:r>
            <a:endParaRPr lang="es-ES" sz="1200" dirty="0">
              <a:solidFill>
                <a:srgbClr val="000000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3131840" y="4725144"/>
            <a:ext cx="2732991" cy="329243"/>
          </a:xfrm>
          <a:prstGeom prst="rect">
            <a:avLst/>
          </a:prstGeom>
          <a:solidFill>
            <a:srgbClr val="4BACC6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Paleontólogas</a:t>
            </a:r>
          </a:p>
        </p:txBody>
      </p:sp>
      <p:sp>
        <p:nvSpPr>
          <p:cNvPr id="16" name="15 Rectángulo"/>
          <p:cNvSpPr/>
          <p:nvPr/>
        </p:nvSpPr>
        <p:spPr>
          <a:xfrm>
            <a:off x="3128527" y="5086925"/>
            <a:ext cx="27977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err="1">
                <a:solidFill>
                  <a:srgbClr val="000000"/>
                </a:solidFill>
              </a:rPr>
              <a:t>An</a:t>
            </a:r>
            <a:r>
              <a:rPr lang="es-ES" sz="1200" dirty="0">
                <a:solidFill>
                  <a:srgbClr val="000000"/>
                </a:solidFill>
              </a:rPr>
              <a:t>: Mary </a:t>
            </a:r>
            <a:r>
              <a:rPr lang="es-ES" sz="1200" dirty="0" err="1">
                <a:solidFill>
                  <a:srgbClr val="000000"/>
                </a:solidFill>
              </a:rPr>
              <a:t>Anning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Lk</a:t>
            </a:r>
            <a:r>
              <a:rPr lang="es-ES" sz="1200" dirty="0">
                <a:solidFill>
                  <a:srgbClr val="000000"/>
                </a:solidFill>
              </a:rPr>
              <a:t>: Mary </a:t>
            </a:r>
            <a:r>
              <a:rPr lang="es-ES" sz="1200" dirty="0" err="1">
                <a:solidFill>
                  <a:srgbClr val="000000"/>
                </a:solidFill>
              </a:rPr>
              <a:t>Leakey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Ma</a:t>
            </a:r>
            <a:r>
              <a:rPr lang="es-ES" sz="1200" dirty="0">
                <a:solidFill>
                  <a:srgbClr val="000000"/>
                </a:solidFill>
              </a:rPr>
              <a:t>: María </a:t>
            </a:r>
            <a:r>
              <a:rPr lang="es-ES" sz="1200" dirty="0" err="1">
                <a:solidFill>
                  <a:srgbClr val="000000"/>
                </a:solidFill>
              </a:rPr>
              <a:t>Martinón</a:t>
            </a:r>
            <a:r>
              <a:rPr lang="es-ES" sz="1200" dirty="0">
                <a:solidFill>
                  <a:srgbClr val="000000"/>
                </a:solidFill>
              </a:rPr>
              <a:t> Torres</a:t>
            </a:r>
          </a:p>
        </p:txBody>
      </p:sp>
      <p:sp>
        <p:nvSpPr>
          <p:cNvPr id="19" name="18 Rectángulo"/>
          <p:cNvSpPr/>
          <p:nvPr/>
        </p:nvSpPr>
        <p:spPr>
          <a:xfrm>
            <a:off x="256158" y="3264561"/>
            <a:ext cx="2732991" cy="3292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Inventoras/ingenieras</a:t>
            </a:r>
          </a:p>
        </p:txBody>
      </p:sp>
      <p:sp>
        <p:nvSpPr>
          <p:cNvPr id="20" name="19 Rectángulo"/>
          <p:cNvSpPr/>
          <p:nvPr/>
        </p:nvSpPr>
        <p:spPr>
          <a:xfrm>
            <a:off x="256158" y="3698723"/>
            <a:ext cx="270956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>
                <a:solidFill>
                  <a:srgbClr val="000000"/>
                </a:solidFill>
              </a:rPr>
              <a:t>Ay: </a:t>
            </a:r>
            <a:r>
              <a:rPr lang="es-ES" sz="1200" dirty="0" err="1">
                <a:solidFill>
                  <a:srgbClr val="000000"/>
                </a:solidFill>
              </a:rPr>
              <a:t>Hertha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Ayrton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Cb</a:t>
            </a:r>
            <a:r>
              <a:rPr lang="es-ES" sz="1200" dirty="0">
                <a:solidFill>
                  <a:srgbClr val="000000"/>
                </a:solidFill>
              </a:rPr>
              <a:t>: Pilar Carbonero</a:t>
            </a:r>
          </a:p>
          <a:p>
            <a:r>
              <a:rPr lang="es-ES" sz="1200" dirty="0">
                <a:solidFill>
                  <a:srgbClr val="000000"/>
                </a:solidFill>
              </a:rPr>
              <a:t>Cr: </a:t>
            </a:r>
            <a:r>
              <a:rPr lang="es-ES" sz="1200" dirty="0" err="1">
                <a:solidFill>
                  <a:srgbClr val="000000"/>
                </a:solidFill>
              </a:rPr>
              <a:t>Josephine</a:t>
            </a:r>
            <a:r>
              <a:rPr lang="es-ES" sz="1200" dirty="0">
                <a:solidFill>
                  <a:srgbClr val="000000"/>
                </a:solidFill>
              </a:rPr>
              <a:t> Cochrane</a:t>
            </a:r>
          </a:p>
          <a:p>
            <a:r>
              <a:rPr lang="es-ES" sz="1200" dirty="0">
                <a:solidFill>
                  <a:srgbClr val="000000"/>
                </a:solidFill>
              </a:rPr>
              <a:t>Ha: Margaret Hamilton </a:t>
            </a:r>
          </a:p>
          <a:p>
            <a:r>
              <a:rPr lang="es-ES" sz="1200" dirty="0">
                <a:solidFill>
                  <a:srgbClr val="000000"/>
                </a:solidFill>
              </a:rPr>
              <a:t>Ho: Grace Hopper</a:t>
            </a:r>
          </a:p>
          <a:p>
            <a:r>
              <a:rPr lang="es-ES" sz="1200" dirty="0">
                <a:solidFill>
                  <a:srgbClr val="000000"/>
                </a:solidFill>
              </a:rPr>
              <a:t>K: Stephanie </a:t>
            </a:r>
            <a:r>
              <a:rPr lang="es-ES" sz="1200" dirty="0" err="1">
                <a:solidFill>
                  <a:srgbClr val="000000"/>
                </a:solidFill>
              </a:rPr>
              <a:t>Kwolek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</a:p>
          <a:p>
            <a:r>
              <a:rPr lang="es-ES" sz="1200" dirty="0">
                <a:solidFill>
                  <a:srgbClr val="000000"/>
                </a:solidFill>
              </a:rPr>
              <a:t>La: </a:t>
            </a:r>
            <a:r>
              <a:rPr lang="es-ES" sz="1200" dirty="0" err="1">
                <a:solidFill>
                  <a:srgbClr val="000000"/>
                </a:solidFill>
              </a:rPr>
              <a:t>Hedy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Lamarr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</a:p>
          <a:p>
            <a:r>
              <a:rPr lang="es-ES" sz="1200" dirty="0" err="1">
                <a:solidFill>
                  <a:srgbClr val="000000"/>
                </a:solidFill>
              </a:rPr>
              <a:t>Rr</a:t>
            </a:r>
            <a:r>
              <a:rPr lang="es-ES" sz="1200" dirty="0">
                <a:solidFill>
                  <a:srgbClr val="000000"/>
                </a:solidFill>
              </a:rPr>
              <a:t>: Ángela Ruiz Robles</a:t>
            </a:r>
          </a:p>
        </p:txBody>
      </p:sp>
      <p:sp>
        <p:nvSpPr>
          <p:cNvPr id="21" name="20 Rectángulo"/>
          <p:cNvSpPr/>
          <p:nvPr/>
        </p:nvSpPr>
        <p:spPr>
          <a:xfrm>
            <a:off x="6012160" y="4725144"/>
            <a:ext cx="2732991" cy="329243"/>
          </a:xfrm>
          <a:prstGeom prst="rect">
            <a:avLst/>
          </a:prstGeom>
          <a:solidFill>
            <a:srgbClr val="66CCFF"/>
          </a:solidFill>
          <a:ln>
            <a:solidFill>
              <a:srgbClr val="006666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err="1"/>
              <a:t>Primatólogas</a:t>
            </a:r>
            <a:endParaRPr lang="es-ES" dirty="0"/>
          </a:p>
        </p:txBody>
      </p:sp>
      <p:sp>
        <p:nvSpPr>
          <p:cNvPr id="22" name="21 Rectángulo"/>
          <p:cNvSpPr/>
          <p:nvPr/>
        </p:nvSpPr>
        <p:spPr>
          <a:xfrm>
            <a:off x="6032326" y="5152188"/>
            <a:ext cx="28052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/>
            <a:r>
              <a:rPr lang="es-ES" sz="1200" dirty="0">
                <a:solidFill>
                  <a:srgbClr val="000000"/>
                </a:solidFill>
              </a:rPr>
              <a:t>Gd: Jane </a:t>
            </a:r>
            <a:r>
              <a:rPr lang="es-ES" sz="1200" dirty="0" err="1">
                <a:solidFill>
                  <a:srgbClr val="000000"/>
                </a:solidFill>
              </a:rPr>
              <a:t>Goodall</a:t>
            </a:r>
            <a:r>
              <a:rPr lang="es-ES" sz="1200" dirty="0">
                <a:solidFill>
                  <a:srgbClr val="000000"/>
                </a:solidFill>
              </a:rPr>
              <a:t>, Dian </a:t>
            </a:r>
            <a:r>
              <a:rPr lang="es-ES" sz="1200" dirty="0" err="1">
                <a:solidFill>
                  <a:srgbClr val="000000"/>
                </a:solidFill>
              </a:rPr>
              <a:t>Fossey</a:t>
            </a:r>
            <a:r>
              <a:rPr lang="es-ES" sz="1200" dirty="0">
                <a:solidFill>
                  <a:srgbClr val="000000"/>
                </a:solidFill>
              </a:rPr>
              <a:t> &amp; </a:t>
            </a:r>
            <a:r>
              <a:rPr lang="es-ES" sz="1200" dirty="0" err="1">
                <a:solidFill>
                  <a:srgbClr val="000000"/>
                </a:solidFill>
              </a:rPr>
              <a:t>Biruté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Galdikas</a:t>
            </a:r>
            <a:endParaRPr lang="es-ES" sz="1200" dirty="0">
              <a:solidFill>
                <a:srgbClr val="000000"/>
              </a:solidFill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3" t="19721" r="5542" b="36666"/>
          <a:stretch/>
        </p:blipFill>
        <p:spPr bwMode="auto">
          <a:xfrm>
            <a:off x="120972" y="64655"/>
            <a:ext cx="8801356" cy="840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7015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6 Rectángulo"/>
          <p:cNvSpPr/>
          <p:nvPr/>
        </p:nvSpPr>
        <p:spPr>
          <a:xfrm>
            <a:off x="229898" y="1011525"/>
            <a:ext cx="2732991" cy="329243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Físicas</a:t>
            </a:r>
          </a:p>
        </p:txBody>
      </p:sp>
      <p:sp>
        <p:nvSpPr>
          <p:cNvPr id="18" name="17 Rectángulo"/>
          <p:cNvSpPr/>
          <p:nvPr/>
        </p:nvSpPr>
        <p:spPr>
          <a:xfrm>
            <a:off x="201323" y="1421482"/>
            <a:ext cx="255246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>
                <a:solidFill>
                  <a:srgbClr val="000000"/>
                </a:solidFill>
              </a:rPr>
              <a:t>Bu: Marietta </a:t>
            </a:r>
            <a:r>
              <a:rPr lang="es-ES" sz="1200" dirty="0" err="1">
                <a:solidFill>
                  <a:srgbClr val="000000"/>
                </a:solidFill>
              </a:rPr>
              <a:t>Blau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Cu: Marie Curie</a:t>
            </a:r>
          </a:p>
          <a:p>
            <a:r>
              <a:rPr lang="es-ES" sz="1200" dirty="0" err="1">
                <a:solidFill>
                  <a:srgbClr val="000000"/>
                </a:solidFill>
              </a:rPr>
              <a:t>Dr</a:t>
            </a:r>
            <a:r>
              <a:rPr lang="es-ES" sz="1200" dirty="0">
                <a:solidFill>
                  <a:srgbClr val="000000"/>
                </a:solidFill>
              </a:rPr>
              <a:t>: Mildred </a:t>
            </a:r>
            <a:r>
              <a:rPr lang="es-ES" sz="1200" dirty="0" err="1">
                <a:solidFill>
                  <a:srgbClr val="000000"/>
                </a:solidFill>
              </a:rPr>
              <a:t>Dresselhaus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Fy</a:t>
            </a:r>
            <a:r>
              <a:rPr lang="es-ES" sz="1200" dirty="0">
                <a:solidFill>
                  <a:srgbClr val="000000"/>
                </a:solidFill>
              </a:rPr>
              <a:t>: Joan </a:t>
            </a:r>
            <a:r>
              <a:rPr lang="es-ES" sz="1200" dirty="0" err="1">
                <a:solidFill>
                  <a:srgbClr val="000000"/>
                </a:solidFill>
              </a:rPr>
              <a:t>Feynman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Gp</a:t>
            </a:r>
            <a:r>
              <a:rPr lang="es-ES" sz="1200" dirty="0">
                <a:solidFill>
                  <a:srgbClr val="000000"/>
                </a:solidFill>
              </a:rPr>
              <a:t>: </a:t>
            </a:r>
            <a:r>
              <a:rPr lang="es-ES" sz="1200" dirty="0" err="1">
                <a:solidFill>
                  <a:srgbClr val="000000"/>
                </a:solidFill>
              </a:rPr>
              <a:t>Maria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Goeppert</a:t>
            </a:r>
            <a:r>
              <a:rPr lang="es-ES" sz="1200" dirty="0">
                <a:solidFill>
                  <a:srgbClr val="000000"/>
                </a:solidFill>
              </a:rPr>
              <a:t>-Mayer</a:t>
            </a:r>
          </a:p>
          <a:p>
            <a:r>
              <a:rPr lang="es-ES" sz="1200" dirty="0" err="1">
                <a:solidFill>
                  <a:srgbClr val="000000"/>
                </a:solidFill>
              </a:rPr>
              <a:t>Jc</a:t>
            </a:r>
            <a:r>
              <a:rPr lang="es-ES" sz="1200" dirty="0">
                <a:solidFill>
                  <a:srgbClr val="000000"/>
                </a:solidFill>
              </a:rPr>
              <a:t>: </a:t>
            </a:r>
            <a:r>
              <a:rPr lang="es-ES" sz="1200" dirty="0" err="1">
                <a:solidFill>
                  <a:srgbClr val="000000"/>
                </a:solidFill>
              </a:rPr>
              <a:t>Irène</a:t>
            </a:r>
            <a:r>
              <a:rPr lang="es-ES" sz="1200" dirty="0">
                <a:solidFill>
                  <a:srgbClr val="000000"/>
                </a:solidFill>
              </a:rPr>
              <a:t> Joliot Curie</a:t>
            </a:r>
          </a:p>
          <a:p>
            <a:r>
              <a:rPr lang="es-ES" sz="1200" dirty="0" err="1">
                <a:solidFill>
                  <a:srgbClr val="000000"/>
                </a:solidFill>
              </a:rPr>
              <a:t>Jk</a:t>
            </a:r>
            <a:r>
              <a:rPr lang="es-ES" sz="1200" dirty="0">
                <a:solidFill>
                  <a:srgbClr val="000000"/>
                </a:solidFill>
              </a:rPr>
              <a:t>: Shirley Ann Jackson</a:t>
            </a:r>
          </a:p>
          <a:p>
            <a:r>
              <a:rPr lang="es-ES" sz="1200" dirty="0">
                <a:solidFill>
                  <a:srgbClr val="000000"/>
                </a:solidFill>
              </a:rPr>
              <a:t>Mb: Felisa Martín Bravo</a:t>
            </a:r>
          </a:p>
          <a:p>
            <a:r>
              <a:rPr lang="es-ES" sz="1200" dirty="0" err="1">
                <a:solidFill>
                  <a:srgbClr val="000000"/>
                </a:solidFill>
              </a:rPr>
              <a:t>Mr</a:t>
            </a:r>
            <a:r>
              <a:rPr lang="es-ES" sz="1200" dirty="0">
                <a:solidFill>
                  <a:srgbClr val="000000"/>
                </a:solidFill>
              </a:rPr>
              <a:t>: Susana Marcos</a:t>
            </a:r>
          </a:p>
        </p:txBody>
      </p:sp>
      <p:pic>
        <p:nvPicPr>
          <p:cNvPr id="19" name="Picture 2" descr="https://naukas.com/fx/themes/PRINCIPAL/images/cabecer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72" y="6096490"/>
            <a:ext cx="2362796" cy="716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2" descr="https://11defebrero.files.wordpress.com/2017/11/11f_lar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036" y="6164303"/>
            <a:ext cx="1569326" cy="70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4" descr="by-nc-s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416" y="6323464"/>
            <a:ext cx="1247775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21 CuadroTexto"/>
          <p:cNvSpPr txBox="1"/>
          <p:nvPr/>
        </p:nvSpPr>
        <p:spPr>
          <a:xfrm>
            <a:off x="4045645" y="6323464"/>
            <a:ext cx="1502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Teresa Valdés-Solís</a:t>
            </a:r>
          </a:p>
          <a:p>
            <a:r>
              <a:rPr lang="es-ES" sz="1200" dirty="0"/>
              <a:t>@</a:t>
            </a:r>
            <a:r>
              <a:rPr lang="es-ES" sz="1200" dirty="0" err="1"/>
              <a:t>tvaldessolis</a:t>
            </a:r>
            <a:endParaRPr lang="es-ES" sz="1200" dirty="0"/>
          </a:p>
        </p:txBody>
      </p:sp>
      <p:sp>
        <p:nvSpPr>
          <p:cNvPr id="23" name="22 Rectángulo"/>
          <p:cNvSpPr/>
          <p:nvPr/>
        </p:nvSpPr>
        <p:spPr>
          <a:xfrm>
            <a:off x="201323" y="4005064"/>
            <a:ext cx="255246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>
                <a:solidFill>
                  <a:srgbClr val="000000"/>
                </a:solidFill>
              </a:rPr>
              <a:t>Be: Jocelyn Bell </a:t>
            </a:r>
            <a:r>
              <a:rPr lang="es-ES" sz="1200" dirty="0" err="1">
                <a:solidFill>
                  <a:srgbClr val="000000"/>
                </a:solidFill>
              </a:rPr>
              <a:t>Burnell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Cn</a:t>
            </a:r>
            <a:r>
              <a:rPr lang="es-ES" sz="1200" dirty="0">
                <a:solidFill>
                  <a:srgbClr val="000000"/>
                </a:solidFill>
              </a:rPr>
              <a:t>: </a:t>
            </a:r>
            <a:r>
              <a:rPr lang="es-ES" sz="1200" dirty="0" err="1">
                <a:solidFill>
                  <a:srgbClr val="000000"/>
                </a:solidFill>
              </a:rPr>
              <a:t>Annie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Jump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Cannon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Ct</a:t>
            </a:r>
            <a:r>
              <a:rPr lang="es-ES" sz="1200" dirty="0">
                <a:solidFill>
                  <a:srgbClr val="000000"/>
                </a:solidFill>
              </a:rPr>
              <a:t>: M. </a:t>
            </a:r>
            <a:r>
              <a:rPr lang="es-ES" sz="1200" dirty="0" err="1">
                <a:solidFill>
                  <a:srgbClr val="000000"/>
                </a:solidFill>
              </a:rPr>
              <a:t>Assumpció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Català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F: Fátima de Madrid</a:t>
            </a:r>
          </a:p>
          <a:p>
            <a:r>
              <a:rPr lang="es-ES" sz="1200" dirty="0">
                <a:solidFill>
                  <a:srgbClr val="000000"/>
                </a:solidFill>
              </a:rPr>
              <a:t>Fe: Antonia </a:t>
            </a:r>
            <a:r>
              <a:rPr lang="es-ES" sz="1200" dirty="0" err="1">
                <a:solidFill>
                  <a:srgbClr val="000000"/>
                </a:solidFill>
              </a:rPr>
              <a:t>Ferrín</a:t>
            </a:r>
            <a:endParaRPr lang="es-ES" sz="1200" dirty="0">
              <a:solidFill>
                <a:srgbClr val="000000"/>
              </a:solidFill>
            </a:endParaRPr>
          </a:p>
          <a:p>
            <a:pPr marL="180975" indent="-180975"/>
            <a:r>
              <a:rPr lang="es-ES" sz="1200" dirty="0" err="1">
                <a:solidFill>
                  <a:srgbClr val="000000"/>
                </a:solidFill>
              </a:rPr>
              <a:t>Fl</a:t>
            </a:r>
            <a:r>
              <a:rPr lang="es-ES" sz="1200" dirty="0">
                <a:solidFill>
                  <a:srgbClr val="000000"/>
                </a:solidFill>
              </a:rPr>
              <a:t>: </a:t>
            </a:r>
            <a:r>
              <a:rPr lang="es-ES" sz="1200" dirty="0" err="1">
                <a:solidFill>
                  <a:srgbClr val="000000"/>
                </a:solidFill>
              </a:rPr>
              <a:t>Williamina</a:t>
            </a:r>
            <a:r>
              <a:rPr lang="es-ES" sz="1200" dirty="0">
                <a:solidFill>
                  <a:srgbClr val="000000"/>
                </a:solidFill>
              </a:rPr>
              <a:t> Fleming y las computadoras de Harvard</a:t>
            </a:r>
          </a:p>
          <a:p>
            <a:pPr marL="180975" indent="-180975"/>
            <a:r>
              <a:rPr lang="es-ES" sz="1200" dirty="0" err="1">
                <a:solidFill>
                  <a:srgbClr val="000000"/>
                </a:solidFill>
              </a:rPr>
              <a:t>Hr</a:t>
            </a:r>
            <a:r>
              <a:rPr lang="es-ES" sz="1200" dirty="0">
                <a:solidFill>
                  <a:srgbClr val="000000"/>
                </a:solidFill>
              </a:rPr>
              <a:t>: </a:t>
            </a:r>
            <a:r>
              <a:rPr lang="es-ES" sz="1200" dirty="0" err="1">
                <a:solidFill>
                  <a:srgbClr val="000000"/>
                </a:solidFill>
              </a:rPr>
              <a:t>Caroline</a:t>
            </a:r>
            <a:r>
              <a:rPr lang="es-ES" sz="1200" dirty="0">
                <a:solidFill>
                  <a:srgbClr val="000000"/>
                </a:solidFill>
              </a:rPr>
              <a:t> Herschel</a:t>
            </a:r>
          </a:p>
          <a:p>
            <a:pPr marL="180975" indent="-180975"/>
            <a:r>
              <a:rPr lang="es-ES" sz="1200" dirty="0" err="1">
                <a:solidFill>
                  <a:srgbClr val="000000"/>
                </a:solidFill>
              </a:rPr>
              <a:t>Lv</a:t>
            </a:r>
            <a:r>
              <a:rPr lang="es-ES" sz="1200" dirty="0">
                <a:solidFill>
                  <a:srgbClr val="000000"/>
                </a:solidFill>
              </a:rPr>
              <a:t>: </a:t>
            </a:r>
            <a:r>
              <a:rPr lang="es-ES" sz="1200" dirty="0" err="1">
                <a:solidFill>
                  <a:srgbClr val="000000"/>
                </a:solidFill>
              </a:rPr>
              <a:t>Henrietta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Swan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Leavitt</a:t>
            </a:r>
            <a:endParaRPr lang="es-ES" sz="1200" dirty="0">
              <a:solidFill>
                <a:srgbClr val="000000"/>
              </a:solidFill>
            </a:endParaRPr>
          </a:p>
        </p:txBody>
      </p:sp>
      <p:sp>
        <p:nvSpPr>
          <p:cNvPr id="24" name="23 Rectángulo"/>
          <p:cNvSpPr/>
          <p:nvPr/>
        </p:nvSpPr>
        <p:spPr>
          <a:xfrm>
            <a:off x="229898" y="3501008"/>
            <a:ext cx="2732991" cy="329243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/>
              <a:t>Astrónomas </a:t>
            </a:r>
          </a:p>
        </p:txBody>
      </p:sp>
      <p:sp>
        <p:nvSpPr>
          <p:cNvPr id="25" name="24 Rectángulo"/>
          <p:cNvSpPr/>
          <p:nvPr/>
        </p:nvSpPr>
        <p:spPr>
          <a:xfrm>
            <a:off x="4933697" y="1378505"/>
            <a:ext cx="2592288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err="1">
                <a:solidFill>
                  <a:srgbClr val="000000"/>
                </a:solidFill>
              </a:rPr>
              <a:t>Ap</a:t>
            </a:r>
            <a:r>
              <a:rPr lang="es-ES" sz="1200" dirty="0">
                <a:solidFill>
                  <a:srgbClr val="000000"/>
                </a:solidFill>
              </a:rPr>
              <a:t>: Virginia </a:t>
            </a:r>
            <a:r>
              <a:rPr lang="es-ES" sz="1200" dirty="0" err="1">
                <a:solidFill>
                  <a:srgbClr val="000000"/>
                </a:solidFill>
              </a:rPr>
              <a:t>Apgar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B: Linda </a:t>
            </a:r>
            <a:r>
              <a:rPr lang="es-ES" sz="1200" dirty="0" err="1">
                <a:solidFill>
                  <a:srgbClr val="000000"/>
                </a:solidFill>
              </a:rPr>
              <a:t>Buck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Bd</a:t>
            </a:r>
            <a:r>
              <a:rPr lang="es-ES" sz="1200" dirty="0">
                <a:solidFill>
                  <a:srgbClr val="000000"/>
                </a:solidFill>
              </a:rPr>
              <a:t>: Lina </a:t>
            </a:r>
            <a:r>
              <a:rPr lang="es-ES" sz="1200" dirty="0" err="1">
                <a:solidFill>
                  <a:srgbClr val="000000"/>
                </a:solidFill>
              </a:rPr>
              <a:t>Badimón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Bl</a:t>
            </a:r>
            <a:r>
              <a:rPr lang="es-ES" sz="1200" dirty="0">
                <a:solidFill>
                  <a:srgbClr val="000000"/>
                </a:solidFill>
              </a:rPr>
              <a:t>: Alice </a:t>
            </a:r>
            <a:r>
              <a:rPr lang="es-ES" sz="1200" dirty="0" err="1">
                <a:solidFill>
                  <a:srgbClr val="000000"/>
                </a:solidFill>
              </a:rPr>
              <a:t>Ball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Bc</a:t>
            </a:r>
            <a:r>
              <a:rPr lang="es-ES" sz="1200" dirty="0">
                <a:solidFill>
                  <a:srgbClr val="000000"/>
                </a:solidFill>
              </a:rPr>
              <a:t>: María Blasco</a:t>
            </a:r>
          </a:p>
          <a:p>
            <a:r>
              <a:rPr lang="es-ES" sz="1200" dirty="0">
                <a:solidFill>
                  <a:srgbClr val="000000"/>
                </a:solidFill>
              </a:rPr>
              <a:t>Br: Elizabeth Blackburn</a:t>
            </a:r>
          </a:p>
          <a:p>
            <a:r>
              <a:rPr lang="es-ES" sz="1200" dirty="0" err="1">
                <a:solidFill>
                  <a:srgbClr val="000000"/>
                </a:solidFill>
              </a:rPr>
              <a:t>Bt</a:t>
            </a:r>
            <a:r>
              <a:rPr lang="es-ES" sz="1200" dirty="0">
                <a:solidFill>
                  <a:srgbClr val="000000"/>
                </a:solidFill>
              </a:rPr>
              <a:t>: Patricia Bath</a:t>
            </a:r>
          </a:p>
          <a:p>
            <a:r>
              <a:rPr lang="es-ES" sz="1200" dirty="0" err="1">
                <a:solidFill>
                  <a:srgbClr val="000000"/>
                </a:solidFill>
              </a:rPr>
              <a:t>Bw</a:t>
            </a:r>
            <a:r>
              <a:rPr lang="es-ES" sz="1200" dirty="0">
                <a:solidFill>
                  <a:srgbClr val="000000"/>
                </a:solidFill>
              </a:rPr>
              <a:t>: Elizabeth </a:t>
            </a:r>
            <a:r>
              <a:rPr lang="es-ES" sz="1200" dirty="0" err="1">
                <a:solidFill>
                  <a:srgbClr val="000000"/>
                </a:solidFill>
              </a:rPr>
              <a:t>Blackwell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Ch: </a:t>
            </a:r>
            <a:r>
              <a:rPr lang="es-ES" sz="1200" dirty="0" err="1">
                <a:solidFill>
                  <a:srgbClr val="000000"/>
                </a:solidFill>
              </a:rPr>
              <a:t>Emmanuelle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Charpentier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Ck</a:t>
            </a:r>
            <a:r>
              <a:rPr lang="es-ES" sz="1200" dirty="0">
                <a:solidFill>
                  <a:srgbClr val="000000"/>
                </a:solidFill>
              </a:rPr>
              <a:t>: </a:t>
            </a:r>
            <a:r>
              <a:rPr lang="es-ES" sz="1200" dirty="0" err="1">
                <a:solidFill>
                  <a:srgbClr val="000000"/>
                </a:solidFill>
              </a:rPr>
              <a:t>Barbara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McClintock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Co: </a:t>
            </a:r>
            <a:r>
              <a:rPr lang="es-ES" sz="1200" dirty="0" err="1">
                <a:solidFill>
                  <a:srgbClr val="000000"/>
                </a:solidFill>
              </a:rPr>
              <a:t>Gerty</a:t>
            </a:r>
            <a:r>
              <a:rPr lang="es-ES" sz="1200" dirty="0">
                <a:solidFill>
                  <a:srgbClr val="000000"/>
                </a:solidFill>
              </a:rPr>
              <a:t> Cori</a:t>
            </a:r>
          </a:p>
          <a:p>
            <a:r>
              <a:rPr lang="es-ES" sz="1200" dirty="0">
                <a:solidFill>
                  <a:srgbClr val="000000"/>
                </a:solidFill>
              </a:rPr>
              <a:t>Do: Jennifer </a:t>
            </a:r>
            <a:r>
              <a:rPr lang="es-ES" sz="1200" dirty="0" err="1">
                <a:solidFill>
                  <a:srgbClr val="000000"/>
                </a:solidFill>
              </a:rPr>
              <a:t>Doudna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El: </a:t>
            </a:r>
            <a:r>
              <a:rPr lang="es-ES" sz="1200" dirty="0" err="1">
                <a:solidFill>
                  <a:srgbClr val="000000"/>
                </a:solidFill>
              </a:rPr>
              <a:t>Gertrude</a:t>
            </a:r>
            <a:r>
              <a:rPr lang="es-ES" sz="1200" dirty="0">
                <a:solidFill>
                  <a:srgbClr val="000000"/>
                </a:solidFill>
              </a:rPr>
              <a:t> B. </a:t>
            </a:r>
            <a:r>
              <a:rPr lang="es-ES" sz="1200" dirty="0" err="1">
                <a:solidFill>
                  <a:srgbClr val="000000"/>
                </a:solidFill>
              </a:rPr>
              <a:t>Elion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Gr: Carol </a:t>
            </a:r>
            <a:r>
              <a:rPr lang="es-ES" sz="1200" dirty="0" err="1">
                <a:solidFill>
                  <a:srgbClr val="000000"/>
                </a:solidFill>
              </a:rPr>
              <a:t>Greider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Hg: </a:t>
            </a:r>
            <a:r>
              <a:rPr lang="es-ES" sz="1200" dirty="0" err="1">
                <a:solidFill>
                  <a:srgbClr val="000000"/>
                </a:solidFill>
              </a:rPr>
              <a:t>Hildegarda</a:t>
            </a:r>
            <a:r>
              <a:rPr lang="es-ES" sz="1200" dirty="0">
                <a:solidFill>
                  <a:srgbClr val="000000"/>
                </a:solidFill>
              </a:rPr>
              <a:t> de </a:t>
            </a:r>
            <a:r>
              <a:rPr lang="es-ES" sz="1200" dirty="0" err="1">
                <a:solidFill>
                  <a:srgbClr val="000000"/>
                </a:solidFill>
              </a:rPr>
              <a:t>Bingen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Kl: </a:t>
            </a:r>
            <a:r>
              <a:rPr lang="es-ES" sz="1200" dirty="0" err="1">
                <a:solidFill>
                  <a:srgbClr val="000000"/>
                </a:solidFill>
              </a:rPr>
              <a:t>Frances</a:t>
            </a:r>
            <a:r>
              <a:rPr lang="es-ES" sz="1200" dirty="0">
                <a:solidFill>
                  <a:srgbClr val="000000"/>
                </a:solidFill>
              </a:rPr>
              <a:t> Oldham </a:t>
            </a:r>
            <a:r>
              <a:rPr lang="es-ES" sz="1200" dirty="0" err="1">
                <a:solidFill>
                  <a:srgbClr val="000000"/>
                </a:solidFill>
              </a:rPr>
              <a:t>Kelsey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Lm: Rita Levi </a:t>
            </a:r>
            <a:r>
              <a:rPr lang="es-ES" sz="1200" dirty="0" err="1">
                <a:solidFill>
                  <a:srgbClr val="000000"/>
                </a:solidFill>
              </a:rPr>
              <a:t>Montalcini</a:t>
            </a:r>
            <a:endParaRPr lang="es-ES" sz="1200" dirty="0">
              <a:solidFill>
                <a:srgbClr val="000000"/>
              </a:solidFill>
            </a:endParaRPr>
          </a:p>
        </p:txBody>
      </p:sp>
      <p:sp>
        <p:nvSpPr>
          <p:cNvPr id="26" name="25 Rectángulo"/>
          <p:cNvSpPr/>
          <p:nvPr/>
        </p:nvSpPr>
        <p:spPr>
          <a:xfrm>
            <a:off x="4933697" y="1018465"/>
            <a:ext cx="2732991" cy="329243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/>
              <a:t>Bioquímica / biología/medicina</a:t>
            </a:r>
          </a:p>
        </p:txBody>
      </p:sp>
      <p:sp>
        <p:nvSpPr>
          <p:cNvPr id="2" name="1 Rectángulo"/>
          <p:cNvSpPr/>
          <p:nvPr/>
        </p:nvSpPr>
        <p:spPr>
          <a:xfrm>
            <a:off x="6948264" y="1412776"/>
            <a:ext cx="269813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>
                <a:solidFill>
                  <a:srgbClr val="000000"/>
                </a:solidFill>
              </a:rPr>
              <a:t>Mg: Lynn </a:t>
            </a:r>
            <a:r>
              <a:rPr lang="es-ES" sz="1200" dirty="0" err="1">
                <a:solidFill>
                  <a:srgbClr val="000000"/>
                </a:solidFill>
              </a:rPr>
              <a:t>Margulis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Mo: Gabriela </a:t>
            </a:r>
            <a:r>
              <a:rPr lang="es-ES" sz="1200" dirty="0" err="1">
                <a:solidFill>
                  <a:srgbClr val="000000"/>
                </a:solidFill>
              </a:rPr>
              <a:t>Morreale</a:t>
            </a:r>
            <a:endParaRPr lang="es-ES" sz="1200" dirty="0">
              <a:solidFill>
                <a:srgbClr val="000000"/>
              </a:solidFill>
            </a:endParaRPr>
          </a:p>
          <a:p>
            <a:pPr marL="266700" indent="-266700"/>
            <a:r>
              <a:rPr lang="es-ES" sz="1200" dirty="0">
                <a:solidFill>
                  <a:srgbClr val="000000"/>
                </a:solidFill>
              </a:rPr>
              <a:t>Ms: </a:t>
            </a:r>
            <a:r>
              <a:rPr lang="es-ES" sz="1200" dirty="0" err="1">
                <a:solidFill>
                  <a:srgbClr val="000000"/>
                </a:solidFill>
              </a:rPr>
              <a:t>May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Britt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Moser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</a:p>
          <a:p>
            <a:pPr marL="266700" indent="-266700"/>
            <a:r>
              <a:rPr lang="es-ES" sz="1200" dirty="0" err="1">
                <a:solidFill>
                  <a:srgbClr val="000000"/>
                </a:solidFill>
              </a:rPr>
              <a:t>Ng</a:t>
            </a:r>
            <a:r>
              <a:rPr lang="es-ES" sz="1200" dirty="0">
                <a:solidFill>
                  <a:srgbClr val="000000"/>
                </a:solidFill>
              </a:rPr>
              <a:t>: Florence </a:t>
            </a:r>
            <a:r>
              <a:rPr lang="es-ES" sz="1200" dirty="0" err="1">
                <a:solidFill>
                  <a:srgbClr val="000000"/>
                </a:solidFill>
              </a:rPr>
              <a:t>Nightingale</a:t>
            </a:r>
            <a:endParaRPr lang="es-ES" sz="1200" dirty="0">
              <a:solidFill>
                <a:srgbClr val="000000"/>
              </a:solidFill>
            </a:endParaRPr>
          </a:p>
          <a:p>
            <a:pPr marL="266700" indent="-266700"/>
            <a:r>
              <a:rPr lang="es-ES" sz="1200" dirty="0">
                <a:solidFill>
                  <a:srgbClr val="000000"/>
                </a:solidFill>
              </a:rPr>
              <a:t>Ni: Ángela Nieto</a:t>
            </a:r>
          </a:p>
          <a:p>
            <a:pPr marL="266700" indent="-266700"/>
            <a:r>
              <a:rPr lang="es-ES" sz="1200" dirty="0" err="1">
                <a:solidFill>
                  <a:srgbClr val="000000"/>
                </a:solidFill>
              </a:rPr>
              <a:t>Nu</a:t>
            </a:r>
            <a:r>
              <a:rPr lang="es-ES" sz="1200" dirty="0">
                <a:solidFill>
                  <a:srgbClr val="000000"/>
                </a:solidFill>
              </a:rPr>
              <a:t>: </a:t>
            </a:r>
            <a:r>
              <a:rPr lang="es-ES" sz="1200" dirty="0" err="1">
                <a:solidFill>
                  <a:srgbClr val="000000"/>
                </a:solidFill>
              </a:rPr>
              <a:t>Christiane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Nüsslein-Vollhardt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Sc: </a:t>
            </a:r>
            <a:r>
              <a:rPr lang="es-ES" sz="1200" dirty="0" err="1">
                <a:solidFill>
                  <a:srgbClr val="000000"/>
                </a:solidFill>
              </a:rPr>
              <a:t>Bodil</a:t>
            </a:r>
            <a:r>
              <a:rPr lang="es-ES" sz="1200" dirty="0">
                <a:solidFill>
                  <a:srgbClr val="000000"/>
                </a:solidFill>
              </a:rPr>
              <a:t> Schmidt </a:t>
            </a:r>
            <a:r>
              <a:rPr lang="es-ES" sz="1200" dirty="0" err="1">
                <a:solidFill>
                  <a:srgbClr val="000000"/>
                </a:solidFill>
              </a:rPr>
              <a:t>Nielsen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Sl</a:t>
            </a:r>
            <a:r>
              <a:rPr lang="es-ES" sz="1200" dirty="0">
                <a:solidFill>
                  <a:srgbClr val="000000"/>
                </a:solidFill>
              </a:rPr>
              <a:t>: Margarita Salas</a:t>
            </a:r>
          </a:p>
          <a:p>
            <a:r>
              <a:rPr lang="es-ES" sz="1200" dirty="0">
                <a:solidFill>
                  <a:srgbClr val="000000"/>
                </a:solidFill>
              </a:rPr>
              <a:t>Sn: Françoise Barré-</a:t>
            </a:r>
            <a:r>
              <a:rPr lang="es-ES" sz="1200" dirty="0" err="1">
                <a:solidFill>
                  <a:srgbClr val="000000"/>
                </a:solidFill>
              </a:rPr>
              <a:t>Sinoussi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Sv: </a:t>
            </a:r>
            <a:r>
              <a:rPr lang="es-ES" sz="1200" dirty="0" err="1">
                <a:solidFill>
                  <a:srgbClr val="000000"/>
                </a:solidFill>
              </a:rPr>
              <a:t>Nettie</a:t>
            </a:r>
            <a:r>
              <a:rPr lang="es-ES" sz="1200" dirty="0">
                <a:solidFill>
                  <a:srgbClr val="000000"/>
                </a:solidFill>
              </a:rPr>
              <a:t> Stevens</a:t>
            </a:r>
          </a:p>
          <a:p>
            <a:r>
              <a:rPr lang="es-ES" sz="1200" dirty="0">
                <a:solidFill>
                  <a:srgbClr val="000000"/>
                </a:solidFill>
              </a:rPr>
              <a:t>T: </a:t>
            </a:r>
            <a:r>
              <a:rPr lang="es-ES" sz="1200" dirty="0" err="1">
                <a:solidFill>
                  <a:srgbClr val="000000"/>
                </a:solidFill>
              </a:rPr>
              <a:t>Trótula</a:t>
            </a:r>
            <a:r>
              <a:rPr lang="es-ES" sz="1200" dirty="0">
                <a:solidFill>
                  <a:srgbClr val="000000"/>
                </a:solidFill>
              </a:rPr>
              <a:t> de Salerno</a:t>
            </a:r>
          </a:p>
          <a:p>
            <a:r>
              <a:rPr lang="es-ES" sz="1200" dirty="0" err="1">
                <a:solidFill>
                  <a:srgbClr val="000000"/>
                </a:solidFill>
              </a:rPr>
              <a:t>Vr</a:t>
            </a:r>
            <a:r>
              <a:rPr lang="es-ES" sz="1200" dirty="0">
                <a:solidFill>
                  <a:srgbClr val="000000"/>
                </a:solidFill>
              </a:rPr>
              <a:t>: María </a:t>
            </a:r>
            <a:r>
              <a:rPr lang="es-ES" sz="1200" dirty="0" err="1">
                <a:solidFill>
                  <a:srgbClr val="000000"/>
                </a:solidFill>
              </a:rPr>
              <a:t>Vallet</a:t>
            </a:r>
            <a:r>
              <a:rPr lang="es-ES" sz="1200" dirty="0">
                <a:solidFill>
                  <a:srgbClr val="000000"/>
                </a:solidFill>
              </a:rPr>
              <a:t> Regí</a:t>
            </a:r>
          </a:p>
          <a:p>
            <a:r>
              <a:rPr lang="es-ES" sz="1200" dirty="0" err="1">
                <a:solidFill>
                  <a:srgbClr val="000000"/>
                </a:solidFill>
              </a:rPr>
              <a:t>Wt</a:t>
            </a:r>
            <a:r>
              <a:rPr lang="es-ES" sz="1200" dirty="0">
                <a:solidFill>
                  <a:srgbClr val="000000"/>
                </a:solidFill>
              </a:rPr>
              <a:t>: Linda Watkins</a:t>
            </a:r>
          </a:p>
          <a:p>
            <a:r>
              <a:rPr lang="es-ES" sz="1200" dirty="0">
                <a:solidFill>
                  <a:srgbClr val="000000"/>
                </a:solidFill>
              </a:rPr>
              <a:t>Y: Tu </a:t>
            </a:r>
            <a:r>
              <a:rPr lang="es-ES" sz="1200" dirty="0" err="1">
                <a:solidFill>
                  <a:srgbClr val="000000"/>
                </a:solidFill>
              </a:rPr>
              <a:t>Youyou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Yw</a:t>
            </a:r>
            <a:r>
              <a:rPr lang="es-ES" sz="1200" dirty="0">
                <a:solidFill>
                  <a:srgbClr val="000000"/>
                </a:solidFill>
              </a:rPr>
              <a:t>: </a:t>
            </a:r>
            <a:r>
              <a:rPr lang="es-ES" sz="1200" dirty="0" err="1">
                <a:solidFill>
                  <a:srgbClr val="000000"/>
                </a:solidFill>
              </a:rPr>
              <a:t>Rosalyn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Yalow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Zn: Isabel </a:t>
            </a:r>
            <a:r>
              <a:rPr lang="es-ES" sz="1200" dirty="0" err="1">
                <a:solidFill>
                  <a:srgbClr val="000000"/>
                </a:solidFill>
              </a:rPr>
              <a:t>Zendal</a:t>
            </a:r>
            <a:endParaRPr lang="es-ES" sz="1200" dirty="0">
              <a:solidFill>
                <a:srgbClr val="000000"/>
              </a:solidFill>
            </a:endParaRPr>
          </a:p>
        </p:txBody>
      </p:sp>
      <p:sp>
        <p:nvSpPr>
          <p:cNvPr id="27" name="26 Rectángulo"/>
          <p:cNvSpPr/>
          <p:nvPr/>
        </p:nvSpPr>
        <p:spPr>
          <a:xfrm>
            <a:off x="2163553" y="4005064"/>
            <a:ext cx="255246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>
                <a:solidFill>
                  <a:srgbClr val="000000"/>
                </a:solidFill>
              </a:rPr>
              <a:t>Mi: </a:t>
            </a:r>
            <a:r>
              <a:rPr lang="es-ES" sz="1200" dirty="0" err="1">
                <a:solidFill>
                  <a:srgbClr val="000000"/>
                </a:solidFill>
              </a:rPr>
              <a:t>Maria</a:t>
            </a:r>
            <a:r>
              <a:rPr lang="es-ES" sz="1200" dirty="0">
                <a:solidFill>
                  <a:srgbClr val="000000"/>
                </a:solidFill>
              </a:rPr>
              <a:t> Mitchell</a:t>
            </a:r>
          </a:p>
          <a:p>
            <a:r>
              <a:rPr lang="es-ES" sz="1200" dirty="0" err="1">
                <a:solidFill>
                  <a:srgbClr val="000000"/>
                </a:solidFill>
              </a:rPr>
              <a:t>Py</a:t>
            </a:r>
            <a:r>
              <a:rPr lang="es-ES" sz="1200" dirty="0">
                <a:solidFill>
                  <a:srgbClr val="000000"/>
                </a:solidFill>
              </a:rPr>
              <a:t>: Cecilia </a:t>
            </a:r>
            <a:r>
              <a:rPr lang="es-ES" sz="1200" dirty="0" err="1">
                <a:solidFill>
                  <a:srgbClr val="000000"/>
                </a:solidFill>
              </a:rPr>
              <a:t>Payne-Gaposchkin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Rm</a:t>
            </a:r>
            <a:r>
              <a:rPr lang="es-ES" sz="1200" dirty="0">
                <a:solidFill>
                  <a:srgbClr val="000000"/>
                </a:solidFill>
              </a:rPr>
              <a:t>: Nancy G. </a:t>
            </a:r>
            <a:r>
              <a:rPr lang="es-ES" sz="1200" dirty="0" err="1">
                <a:solidFill>
                  <a:srgbClr val="000000"/>
                </a:solidFill>
              </a:rPr>
              <a:t>Roman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Ru: Vera </a:t>
            </a:r>
            <a:r>
              <a:rPr lang="es-ES" sz="1200" dirty="0" err="1">
                <a:solidFill>
                  <a:srgbClr val="000000"/>
                </a:solidFill>
              </a:rPr>
              <a:t>Rubin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Ti: Beatrice </a:t>
            </a:r>
            <a:r>
              <a:rPr lang="es-ES" sz="1200" dirty="0" err="1">
                <a:solidFill>
                  <a:srgbClr val="000000"/>
                </a:solidFill>
              </a:rPr>
              <a:t>Tinsley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Wk</a:t>
            </a:r>
            <a:r>
              <a:rPr lang="es-ES" sz="1200" dirty="0">
                <a:solidFill>
                  <a:srgbClr val="000000"/>
                </a:solidFill>
              </a:rPr>
              <a:t>: </a:t>
            </a:r>
            <a:r>
              <a:rPr lang="es-ES" sz="1200" dirty="0" err="1">
                <a:solidFill>
                  <a:srgbClr val="000000"/>
                </a:solidFill>
              </a:rPr>
              <a:t>Maria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Winkelmann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Z: Wang </a:t>
            </a:r>
            <a:r>
              <a:rPr lang="es-ES" sz="1200" dirty="0" err="1">
                <a:solidFill>
                  <a:srgbClr val="000000"/>
                </a:solidFill>
              </a:rPr>
              <a:t>Zhenyi</a:t>
            </a:r>
            <a:endParaRPr lang="es-ES" sz="1200" dirty="0">
              <a:solidFill>
                <a:srgbClr val="000000"/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2163553" y="1427501"/>
            <a:ext cx="255246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>
                <a:solidFill>
                  <a:srgbClr val="000000"/>
                </a:solidFill>
              </a:rPr>
              <a:t>Mt: Lise </a:t>
            </a:r>
            <a:r>
              <a:rPr lang="es-ES" sz="1200" dirty="0" err="1">
                <a:solidFill>
                  <a:srgbClr val="000000"/>
                </a:solidFill>
              </a:rPr>
              <a:t>Meitner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Pe: </a:t>
            </a:r>
            <a:r>
              <a:rPr lang="es-ES" sz="1200" dirty="0" err="1">
                <a:solidFill>
                  <a:srgbClr val="000000"/>
                </a:solidFill>
              </a:rPr>
              <a:t>Marguerite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Perey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Rd</a:t>
            </a:r>
            <a:r>
              <a:rPr lang="es-ES" sz="1200" dirty="0">
                <a:solidFill>
                  <a:srgbClr val="000000"/>
                </a:solidFill>
              </a:rPr>
              <a:t>: Teresa Rodrigo</a:t>
            </a:r>
          </a:p>
          <a:p>
            <a:r>
              <a:rPr lang="es-ES" sz="1200" dirty="0">
                <a:solidFill>
                  <a:srgbClr val="000000"/>
                </a:solidFill>
              </a:rPr>
              <a:t>Si: Alicia </a:t>
            </a:r>
            <a:r>
              <a:rPr lang="es-ES" sz="1200" dirty="0" err="1">
                <a:solidFill>
                  <a:srgbClr val="000000"/>
                </a:solidFill>
              </a:rPr>
              <a:t>Sintes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Sr: </a:t>
            </a:r>
            <a:r>
              <a:rPr lang="es-ES" sz="1200" dirty="0" err="1">
                <a:solidFill>
                  <a:srgbClr val="000000"/>
                </a:solidFill>
              </a:rPr>
              <a:t>Donna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Strickland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Tk</a:t>
            </a:r>
            <a:r>
              <a:rPr lang="es-ES" sz="1200" dirty="0">
                <a:solidFill>
                  <a:srgbClr val="000000"/>
                </a:solidFill>
              </a:rPr>
              <a:t>: </a:t>
            </a:r>
            <a:r>
              <a:rPr lang="es-ES" sz="1200" dirty="0" err="1">
                <a:solidFill>
                  <a:srgbClr val="000000"/>
                </a:solidFill>
              </a:rPr>
              <a:t>Mária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Telkes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>
                <a:solidFill>
                  <a:srgbClr val="000000"/>
                </a:solidFill>
              </a:rPr>
              <a:t>W: </a:t>
            </a:r>
            <a:r>
              <a:rPr lang="es-ES" sz="1200" dirty="0" err="1">
                <a:solidFill>
                  <a:srgbClr val="000000"/>
                </a:solidFill>
              </a:rPr>
              <a:t>Chien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Shiung</a:t>
            </a:r>
            <a:r>
              <a:rPr lang="es-ES" sz="1200" dirty="0">
                <a:solidFill>
                  <a:srgbClr val="000000"/>
                </a:solidFill>
              </a:rPr>
              <a:t> </a:t>
            </a:r>
            <a:r>
              <a:rPr lang="es-ES" sz="1200" dirty="0" err="1">
                <a:solidFill>
                  <a:srgbClr val="000000"/>
                </a:solidFill>
              </a:rPr>
              <a:t>Wu</a:t>
            </a:r>
            <a:endParaRPr lang="es-ES" sz="1200" dirty="0">
              <a:solidFill>
                <a:srgbClr val="000000"/>
              </a:solidFill>
            </a:endParaRPr>
          </a:p>
          <a:p>
            <a:r>
              <a:rPr lang="es-ES" sz="1200" dirty="0" err="1">
                <a:solidFill>
                  <a:srgbClr val="000000"/>
                </a:solidFill>
              </a:rPr>
              <a:t>Yz</a:t>
            </a:r>
            <a:r>
              <a:rPr lang="es-ES" sz="1200" dirty="0">
                <a:solidFill>
                  <a:srgbClr val="000000"/>
                </a:solidFill>
              </a:rPr>
              <a:t>: Josefa </a:t>
            </a:r>
            <a:r>
              <a:rPr lang="es-ES" sz="1200" dirty="0" err="1">
                <a:solidFill>
                  <a:srgbClr val="000000"/>
                </a:solidFill>
              </a:rPr>
              <a:t>Yzuel</a:t>
            </a:r>
            <a:endParaRPr lang="es-ES" sz="1200" dirty="0">
              <a:solidFill>
                <a:srgbClr val="000000"/>
              </a:solidFill>
            </a:endParaRP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3" t="19721" r="5542" b="36666"/>
          <a:stretch/>
        </p:blipFill>
        <p:spPr bwMode="auto">
          <a:xfrm>
            <a:off x="120972" y="64655"/>
            <a:ext cx="8801356" cy="840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7558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naukas.com/fx/themes/PRINCIPAL/images/cabecer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72" y="6096490"/>
            <a:ext cx="2362796" cy="716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8206" y="836712"/>
            <a:ext cx="456379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/>
              <a:t>Ag: </a:t>
            </a:r>
            <a:r>
              <a:rPr lang="es-ES" sz="1200" dirty="0" err="1">
                <a:hlinkClick r:id="rId3"/>
              </a:rPr>
              <a:t>Maria</a:t>
            </a:r>
            <a:r>
              <a:rPr lang="es-ES" sz="1200" dirty="0">
                <a:hlinkClick r:id="rId3"/>
              </a:rPr>
              <a:t> </a:t>
            </a:r>
            <a:r>
              <a:rPr lang="es-ES" sz="1200" dirty="0" err="1">
                <a:hlinkClick r:id="rId3"/>
              </a:rPr>
              <a:t>Agnessi</a:t>
            </a:r>
            <a:r>
              <a:rPr lang="es-ES" sz="1200" dirty="0"/>
              <a:t> , matemática</a:t>
            </a:r>
          </a:p>
          <a:p>
            <a:r>
              <a:rPr lang="es-ES" sz="1200" dirty="0"/>
              <a:t>Al: </a:t>
            </a:r>
            <a:r>
              <a:rPr lang="es-ES" sz="1200" dirty="0" err="1">
                <a:hlinkClick r:id="rId4"/>
              </a:rPr>
              <a:t>Frances</a:t>
            </a:r>
            <a:r>
              <a:rPr lang="es-ES" sz="1200" dirty="0">
                <a:hlinkClick r:id="rId4"/>
              </a:rPr>
              <a:t> H. </a:t>
            </a:r>
            <a:r>
              <a:rPr lang="es-ES" sz="1200" dirty="0" err="1">
                <a:hlinkClick r:id="rId4"/>
              </a:rPr>
              <a:t>Arnold</a:t>
            </a:r>
            <a:r>
              <a:rPr lang="es-ES" sz="1200" dirty="0"/>
              <a:t>, ingeniera química y PN de Química 2018</a:t>
            </a:r>
          </a:p>
          <a:p>
            <a:r>
              <a:rPr lang="es-ES" sz="1200" dirty="0" err="1"/>
              <a:t>An</a:t>
            </a:r>
            <a:r>
              <a:rPr lang="es-ES" sz="1200" dirty="0"/>
              <a:t>: </a:t>
            </a:r>
            <a:r>
              <a:rPr lang="es-ES" sz="1200" dirty="0">
                <a:hlinkClick r:id="rId5"/>
              </a:rPr>
              <a:t>Mary </a:t>
            </a:r>
            <a:r>
              <a:rPr lang="es-ES" sz="1200" dirty="0" err="1">
                <a:hlinkClick r:id="rId5"/>
              </a:rPr>
              <a:t>Anning</a:t>
            </a:r>
            <a:r>
              <a:rPr lang="es-ES" sz="1200" dirty="0"/>
              <a:t>, paleontóloga</a:t>
            </a:r>
          </a:p>
          <a:p>
            <a:r>
              <a:rPr lang="es-ES" sz="1200" dirty="0" err="1"/>
              <a:t>Ap</a:t>
            </a:r>
            <a:r>
              <a:rPr lang="es-ES" sz="1200" dirty="0"/>
              <a:t>: </a:t>
            </a:r>
            <a:r>
              <a:rPr lang="es-ES" sz="1200" dirty="0">
                <a:hlinkClick r:id="rId6"/>
              </a:rPr>
              <a:t>Virginia </a:t>
            </a:r>
            <a:r>
              <a:rPr lang="es-ES" sz="1200" dirty="0" err="1">
                <a:hlinkClick r:id="rId6"/>
              </a:rPr>
              <a:t>Apgar</a:t>
            </a:r>
            <a:r>
              <a:rPr lang="es-ES" sz="1200" dirty="0"/>
              <a:t>, médico</a:t>
            </a:r>
          </a:p>
          <a:p>
            <a:r>
              <a:rPr lang="es-ES" sz="1200" dirty="0" err="1"/>
              <a:t>Av</a:t>
            </a:r>
            <a:r>
              <a:rPr lang="es-ES" sz="1200" dirty="0"/>
              <a:t>: </a:t>
            </a:r>
            <a:r>
              <a:rPr lang="es-ES" sz="1200" dirty="0">
                <a:hlinkClick r:id="rId7"/>
              </a:rPr>
              <a:t>Ángeles </a:t>
            </a:r>
            <a:r>
              <a:rPr lang="es-ES" sz="1200" dirty="0" err="1">
                <a:hlinkClick r:id="rId7"/>
              </a:rPr>
              <a:t>Alvariño</a:t>
            </a:r>
            <a:r>
              <a:rPr lang="es-ES" sz="1200" dirty="0"/>
              <a:t>, oceanógrafa</a:t>
            </a:r>
          </a:p>
          <a:p>
            <a:r>
              <a:rPr lang="es-ES" sz="1200" dirty="0"/>
              <a:t>Ay: </a:t>
            </a:r>
            <a:r>
              <a:rPr lang="es-ES" sz="1200" dirty="0" err="1">
                <a:hlinkClick r:id="rId8"/>
              </a:rPr>
              <a:t>Hertha</a:t>
            </a:r>
            <a:r>
              <a:rPr lang="es-ES" sz="1200" dirty="0">
                <a:hlinkClick r:id="rId8"/>
              </a:rPr>
              <a:t> </a:t>
            </a:r>
            <a:r>
              <a:rPr lang="es-ES" sz="1200" dirty="0" err="1">
                <a:hlinkClick r:id="rId8"/>
              </a:rPr>
              <a:t>Ayrton</a:t>
            </a:r>
            <a:r>
              <a:rPr lang="es-ES" sz="1200" dirty="0"/>
              <a:t>, ingeniera e inventora</a:t>
            </a:r>
          </a:p>
          <a:p>
            <a:r>
              <a:rPr lang="es-ES" sz="1200" dirty="0"/>
              <a:t>B: </a:t>
            </a:r>
            <a:r>
              <a:rPr lang="es-ES" sz="1200" dirty="0">
                <a:hlinkClick r:id="rId9"/>
              </a:rPr>
              <a:t>Linda </a:t>
            </a:r>
            <a:r>
              <a:rPr lang="es-ES" sz="1200" dirty="0" err="1">
                <a:hlinkClick r:id="rId9"/>
              </a:rPr>
              <a:t>Buck</a:t>
            </a:r>
            <a:r>
              <a:rPr lang="es-ES" sz="1200" dirty="0"/>
              <a:t>, médico y PN Medicina 2004</a:t>
            </a:r>
          </a:p>
          <a:p>
            <a:r>
              <a:rPr lang="es-ES" sz="1200" dirty="0"/>
              <a:t>Ba: </a:t>
            </a:r>
            <a:r>
              <a:rPr lang="es-ES" sz="1200" dirty="0">
                <a:hlinkClick r:id="rId10"/>
              </a:rPr>
              <a:t>Florence </a:t>
            </a:r>
            <a:r>
              <a:rPr lang="es-ES" sz="1200" dirty="0" err="1">
                <a:hlinkClick r:id="rId10"/>
              </a:rPr>
              <a:t>Bascom</a:t>
            </a:r>
            <a:r>
              <a:rPr lang="es-ES" sz="1200" dirty="0"/>
              <a:t>, geóloga</a:t>
            </a:r>
          </a:p>
          <a:p>
            <a:r>
              <a:rPr lang="es-ES" sz="1200" dirty="0" err="1"/>
              <a:t>Bb</a:t>
            </a:r>
            <a:r>
              <a:rPr lang="es-ES" sz="1200" dirty="0"/>
              <a:t>: </a:t>
            </a:r>
            <a:r>
              <a:rPr lang="es-ES" sz="1200" dirty="0" err="1">
                <a:hlinkClick r:id="rId11"/>
              </a:rPr>
              <a:t>Katharine</a:t>
            </a:r>
            <a:r>
              <a:rPr lang="es-ES" sz="1200" dirty="0">
                <a:hlinkClick r:id="rId11"/>
              </a:rPr>
              <a:t> </a:t>
            </a:r>
            <a:r>
              <a:rPr lang="es-ES" sz="1200" dirty="0" err="1">
                <a:hlinkClick r:id="rId11"/>
              </a:rPr>
              <a:t>Burr</a:t>
            </a:r>
            <a:r>
              <a:rPr lang="es-ES" sz="1200" dirty="0">
                <a:hlinkClick r:id="rId11"/>
              </a:rPr>
              <a:t> </a:t>
            </a:r>
            <a:r>
              <a:rPr lang="es-ES" sz="1200" dirty="0" err="1">
                <a:hlinkClick r:id="rId11"/>
              </a:rPr>
              <a:t>Blodgett</a:t>
            </a:r>
            <a:r>
              <a:rPr lang="es-ES" sz="1200" dirty="0"/>
              <a:t>, química</a:t>
            </a:r>
          </a:p>
          <a:p>
            <a:r>
              <a:rPr lang="es-ES" sz="1200" dirty="0" err="1"/>
              <a:t>Bd</a:t>
            </a:r>
            <a:r>
              <a:rPr lang="es-ES" sz="1200" dirty="0"/>
              <a:t>: </a:t>
            </a:r>
            <a:r>
              <a:rPr lang="es-ES" sz="1200" dirty="0">
                <a:hlinkClick r:id="rId12"/>
              </a:rPr>
              <a:t>Lina </a:t>
            </a:r>
            <a:r>
              <a:rPr lang="es-ES" sz="1200" dirty="0" err="1">
                <a:hlinkClick r:id="rId12"/>
              </a:rPr>
              <a:t>Badimon</a:t>
            </a:r>
            <a:r>
              <a:rPr lang="es-ES" sz="1200" dirty="0"/>
              <a:t>, fisióloga, especialista en investigación cardiovascular, Premio RJI de Inv. Clínica 2014</a:t>
            </a:r>
          </a:p>
          <a:p>
            <a:r>
              <a:rPr lang="es-ES" sz="1200" dirty="0"/>
              <a:t>Be: </a:t>
            </a:r>
            <a:r>
              <a:rPr lang="es-ES" sz="1200" dirty="0">
                <a:hlinkClick r:id="rId13"/>
              </a:rPr>
              <a:t>Jocelyn Bell </a:t>
            </a:r>
            <a:r>
              <a:rPr lang="es-ES" sz="1200" dirty="0" err="1">
                <a:hlinkClick r:id="rId13"/>
              </a:rPr>
              <a:t>Burnell</a:t>
            </a:r>
            <a:r>
              <a:rPr lang="es-ES" sz="1200" dirty="0"/>
              <a:t>, astrofísica</a:t>
            </a:r>
          </a:p>
          <a:p>
            <a:r>
              <a:rPr lang="es-ES" sz="1200" dirty="0" err="1"/>
              <a:t>Bl</a:t>
            </a:r>
            <a:r>
              <a:rPr lang="es-ES" sz="1200" dirty="0"/>
              <a:t>: </a:t>
            </a:r>
            <a:r>
              <a:rPr lang="es-ES" sz="1200" dirty="0">
                <a:hlinkClick r:id="rId14"/>
              </a:rPr>
              <a:t>Alice </a:t>
            </a:r>
            <a:r>
              <a:rPr lang="es-ES" sz="1200" dirty="0" err="1">
                <a:hlinkClick r:id="rId14"/>
              </a:rPr>
              <a:t>Ball</a:t>
            </a:r>
            <a:r>
              <a:rPr lang="es-ES" sz="1200" dirty="0"/>
              <a:t>, química farmacéutica</a:t>
            </a:r>
          </a:p>
          <a:p>
            <a:r>
              <a:rPr lang="es-ES" sz="1200" dirty="0" err="1"/>
              <a:t>Bc</a:t>
            </a:r>
            <a:r>
              <a:rPr lang="es-ES" sz="1200" dirty="0"/>
              <a:t>: </a:t>
            </a:r>
            <a:r>
              <a:rPr lang="es-ES" sz="1200" dirty="0">
                <a:hlinkClick r:id="rId15"/>
              </a:rPr>
              <a:t>María Blasco</a:t>
            </a:r>
            <a:r>
              <a:rPr lang="es-ES" sz="1200" dirty="0"/>
              <a:t>, bioquímica, Premio RJI de Inv. Básica 2007</a:t>
            </a:r>
          </a:p>
          <a:p>
            <a:r>
              <a:rPr lang="es-ES" sz="1200" dirty="0" err="1"/>
              <a:t>Bn</a:t>
            </a:r>
            <a:r>
              <a:rPr lang="es-ES" sz="1200" dirty="0"/>
              <a:t>: </a:t>
            </a:r>
            <a:r>
              <a:rPr lang="es-ES" sz="1200" dirty="0">
                <a:hlinkClick r:id="rId16"/>
              </a:rPr>
              <a:t>Dorotea Barnés</a:t>
            </a:r>
            <a:r>
              <a:rPr lang="es-ES" sz="1200" dirty="0"/>
              <a:t> y las </a:t>
            </a:r>
            <a:r>
              <a:rPr lang="es-ES" sz="1200" dirty="0">
                <a:hlinkClick r:id="rId17"/>
              </a:rPr>
              <a:t>químicas españolas de la edad de plata</a:t>
            </a:r>
            <a:endParaRPr lang="es-ES" sz="1200" dirty="0"/>
          </a:p>
          <a:p>
            <a:r>
              <a:rPr lang="es-ES" sz="1200" dirty="0"/>
              <a:t>Br: </a:t>
            </a:r>
            <a:r>
              <a:rPr lang="es-ES" sz="1200" dirty="0">
                <a:hlinkClick r:id="rId18"/>
              </a:rPr>
              <a:t>Elizabeth Blackburn</a:t>
            </a:r>
            <a:r>
              <a:rPr lang="es-ES" sz="1200" dirty="0"/>
              <a:t>, bioquímica y PN Medicina 2009</a:t>
            </a:r>
          </a:p>
          <a:p>
            <a:r>
              <a:rPr lang="es-ES" sz="1200" dirty="0"/>
              <a:t>Bs: </a:t>
            </a:r>
            <a:r>
              <a:rPr lang="es-ES" sz="1200" dirty="0">
                <a:hlinkClick r:id="rId19"/>
              </a:rPr>
              <a:t>Laura </a:t>
            </a:r>
            <a:r>
              <a:rPr lang="es-ES" sz="1200" dirty="0" err="1">
                <a:hlinkClick r:id="rId19"/>
              </a:rPr>
              <a:t>Bassi</a:t>
            </a:r>
            <a:r>
              <a:rPr lang="es-ES" sz="1200" dirty="0"/>
              <a:t>, matemática y física</a:t>
            </a:r>
          </a:p>
          <a:p>
            <a:r>
              <a:rPr lang="es-ES" sz="1200" dirty="0" err="1"/>
              <a:t>Bt</a:t>
            </a:r>
            <a:r>
              <a:rPr lang="es-ES" sz="1200" dirty="0"/>
              <a:t>: </a:t>
            </a:r>
            <a:r>
              <a:rPr lang="es-ES" sz="1200" dirty="0">
                <a:hlinkClick r:id="rId20"/>
              </a:rPr>
              <a:t>Patricia Bath</a:t>
            </a:r>
            <a:r>
              <a:rPr lang="es-ES" sz="1200" dirty="0"/>
              <a:t>, oftalmóloga</a:t>
            </a:r>
          </a:p>
          <a:p>
            <a:r>
              <a:rPr lang="es-ES" sz="1200" dirty="0"/>
              <a:t>Bu: </a:t>
            </a:r>
            <a:r>
              <a:rPr lang="es-ES" sz="1200" dirty="0">
                <a:hlinkClick r:id="rId21"/>
              </a:rPr>
              <a:t>Marietta </a:t>
            </a:r>
            <a:r>
              <a:rPr lang="es-ES" sz="1200" dirty="0" err="1">
                <a:hlinkClick r:id="rId21"/>
              </a:rPr>
              <a:t>Blau</a:t>
            </a:r>
            <a:r>
              <a:rPr lang="es-ES" sz="1200" dirty="0"/>
              <a:t>, física</a:t>
            </a:r>
          </a:p>
          <a:p>
            <a:r>
              <a:rPr lang="es-ES" sz="1200" dirty="0" err="1"/>
              <a:t>Bw</a:t>
            </a:r>
            <a:r>
              <a:rPr lang="es-ES" sz="1200" dirty="0"/>
              <a:t>: </a:t>
            </a:r>
            <a:r>
              <a:rPr lang="es-ES" sz="1200" dirty="0">
                <a:hlinkClick r:id="rId22"/>
              </a:rPr>
              <a:t>Elizabeth </a:t>
            </a:r>
            <a:r>
              <a:rPr lang="es-ES" sz="1200" dirty="0" err="1">
                <a:hlinkClick r:id="rId22"/>
              </a:rPr>
              <a:t>Blackwell</a:t>
            </a:r>
            <a:r>
              <a:rPr lang="es-ES" sz="1200" dirty="0"/>
              <a:t>, médica</a:t>
            </a:r>
          </a:p>
          <a:p>
            <a:r>
              <a:rPr lang="es-ES" sz="1200" dirty="0" err="1"/>
              <a:t>By</a:t>
            </a:r>
            <a:r>
              <a:rPr lang="es-ES" sz="1200" dirty="0"/>
              <a:t>: </a:t>
            </a:r>
            <a:r>
              <a:rPr lang="es-ES" sz="1200" dirty="0">
                <a:hlinkClick r:id="rId23"/>
              </a:rPr>
              <a:t>Pilar Bayer</a:t>
            </a:r>
            <a:r>
              <a:rPr lang="es-ES" sz="1200" dirty="0"/>
              <a:t>, matemática</a:t>
            </a:r>
          </a:p>
          <a:p>
            <a:r>
              <a:rPr lang="es-ES" sz="1200" dirty="0"/>
              <a:t>C: </a:t>
            </a:r>
            <a:r>
              <a:rPr lang="es-ES" sz="1200" dirty="0">
                <a:hlinkClick r:id="rId24"/>
              </a:rPr>
              <a:t>Emilie du </a:t>
            </a:r>
            <a:r>
              <a:rPr lang="es-ES" sz="1200" dirty="0" err="1">
                <a:hlinkClick r:id="rId24"/>
              </a:rPr>
              <a:t>Châtelet</a:t>
            </a:r>
            <a:r>
              <a:rPr lang="es-ES" sz="1200" dirty="0"/>
              <a:t>, matemática</a:t>
            </a:r>
          </a:p>
          <a:p>
            <a:r>
              <a:rPr lang="es-ES" sz="1200" dirty="0"/>
              <a:t>Ca: </a:t>
            </a:r>
            <a:r>
              <a:rPr lang="es-ES" sz="1200" dirty="0">
                <a:hlinkClick r:id="rId25"/>
              </a:rPr>
              <a:t>Rachel Carson</a:t>
            </a:r>
            <a:r>
              <a:rPr lang="es-ES" sz="1200" dirty="0"/>
              <a:t>, bióloga y ambientalista</a:t>
            </a:r>
          </a:p>
          <a:p>
            <a:r>
              <a:rPr lang="es-ES" sz="1200" dirty="0" err="1"/>
              <a:t>Cb</a:t>
            </a:r>
            <a:r>
              <a:rPr lang="es-ES" sz="1200" dirty="0"/>
              <a:t>: </a:t>
            </a:r>
            <a:r>
              <a:rPr lang="es-ES" sz="1200" dirty="0">
                <a:hlinkClick r:id="rId26"/>
              </a:rPr>
              <a:t>Pilar Carbonero</a:t>
            </a:r>
            <a:r>
              <a:rPr lang="es-ES" sz="1200" dirty="0"/>
              <a:t>, ingeniera agrónoma</a:t>
            </a:r>
          </a:p>
          <a:p>
            <a:r>
              <a:rPr lang="es-ES" sz="1200" dirty="0"/>
              <a:t>Ch: </a:t>
            </a:r>
            <a:r>
              <a:rPr lang="es-ES" sz="1200" dirty="0" err="1">
                <a:hlinkClick r:id="rId27"/>
              </a:rPr>
              <a:t>Emmanuelle</a:t>
            </a:r>
            <a:r>
              <a:rPr lang="es-ES" sz="1200" dirty="0">
                <a:hlinkClick r:id="rId27"/>
              </a:rPr>
              <a:t> </a:t>
            </a:r>
            <a:r>
              <a:rPr lang="es-ES" sz="1200" dirty="0" err="1">
                <a:hlinkClick r:id="rId27"/>
              </a:rPr>
              <a:t>Charpentier</a:t>
            </a:r>
            <a:r>
              <a:rPr lang="es-ES" sz="1200" dirty="0"/>
              <a:t>, bioquímica y PPA de ICT 2015</a:t>
            </a:r>
          </a:p>
          <a:p>
            <a:r>
              <a:rPr lang="es-ES" sz="1200" dirty="0" err="1"/>
              <a:t>Ck</a:t>
            </a:r>
            <a:r>
              <a:rPr lang="es-ES" sz="1200" dirty="0"/>
              <a:t>: </a:t>
            </a:r>
            <a:r>
              <a:rPr lang="es-ES" sz="1200" dirty="0" err="1">
                <a:hlinkClick r:id="rId28"/>
              </a:rPr>
              <a:t>Barbara</a:t>
            </a:r>
            <a:r>
              <a:rPr lang="es-ES" sz="1200" dirty="0">
                <a:hlinkClick r:id="rId28"/>
              </a:rPr>
              <a:t> </a:t>
            </a:r>
            <a:r>
              <a:rPr lang="es-ES" sz="1200" dirty="0" err="1">
                <a:hlinkClick r:id="rId28"/>
              </a:rPr>
              <a:t>McClintock</a:t>
            </a:r>
            <a:r>
              <a:rPr lang="es-ES" sz="1200" dirty="0"/>
              <a:t>, bióloga</a:t>
            </a:r>
          </a:p>
          <a:p>
            <a:r>
              <a:rPr lang="es-ES" sz="1200" dirty="0"/>
              <a:t>Cl: </a:t>
            </a:r>
            <a:r>
              <a:rPr lang="es-ES" sz="1200" dirty="0">
                <a:hlinkClick r:id="rId29"/>
              </a:rPr>
              <a:t>M. Antonia Canals</a:t>
            </a:r>
            <a:r>
              <a:rPr lang="es-ES" sz="1200" dirty="0"/>
              <a:t>, matemática</a:t>
            </a:r>
          </a:p>
          <a:p>
            <a:r>
              <a:rPr lang="es-ES" sz="1200" dirty="0" err="1"/>
              <a:t>Cn</a:t>
            </a:r>
            <a:r>
              <a:rPr lang="es-ES" sz="1200" dirty="0"/>
              <a:t>: </a:t>
            </a:r>
            <a:r>
              <a:rPr lang="es-ES" sz="1200" dirty="0" err="1">
                <a:hlinkClick r:id="rId30"/>
              </a:rPr>
              <a:t>Annie</a:t>
            </a:r>
            <a:r>
              <a:rPr lang="es-ES" sz="1200" dirty="0">
                <a:hlinkClick r:id="rId30"/>
              </a:rPr>
              <a:t> </a:t>
            </a:r>
            <a:r>
              <a:rPr lang="es-ES" sz="1200" dirty="0" err="1">
                <a:hlinkClick r:id="rId30"/>
              </a:rPr>
              <a:t>Jump</a:t>
            </a:r>
            <a:r>
              <a:rPr lang="es-ES" sz="1200" dirty="0">
                <a:hlinkClick r:id="rId30"/>
              </a:rPr>
              <a:t> </a:t>
            </a:r>
            <a:r>
              <a:rPr lang="es-ES" sz="1200" dirty="0" err="1">
                <a:hlinkClick r:id="rId30"/>
              </a:rPr>
              <a:t>Cannon</a:t>
            </a:r>
            <a:r>
              <a:rPr lang="es-ES" sz="1200" dirty="0"/>
              <a:t>, astrónoma</a:t>
            </a:r>
          </a:p>
          <a:p>
            <a:r>
              <a:rPr lang="es-ES" sz="1200" dirty="0"/>
              <a:t>Co: </a:t>
            </a:r>
            <a:r>
              <a:rPr lang="es-ES" sz="1200" dirty="0" err="1">
                <a:hlinkClick r:id="rId31"/>
              </a:rPr>
              <a:t>Gerty</a:t>
            </a:r>
            <a:r>
              <a:rPr lang="es-ES" sz="1200" dirty="0">
                <a:hlinkClick r:id="rId31"/>
              </a:rPr>
              <a:t> Cori</a:t>
            </a:r>
            <a:r>
              <a:rPr lang="es-ES" sz="1200" dirty="0"/>
              <a:t>, bioquímica y PN Medicina 1947</a:t>
            </a:r>
          </a:p>
          <a:p>
            <a:endParaRPr lang="es-ES" sz="1200" dirty="0"/>
          </a:p>
        </p:txBody>
      </p:sp>
      <p:pic>
        <p:nvPicPr>
          <p:cNvPr id="7" name="Picture 2" descr="https://11defebrero.files.wordpress.com/2017/11/11f_largo.jpg"/>
          <p:cNvPicPr>
            <a:picLocks noChangeAspect="1" noChangeArrowheads="1"/>
          </p:cNvPicPr>
          <p:nvPr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036" y="6164303"/>
            <a:ext cx="1569326" cy="70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by-nc-sa"/>
          <p:cNvPicPr>
            <a:picLocks noChangeAspect="1" noChangeArrowheads="1"/>
          </p:cNvPicPr>
          <p:nvPr/>
        </p:nvPicPr>
        <p:blipFill>
          <a:blip r:embed="rId3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416" y="6323464"/>
            <a:ext cx="1247775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4045645" y="6323464"/>
            <a:ext cx="1502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Teresa Valdés-Solís</a:t>
            </a:r>
          </a:p>
          <a:p>
            <a:r>
              <a:rPr lang="es-ES" sz="1200" dirty="0"/>
              <a:t>@</a:t>
            </a:r>
            <a:r>
              <a:rPr lang="es-ES" sz="1200" dirty="0" err="1"/>
              <a:t>tvaldessolis</a:t>
            </a:r>
            <a:endParaRPr lang="es-ES" sz="1200" dirty="0"/>
          </a:p>
        </p:txBody>
      </p:sp>
      <p:sp>
        <p:nvSpPr>
          <p:cNvPr id="10" name="9 Rectángulo"/>
          <p:cNvSpPr/>
          <p:nvPr/>
        </p:nvSpPr>
        <p:spPr>
          <a:xfrm>
            <a:off x="4616718" y="836712"/>
            <a:ext cx="456379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/>
              <a:t>Cr: </a:t>
            </a:r>
            <a:r>
              <a:rPr lang="es-ES" sz="1200" dirty="0" err="1">
                <a:hlinkClick r:id="rId34"/>
              </a:rPr>
              <a:t>Josephine</a:t>
            </a:r>
            <a:r>
              <a:rPr lang="es-ES" sz="1200" dirty="0">
                <a:hlinkClick r:id="rId34"/>
              </a:rPr>
              <a:t> Cochrane</a:t>
            </a:r>
            <a:r>
              <a:rPr lang="es-ES" sz="1200" dirty="0"/>
              <a:t>, inventora</a:t>
            </a:r>
          </a:p>
          <a:p>
            <a:r>
              <a:rPr lang="es-ES" sz="1200" dirty="0"/>
              <a:t>Cs: </a:t>
            </a:r>
            <a:r>
              <a:rPr lang="es-ES" sz="1200" dirty="0">
                <a:hlinkClick r:id="rId35"/>
              </a:rPr>
              <a:t>M. Andrea </a:t>
            </a:r>
            <a:r>
              <a:rPr lang="es-ES" sz="1200" dirty="0" err="1">
                <a:hlinkClick r:id="rId35"/>
              </a:rPr>
              <a:t>Casamayor</a:t>
            </a:r>
            <a:r>
              <a:rPr lang="es-ES" sz="1200" dirty="0"/>
              <a:t>, matemática</a:t>
            </a:r>
          </a:p>
          <a:p>
            <a:r>
              <a:rPr lang="es-ES" sz="1200" dirty="0" err="1"/>
              <a:t>Ct</a:t>
            </a:r>
            <a:r>
              <a:rPr lang="es-ES" sz="1200" dirty="0"/>
              <a:t>: </a:t>
            </a:r>
            <a:r>
              <a:rPr lang="es-ES" sz="1200" dirty="0">
                <a:hlinkClick r:id="rId36"/>
              </a:rPr>
              <a:t>M. </a:t>
            </a:r>
            <a:r>
              <a:rPr lang="es-ES" sz="1200" dirty="0" err="1">
                <a:hlinkClick r:id="rId36"/>
              </a:rPr>
              <a:t>Assumpció</a:t>
            </a:r>
            <a:r>
              <a:rPr lang="es-ES" sz="1200" dirty="0">
                <a:hlinkClick r:id="rId36"/>
              </a:rPr>
              <a:t> </a:t>
            </a:r>
            <a:r>
              <a:rPr lang="es-ES" sz="1200" dirty="0" err="1">
                <a:hlinkClick r:id="rId36"/>
              </a:rPr>
              <a:t>Català</a:t>
            </a:r>
            <a:r>
              <a:rPr lang="es-ES" sz="1200" dirty="0"/>
              <a:t>, astrónoma</a:t>
            </a:r>
          </a:p>
          <a:p>
            <a:r>
              <a:rPr lang="es-ES" sz="1200" dirty="0"/>
              <a:t>Cu: </a:t>
            </a:r>
            <a:r>
              <a:rPr lang="es-ES" sz="1200" dirty="0">
                <a:hlinkClick r:id="rId37"/>
              </a:rPr>
              <a:t>Marie Curie</a:t>
            </a:r>
            <a:r>
              <a:rPr lang="es-ES" sz="1200" dirty="0"/>
              <a:t>, física y matemática</a:t>
            </a:r>
          </a:p>
          <a:p>
            <a:r>
              <a:rPr lang="es-ES" sz="1200" dirty="0" err="1"/>
              <a:t>Cv</a:t>
            </a:r>
            <a:r>
              <a:rPr lang="es-ES" sz="1200" dirty="0"/>
              <a:t>: </a:t>
            </a:r>
            <a:r>
              <a:rPr lang="es-ES" sz="1200" dirty="0">
                <a:hlinkClick r:id="rId38"/>
              </a:rPr>
              <a:t>Josefina </a:t>
            </a:r>
            <a:r>
              <a:rPr lang="es-ES" sz="1200" dirty="0" err="1">
                <a:hlinkClick r:id="rId38"/>
              </a:rPr>
              <a:t>Castellví</a:t>
            </a:r>
            <a:r>
              <a:rPr lang="es-ES" sz="1200" dirty="0"/>
              <a:t>, oceanógrafa</a:t>
            </a:r>
          </a:p>
          <a:p>
            <a:r>
              <a:rPr lang="es-ES" sz="1200" dirty="0" err="1"/>
              <a:t>Cw</a:t>
            </a:r>
            <a:r>
              <a:rPr lang="es-ES" sz="1200" dirty="0"/>
              <a:t>: </a:t>
            </a:r>
            <a:r>
              <a:rPr lang="es-ES" sz="1200" dirty="0" err="1">
                <a:hlinkClick r:id="rId39"/>
              </a:rPr>
              <a:t>Dorothy</a:t>
            </a:r>
            <a:r>
              <a:rPr lang="es-ES" sz="1200" dirty="0">
                <a:hlinkClick r:id="rId39"/>
              </a:rPr>
              <a:t> </a:t>
            </a:r>
            <a:r>
              <a:rPr lang="es-ES" sz="1200" dirty="0" err="1">
                <a:hlinkClick r:id="rId39"/>
              </a:rPr>
              <a:t>Crowfoot</a:t>
            </a:r>
            <a:r>
              <a:rPr lang="es-ES" sz="1200" dirty="0">
                <a:hlinkClick r:id="rId39"/>
              </a:rPr>
              <a:t> </a:t>
            </a:r>
            <a:r>
              <a:rPr lang="es-ES" sz="1200" dirty="0" err="1">
                <a:hlinkClick r:id="rId39"/>
              </a:rPr>
              <a:t>Hodgkin</a:t>
            </a:r>
            <a:r>
              <a:rPr lang="es-ES" sz="1200" dirty="0"/>
              <a:t>, química y PN de Química en 1964</a:t>
            </a:r>
          </a:p>
          <a:p>
            <a:r>
              <a:rPr lang="es-ES" sz="1200" dirty="0"/>
              <a:t>Do: </a:t>
            </a:r>
            <a:r>
              <a:rPr lang="es-ES" sz="1200" dirty="0">
                <a:hlinkClick r:id="rId40"/>
              </a:rPr>
              <a:t>Jennifer </a:t>
            </a:r>
            <a:r>
              <a:rPr lang="es-ES" sz="1200" dirty="0" err="1">
                <a:hlinkClick r:id="rId40"/>
              </a:rPr>
              <a:t>Doudna</a:t>
            </a:r>
            <a:r>
              <a:rPr lang="es-ES" sz="1200" dirty="0"/>
              <a:t>, bioquímica y PPA de ICT 2015</a:t>
            </a:r>
          </a:p>
          <a:p>
            <a:r>
              <a:rPr lang="es-ES" sz="1200" dirty="0" err="1"/>
              <a:t>Dr</a:t>
            </a:r>
            <a:r>
              <a:rPr lang="es-ES" sz="1200" dirty="0"/>
              <a:t>: </a:t>
            </a:r>
            <a:r>
              <a:rPr lang="es-ES" sz="1200" dirty="0">
                <a:hlinkClick r:id="rId41"/>
              </a:rPr>
              <a:t>Mildred </a:t>
            </a:r>
            <a:r>
              <a:rPr lang="es-ES" sz="1200" dirty="0" err="1">
                <a:hlinkClick r:id="rId41"/>
              </a:rPr>
              <a:t>Dresselhaus</a:t>
            </a:r>
            <a:r>
              <a:rPr lang="es-ES" sz="1200" dirty="0"/>
              <a:t>, física</a:t>
            </a:r>
          </a:p>
          <a:p>
            <a:r>
              <a:rPr lang="es-ES" sz="1200" dirty="0"/>
              <a:t>El: </a:t>
            </a:r>
            <a:r>
              <a:rPr lang="es-ES" sz="1200" dirty="0" err="1">
                <a:hlinkClick r:id="rId42"/>
              </a:rPr>
              <a:t>Gertrude</a:t>
            </a:r>
            <a:r>
              <a:rPr lang="es-ES" sz="1200" dirty="0">
                <a:hlinkClick r:id="rId42"/>
              </a:rPr>
              <a:t> B. </a:t>
            </a:r>
            <a:r>
              <a:rPr lang="es-ES" sz="1200" dirty="0" err="1">
                <a:hlinkClick r:id="rId42"/>
              </a:rPr>
              <a:t>Elion</a:t>
            </a:r>
            <a:r>
              <a:rPr lang="es-ES" sz="1200" dirty="0"/>
              <a:t>, química farmacéutica y PN Medicina 1988</a:t>
            </a:r>
          </a:p>
          <a:p>
            <a:r>
              <a:rPr lang="es-ES" sz="1200" dirty="0"/>
              <a:t>F: </a:t>
            </a:r>
            <a:r>
              <a:rPr lang="es-ES" sz="1200" dirty="0">
                <a:hlinkClick r:id="rId43"/>
              </a:rPr>
              <a:t>Fátima de Madrid</a:t>
            </a:r>
            <a:r>
              <a:rPr lang="es-ES" sz="1200" dirty="0"/>
              <a:t>, astrónoma</a:t>
            </a:r>
          </a:p>
          <a:p>
            <a:r>
              <a:rPr lang="es-ES" sz="1200" dirty="0"/>
              <a:t>Fe: </a:t>
            </a:r>
            <a:r>
              <a:rPr lang="es-ES" sz="1200" dirty="0">
                <a:hlinkClick r:id="rId44"/>
              </a:rPr>
              <a:t>Antonia </a:t>
            </a:r>
            <a:r>
              <a:rPr lang="es-ES" sz="1200" dirty="0" err="1">
                <a:hlinkClick r:id="rId44"/>
              </a:rPr>
              <a:t>Ferrín</a:t>
            </a:r>
            <a:r>
              <a:rPr lang="es-ES" sz="1200" dirty="0"/>
              <a:t>, astrónoma</a:t>
            </a:r>
          </a:p>
          <a:p>
            <a:r>
              <a:rPr lang="es-ES" sz="1200" dirty="0" err="1"/>
              <a:t>Fl</a:t>
            </a:r>
            <a:r>
              <a:rPr lang="es-ES" sz="1200" dirty="0"/>
              <a:t>: </a:t>
            </a:r>
            <a:r>
              <a:rPr lang="es-ES" sz="1200" dirty="0" err="1">
                <a:hlinkClick r:id="rId45"/>
              </a:rPr>
              <a:t>Williamina</a:t>
            </a:r>
            <a:r>
              <a:rPr lang="es-ES" sz="1200" dirty="0">
                <a:hlinkClick r:id="rId45"/>
              </a:rPr>
              <a:t> Fleming</a:t>
            </a:r>
            <a:r>
              <a:rPr lang="es-ES" sz="1200" dirty="0"/>
              <a:t> y las </a:t>
            </a:r>
            <a:r>
              <a:rPr lang="es-ES" sz="1200" dirty="0">
                <a:hlinkClick r:id="rId46"/>
              </a:rPr>
              <a:t>astrónomas de Harvard</a:t>
            </a:r>
            <a:r>
              <a:rPr lang="es-ES" sz="1200" dirty="0"/>
              <a:t>, astrónomas</a:t>
            </a:r>
          </a:p>
          <a:p>
            <a:r>
              <a:rPr lang="es-ES" sz="1200" dirty="0"/>
              <a:t>Fr: </a:t>
            </a:r>
            <a:r>
              <a:rPr lang="es-ES" sz="1200" dirty="0" err="1">
                <a:hlinkClick r:id="rId47"/>
              </a:rPr>
              <a:t>Rosalind</a:t>
            </a:r>
            <a:r>
              <a:rPr lang="es-ES" sz="1200" dirty="0">
                <a:hlinkClick r:id="rId47"/>
              </a:rPr>
              <a:t> Franklin</a:t>
            </a:r>
            <a:r>
              <a:rPr lang="es-ES" sz="1200" dirty="0"/>
              <a:t>, química-física</a:t>
            </a:r>
          </a:p>
          <a:p>
            <a:r>
              <a:rPr lang="es-ES" sz="1200" dirty="0"/>
              <a:t>Fu: </a:t>
            </a:r>
            <a:r>
              <a:rPr lang="es-ES" sz="1200" dirty="0">
                <a:hlinkClick r:id="rId48"/>
              </a:rPr>
              <a:t>Gertrudis de la Fuente</a:t>
            </a:r>
            <a:r>
              <a:rPr lang="es-ES" sz="1200" dirty="0"/>
              <a:t>, química</a:t>
            </a:r>
          </a:p>
          <a:p>
            <a:r>
              <a:rPr lang="es-ES" sz="1200" dirty="0" err="1"/>
              <a:t>Fy</a:t>
            </a:r>
            <a:r>
              <a:rPr lang="es-ES" sz="1200" dirty="0"/>
              <a:t>: </a:t>
            </a:r>
            <a:r>
              <a:rPr lang="es-ES" sz="1200" dirty="0">
                <a:hlinkClick r:id="rId49"/>
              </a:rPr>
              <a:t>Joan </a:t>
            </a:r>
            <a:r>
              <a:rPr lang="es-ES" sz="1200" dirty="0" err="1">
                <a:hlinkClick r:id="rId49"/>
              </a:rPr>
              <a:t>Feynman</a:t>
            </a:r>
            <a:r>
              <a:rPr lang="es-ES" sz="1200" dirty="0"/>
              <a:t>, física y astrofísica</a:t>
            </a:r>
          </a:p>
          <a:p>
            <a:r>
              <a:rPr lang="es-ES" sz="1200" dirty="0"/>
              <a:t>Gd: </a:t>
            </a:r>
            <a:r>
              <a:rPr lang="es-ES" sz="1200" dirty="0">
                <a:hlinkClick r:id="rId50"/>
              </a:rPr>
              <a:t>Jane </a:t>
            </a:r>
            <a:r>
              <a:rPr lang="es-ES" sz="1200" dirty="0" err="1">
                <a:hlinkClick r:id="rId50"/>
              </a:rPr>
              <a:t>Goodall</a:t>
            </a:r>
            <a:r>
              <a:rPr lang="es-ES" sz="1200" dirty="0"/>
              <a:t>, </a:t>
            </a:r>
            <a:r>
              <a:rPr lang="es-ES" sz="1200" dirty="0">
                <a:hlinkClick r:id="rId51"/>
              </a:rPr>
              <a:t>Dian </a:t>
            </a:r>
            <a:r>
              <a:rPr lang="es-ES" sz="1200" dirty="0" err="1">
                <a:hlinkClick r:id="rId51"/>
              </a:rPr>
              <a:t>Fossey</a:t>
            </a:r>
            <a:r>
              <a:rPr lang="es-ES" sz="1200" dirty="0"/>
              <a:t> &amp; </a:t>
            </a:r>
            <a:r>
              <a:rPr lang="es-ES" sz="1200" dirty="0" err="1">
                <a:hlinkClick r:id="rId52"/>
              </a:rPr>
              <a:t>Biruté</a:t>
            </a:r>
            <a:r>
              <a:rPr lang="es-ES" sz="1200" dirty="0">
                <a:hlinkClick r:id="rId52"/>
              </a:rPr>
              <a:t> </a:t>
            </a:r>
            <a:r>
              <a:rPr lang="es-ES" sz="1200" dirty="0" err="1">
                <a:hlinkClick r:id="rId52"/>
              </a:rPr>
              <a:t>Galdikas</a:t>
            </a:r>
            <a:r>
              <a:rPr lang="es-ES" sz="1200" dirty="0"/>
              <a:t>, </a:t>
            </a:r>
            <a:r>
              <a:rPr lang="es-ES" sz="1200" dirty="0" err="1"/>
              <a:t>primatólogas</a:t>
            </a:r>
            <a:endParaRPr lang="es-ES" sz="1200" dirty="0"/>
          </a:p>
          <a:p>
            <a:r>
              <a:rPr lang="es-ES" sz="1200" dirty="0"/>
              <a:t>Ge: </a:t>
            </a:r>
            <a:r>
              <a:rPr lang="es-ES" sz="1200" dirty="0" err="1">
                <a:hlinkClick r:id="rId53"/>
              </a:rPr>
              <a:t>Sophie</a:t>
            </a:r>
            <a:r>
              <a:rPr lang="es-ES" sz="1200" dirty="0">
                <a:hlinkClick r:id="rId53"/>
              </a:rPr>
              <a:t> Germain</a:t>
            </a:r>
            <a:r>
              <a:rPr lang="es-ES" sz="1200" dirty="0"/>
              <a:t>, matemática</a:t>
            </a:r>
          </a:p>
          <a:p>
            <a:r>
              <a:rPr lang="es-ES" sz="1200" dirty="0" err="1"/>
              <a:t>Gp</a:t>
            </a:r>
            <a:r>
              <a:rPr lang="es-ES" sz="1200" dirty="0"/>
              <a:t>: </a:t>
            </a:r>
            <a:r>
              <a:rPr lang="es-ES" sz="1200" dirty="0" err="1">
                <a:hlinkClick r:id="rId54"/>
              </a:rPr>
              <a:t>Maria</a:t>
            </a:r>
            <a:r>
              <a:rPr lang="es-ES" sz="1200" dirty="0">
                <a:hlinkClick r:id="rId54"/>
              </a:rPr>
              <a:t> </a:t>
            </a:r>
            <a:r>
              <a:rPr lang="es-ES" sz="1200" dirty="0" err="1">
                <a:hlinkClick r:id="rId54"/>
              </a:rPr>
              <a:t>Goeppert</a:t>
            </a:r>
            <a:r>
              <a:rPr lang="es-ES" sz="1200" dirty="0">
                <a:hlinkClick r:id="rId54"/>
              </a:rPr>
              <a:t>-Mayer</a:t>
            </a:r>
            <a:r>
              <a:rPr lang="es-ES" sz="1200" dirty="0"/>
              <a:t>, física y PN Física 1963</a:t>
            </a:r>
          </a:p>
          <a:p>
            <a:r>
              <a:rPr lang="es-ES" sz="1200" dirty="0"/>
              <a:t>Gr: </a:t>
            </a:r>
            <a:r>
              <a:rPr lang="es-ES" sz="1200" dirty="0">
                <a:hlinkClick r:id="rId55"/>
              </a:rPr>
              <a:t>Carol </a:t>
            </a:r>
            <a:r>
              <a:rPr lang="es-ES" sz="1200" dirty="0" err="1">
                <a:hlinkClick r:id="rId55"/>
              </a:rPr>
              <a:t>Greider</a:t>
            </a:r>
            <a:r>
              <a:rPr lang="es-ES" sz="1200" dirty="0"/>
              <a:t>, bioquímica y PN Medicina 2009</a:t>
            </a:r>
          </a:p>
          <a:p>
            <a:r>
              <a:rPr lang="es-ES" sz="1200" dirty="0" err="1"/>
              <a:t>Gv</a:t>
            </a:r>
            <a:r>
              <a:rPr lang="es-ES" sz="1200" dirty="0"/>
              <a:t>: </a:t>
            </a:r>
            <a:r>
              <a:rPr lang="es-ES" sz="1200" dirty="0">
                <a:hlinkClick r:id="rId56"/>
              </a:rPr>
              <a:t>Evelyn </a:t>
            </a:r>
            <a:r>
              <a:rPr lang="es-ES" sz="1200" dirty="0" err="1">
                <a:hlinkClick r:id="rId56"/>
              </a:rPr>
              <a:t>Boyd</a:t>
            </a:r>
            <a:r>
              <a:rPr lang="es-ES" sz="1200" dirty="0">
                <a:hlinkClick r:id="rId56"/>
              </a:rPr>
              <a:t> </a:t>
            </a:r>
            <a:r>
              <a:rPr lang="es-ES" sz="1200" dirty="0" err="1">
                <a:hlinkClick r:id="rId56"/>
              </a:rPr>
              <a:t>Granville</a:t>
            </a:r>
            <a:r>
              <a:rPr lang="es-ES" sz="1200" dirty="0"/>
              <a:t>, matemática</a:t>
            </a:r>
          </a:p>
          <a:p>
            <a:r>
              <a:rPr lang="es-ES" sz="1200" dirty="0"/>
              <a:t>H: </a:t>
            </a:r>
            <a:r>
              <a:rPr lang="es-ES" sz="1200" dirty="0" err="1">
                <a:hlinkClick r:id="rId57"/>
              </a:rPr>
              <a:t>Hipatia</a:t>
            </a:r>
            <a:r>
              <a:rPr lang="es-ES" sz="1200" dirty="0">
                <a:hlinkClick r:id="rId57"/>
              </a:rPr>
              <a:t> de Alejandría</a:t>
            </a:r>
            <a:r>
              <a:rPr lang="es-ES" sz="1200" dirty="0"/>
              <a:t>, matemática y astrónoma</a:t>
            </a:r>
          </a:p>
          <a:p>
            <a:r>
              <a:rPr lang="es-ES" sz="1200" dirty="0"/>
              <a:t>Ha: </a:t>
            </a:r>
            <a:r>
              <a:rPr lang="es-ES" sz="1200" dirty="0">
                <a:hlinkClick r:id="rId58"/>
              </a:rPr>
              <a:t>Margaret Hamilton</a:t>
            </a:r>
            <a:r>
              <a:rPr lang="es-ES" sz="1200" dirty="0"/>
              <a:t>, ingeniera de software</a:t>
            </a:r>
          </a:p>
          <a:p>
            <a:r>
              <a:rPr lang="es-ES" sz="1200" dirty="0"/>
              <a:t>Hg: </a:t>
            </a:r>
            <a:r>
              <a:rPr lang="es-ES" sz="1200" dirty="0" err="1">
                <a:hlinkClick r:id="rId59"/>
              </a:rPr>
              <a:t>Hildegarda</a:t>
            </a:r>
            <a:r>
              <a:rPr lang="es-ES" sz="1200" dirty="0">
                <a:hlinkClick r:id="rId59"/>
              </a:rPr>
              <a:t> de </a:t>
            </a:r>
            <a:r>
              <a:rPr lang="es-ES" sz="1200" dirty="0" err="1">
                <a:hlinkClick r:id="rId59"/>
              </a:rPr>
              <a:t>Bingen</a:t>
            </a:r>
            <a:r>
              <a:rPr lang="es-ES" sz="1200" dirty="0"/>
              <a:t>, médica</a:t>
            </a:r>
          </a:p>
          <a:p>
            <a:r>
              <a:rPr lang="es-ES" sz="1200" dirty="0"/>
              <a:t>Ho: </a:t>
            </a:r>
            <a:r>
              <a:rPr lang="es-ES" sz="1200" dirty="0">
                <a:hlinkClick r:id="rId60"/>
              </a:rPr>
              <a:t>Grace Hopper</a:t>
            </a:r>
            <a:r>
              <a:rPr lang="es-ES" sz="1200" dirty="0"/>
              <a:t>, informática</a:t>
            </a:r>
          </a:p>
          <a:p>
            <a:r>
              <a:rPr lang="es-ES" sz="1200" dirty="0" err="1"/>
              <a:t>Hr</a:t>
            </a:r>
            <a:r>
              <a:rPr lang="es-ES" sz="1200" dirty="0"/>
              <a:t>: </a:t>
            </a:r>
            <a:r>
              <a:rPr lang="es-ES" sz="1200" dirty="0" err="1">
                <a:hlinkClick r:id="rId61"/>
              </a:rPr>
              <a:t>Caroline</a:t>
            </a:r>
            <a:r>
              <a:rPr lang="es-ES" sz="1200" dirty="0">
                <a:hlinkClick r:id="rId61"/>
              </a:rPr>
              <a:t> Herschel</a:t>
            </a:r>
            <a:r>
              <a:rPr lang="es-ES" sz="1200" dirty="0"/>
              <a:t>, astrónoma</a:t>
            </a:r>
          </a:p>
          <a:p>
            <a:r>
              <a:rPr lang="es-ES" sz="1200" dirty="0" err="1"/>
              <a:t>Jc</a:t>
            </a:r>
            <a:r>
              <a:rPr lang="es-ES" sz="1200" dirty="0"/>
              <a:t>: </a:t>
            </a:r>
            <a:r>
              <a:rPr lang="es-ES" sz="1200" dirty="0" err="1">
                <a:hlinkClick r:id="rId62"/>
              </a:rPr>
              <a:t>Irène</a:t>
            </a:r>
            <a:r>
              <a:rPr lang="es-ES" sz="1200" dirty="0">
                <a:hlinkClick r:id="rId62"/>
              </a:rPr>
              <a:t> Joliot Curie</a:t>
            </a:r>
            <a:r>
              <a:rPr lang="es-ES" sz="1200" dirty="0"/>
              <a:t>, física y química, PN Química 1935</a:t>
            </a:r>
          </a:p>
          <a:p>
            <a:r>
              <a:rPr lang="es-ES" sz="1200" dirty="0" err="1"/>
              <a:t>Jh</a:t>
            </a:r>
            <a:r>
              <a:rPr lang="es-ES" sz="1200" dirty="0"/>
              <a:t>: </a:t>
            </a:r>
            <a:r>
              <a:rPr lang="es-ES" sz="1200" dirty="0">
                <a:hlinkClick r:id="rId63"/>
              </a:rPr>
              <a:t>Katherine Johnson</a:t>
            </a:r>
            <a:r>
              <a:rPr lang="es-ES" sz="1200" dirty="0"/>
              <a:t>, matemática</a:t>
            </a:r>
          </a:p>
          <a:p>
            <a:r>
              <a:rPr lang="es-ES" sz="1200" dirty="0" err="1"/>
              <a:t>Jk</a:t>
            </a:r>
            <a:r>
              <a:rPr lang="es-ES" sz="1200" dirty="0"/>
              <a:t>: </a:t>
            </a:r>
            <a:r>
              <a:rPr lang="es-ES" sz="1200" dirty="0">
                <a:hlinkClick r:id="rId64"/>
              </a:rPr>
              <a:t>Shirley Ann Jackson</a:t>
            </a:r>
            <a:r>
              <a:rPr lang="es-ES" sz="1200" dirty="0"/>
              <a:t>, física</a:t>
            </a:r>
          </a:p>
          <a:p>
            <a:r>
              <a:rPr lang="es-ES" sz="1200" dirty="0"/>
              <a:t>Ju: </a:t>
            </a:r>
            <a:r>
              <a:rPr lang="es-ES" sz="1200" dirty="0">
                <a:hlinkClick r:id="rId65"/>
              </a:rPr>
              <a:t>Manuela Juárez</a:t>
            </a:r>
            <a:r>
              <a:rPr lang="es-ES" sz="1200" dirty="0"/>
              <a:t>, química</a:t>
            </a:r>
          </a:p>
          <a:p>
            <a:endParaRPr lang="es-ES" sz="1200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6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3" t="19721" r="5542" b="36666"/>
          <a:stretch/>
        </p:blipFill>
        <p:spPr bwMode="auto">
          <a:xfrm>
            <a:off x="120972" y="64655"/>
            <a:ext cx="8801356" cy="840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89699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naukas.com/fx/themes/PRINCIPAL/images/cabecer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72" y="6096490"/>
            <a:ext cx="2362796" cy="716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11defebrero.files.wordpress.com/2017/11/11f_lar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036" y="6164303"/>
            <a:ext cx="1569326" cy="70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by-nc-s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416" y="6323464"/>
            <a:ext cx="1247775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4045645" y="6323464"/>
            <a:ext cx="1502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Teresa Valdés-Solís</a:t>
            </a:r>
          </a:p>
          <a:p>
            <a:r>
              <a:rPr lang="es-ES" sz="1200" dirty="0"/>
              <a:t>@</a:t>
            </a:r>
            <a:r>
              <a:rPr lang="es-ES" sz="1200" dirty="0" err="1"/>
              <a:t>tvaldessolis</a:t>
            </a:r>
            <a:endParaRPr lang="es-ES" sz="1200" dirty="0"/>
          </a:p>
        </p:txBody>
      </p:sp>
      <p:sp>
        <p:nvSpPr>
          <p:cNvPr id="10" name="9 Rectángulo"/>
          <p:cNvSpPr/>
          <p:nvPr/>
        </p:nvSpPr>
        <p:spPr>
          <a:xfrm>
            <a:off x="107504" y="935701"/>
            <a:ext cx="4563794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/>
              <a:t>K: </a:t>
            </a:r>
            <a:r>
              <a:rPr lang="es-ES" sz="1200" dirty="0">
                <a:hlinkClick r:id="rId5"/>
              </a:rPr>
              <a:t>Stephanie </a:t>
            </a:r>
            <a:r>
              <a:rPr lang="es-ES" sz="1200" dirty="0" err="1">
                <a:hlinkClick r:id="rId5"/>
              </a:rPr>
              <a:t>Kwolek</a:t>
            </a:r>
            <a:r>
              <a:rPr lang="es-ES" sz="1200" dirty="0"/>
              <a:t>, química e inventora</a:t>
            </a:r>
          </a:p>
          <a:p>
            <a:r>
              <a:rPr lang="es-ES" sz="1200" dirty="0"/>
              <a:t>Kl: </a:t>
            </a:r>
            <a:r>
              <a:rPr lang="es-ES" sz="1200" dirty="0" err="1">
                <a:hlinkClick r:id="rId6"/>
              </a:rPr>
              <a:t>Frances</a:t>
            </a:r>
            <a:r>
              <a:rPr lang="es-ES" sz="1200" dirty="0">
                <a:hlinkClick r:id="rId6"/>
              </a:rPr>
              <a:t> Oldham </a:t>
            </a:r>
            <a:r>
              <a:rPr lang="es-ES" sz="1200" dirty="0" err="1">
                <a:hlinkClick r:id="rId6"/>
              </a:rPr>
              <a:t>Kelsey</a:t>
            </a:r>
            <a:r>
              <a:rPr lang="es-ES" sz="1200" dirty="0"/>
              <a:t>, farmacóloga</a:t>
            </a:r>
          </a:p>
          <a:p>
            <a:r>
              <a:rPr lang="es-ES" sz="1200" dirty="0" err="1"/>
              <a:t>Ko</a:t>
            </a:r>
            <a:r>
              <a:rPr lang="es-ES" sz="1200" dirty="0"/>
              <a:t>: </a:t>
            </a:r>
            <a:r>
              <a:rPr lang="es-ES" sz="1200" dirty="0" err="1">
                <a:hlinkClick r:id="rId7"/>
              </a:rPr>
              <a:t>Sofia</a:t>
            </a:r>
            <a:r>
              <a:rPr lang="es-ES" sz="1200" dirty="0">
                <a:hlinkClick r:id="rId7"/>
              </a:rPr>
              <a:t> </a:t>
            </a:r>
            <a:r>
              <a:rPr lang="es-ES" sz="1200" dirty="0" err="1">
                <a:hlinkClick r:id="rId7"/>
              </a:rPr>
              <a:t>Kovalevskaya</a:t>
            </a:r>
            <a:r>
              <a:rPr lang="es-ES" sz="1200" dirty="0"/>
              <a:t>, matemática</a:t>
            </a:r>
          </a:p>
          <a:p>
            <a:r>
              <a:rPr lang="es-ES" sz="1200" dirty="0"/>
              <a:t>La: </a:t>
            </a:r>
            <a:r>
              <a:rPr lang="es-ES" sz="1200" dirty="0" err="1">
                <a:hlinkClick r:id="rId8"/>
              </a:rPr>
              <a:t>Hedy</a:t>
            </a:r>
            <a:r>
              <a:rPr lang="es-ES" sz="1200" dirty="0">
                <a:hlinkClick r:id="rId8"/>
              </a:rPr>
              <a:t> </a:t>
            </a:r>
            <a:r>
              <a:rPr lang="es-ES" sz="1200" dirty="0" err="1">
                <a:hlinkClick r:id="rId8"/>
              </a:rPr>
              <a:t>Lamarr</a:t>
            </a:r>
            <a:r>
              <a:rPr lang="es-ES" sz="1200" dirty="0"/>
              <a:t>, inventora</a:t>
            </a:r>
          </a:p>
          <a:p>
            <a:r>
              <a:rPr lang="es-ES" sz="1200" dirty="0" err="1"/>
              <a:t>Lh</a:t>
            </a:r>
            <a:r>
              <a:rPr lang="es-ES" sz="1200" dirty="0"/>
              <a:t>: </a:t>
            </a:r>
            <a:r>
              <a:rPr lang="es-ES" sz="1200" dirty="0">
                <a:hlinkClick r:id="rId9"/>
              </a:rPr>
              <a:t>Inge </a:t>
            </a:r>
            <a:r>
              <a:rPr lang="es-ES" sz="1200" dirty="0" err="1">
                <a:hlinkClick r:id="rId9"/>
              </a:rPr>
              <a:t>Lehman</a:t>
            </a:r>
            <a:r>
              <a:rPr lang="es-ES" sz="1200" dirty="0"/>
              <a:t>, sismóloga</a:t>
            </a:r>
          </a:p>
          <a:p>
            <a:r>
              <a:rPr lang="es-ES" sz="1200" dirty="0" err="1"/>
              <a:t>Lk</a:t>
            </a:r>
            <a:r>
              <a:rPr lang="es-ES" sz="1200" dirty="0"/>
              <a:t>: </a:t>
            </a:r>
            <a:r>
              <a:rPr lang="es-ES" sz="1200" dirty="0">
                <a:hlinkClick r:id="rId10"/>
              </a:rPr>
              <a:t>Mary </a:t>
            </a:r>
            <a:r>
              <a:rPr lang="es-ES" sz="1200" dirty="0" err="1">
                <a:hlinkClick r:id="rId10"/>
              </a:rPr>
              <a:t>Leakey</a:t>
            </a:r>
            <a:r>
              <a:rPr lang="es-ES" sz="1200" dirty="0"/>
              <a:t>, paleontóloga</a:t>
            </a:r>
          </a:p>
          <a:p>
            <a:r>
              <a:rPr lang="es-ES" sz="1200" dirty="0"/>
              <a:t>Lm: </a:t>
            </a:r>
            <a:r>
              <a:rPr lang="es-ES" sz="1200" dirty="0">
                <a:hlinkClick r:id="rId11"/>
              </a:rPr>
              <a:t>Rita Levi </a:t>
            </a:r>
            <a:r>
              <a:rPr lang="es-ES" sz="1200" dirty="0" err="1">
                <a:hlinkClick r:id="rId11"/>
              </a:rPr>
              <a:t>Montalcini</a:t>
            </a:r>
            <a:r>
              <a:rPr lang="es-ES" sz="1200" dirty="0"/>
              <a:t>, neuróloga y PN Medicina 1986</a:t>
            </a:r>
          </a:p>
          <a:p>
            <a:r>
              <a:rPr lang="es-ES" sz="1200" dirty="0" err="1"/>
              <a:t>Ln</a:t>
            </a:r>
            <a:r>
              <a:rPr lang="es-ES" sz="1200" dirty="0"/>
              <a:t>: </a:t>
            </a:r>
            <a:r>
              <a:rPr lang="es-ES" sz="1200" dirty="0" err="1">
                <a:hlinkClick r:id="rId12"/>
              </a:rPr>
              <a:t>Kathleen</a:t>
            </a:r>
            <a:r>
              <a:rPr lang="es-ES" sz="1200" dirty="0">
                <a:hlinkClick r:id="rId12"/>
              </a:rPr>
              <a:t> </a:t>
            </a:r>
            <a:r>
              <a:rPr lang="es-ES" sz="1200" dirty="0" err="1">
                <a:hlinkClick r:id="rId12"/>
              </a:rPr>
              <a:t>Lonsdale</a:t>
            </a:r>
            <a:r>
              <a:rPr lang="es-ES" sz="1200" dirty="0"/>
              <a:t>, química</a:t>
            </a:r>
          </a:p>
          <a:p>
            <a:r>
              <a:rPr lang="es-ES" sz="1200" dirty="0"/>
              <a:t>Lo: </a:t>
            </a:r>
            <a:r>
              <a:rPr lang="es-ES" sz="1200" dirty="0">
                <a:hlinkClick r:id="rId13"/>
              </a:rPr>
              <a:t>Ada </a:t>
            </a:r>
            <a:r>
              <a:rPr lang="es-ES" sz="1200" dirty="0" err="1">
                <a:hlinkClick r:id="rId13"/>
              </a:rPr>
              <a:t>Lovelace</a:t>
            </a:r>
            <a:r>
              <a:rPr lang="es-ES" sz="1200" dirty="0"/>
              <a:t>, matemática</a:t>
            </a:r>
          </a:p>
          <a:p>
            <a:r>
              <a:rPr lang="es-ES" sz="1200" dirty="0" err="1"/>
              <a:t>Lp</a:t>
            </a:r>
            <a:r>
              <a:rPr lang="es-ES" sz="1200" dirty="0"/>
              <a:t>: </a:t>
            </a:r>
            <a:r>
              <a:rPr lang="es-ES" sz="1200" dirty="0">
                <a:hlinkClick r:id="rId14"/>
              </a:rPr>
              <a:t>Nicole-Reine de </a:t>
            </a:r>
            <a:r>
              <a:rPr lang="es-ES" sz="1200" dirty="0" err="1">
                <a:hlinkClick r:id="rId14"/>
              </a:rPr>
              <a:t>Lepaute</a:t>
            </a:r>
            <a:r>
              <a:rPr lang="es-ES" sz="1200" dirty="0"/>
              <a:t>, matemática y astrónoma</a:t>
            </a:r>
          </a:p>
          <a:p>
            <a:r>
              <a:rPr lang="es-ES" sz="1200" dirty="0" err="1"/>
              <a:t>Lv</a:t>
            </a:r>
            <a:r>
              <a:rPr lang="es-ES" sz="1200" dirty="0"/>
              <a:t>: </a:t>
            </a:r>
            <a:r>
              <a:rPr lang="es-ES" sz="1200" dirty="0" err="1">
                <a:hlinkClick r:id="rId15"/>
              </a:rPr>
              <a:t>Henrietta</a:t>
            </a:r>
            <a:r>
              <a:rPr lang="es-ES" sz="1200" dirty="0">
                <a:hlinkClick r:id="rId15"/>
              </a:rPr>
              <a:t> </a:t>
            </a:r>
            <a:r>
              <a:rPr lang="es-ES" sz="1200" dirty="0" err="1">
                <a:hlinkClick r:id="rId15"/>
              </a:rPr>
              <a:t>Swan</a:t>
            </a:r>
            <a:r>
              <a:rPr lang="es-ES" sz="1200" dirty="0">
                <a:hlinkClick r:id="rId15"/>
              </a:rPr>
              <a:t> </a:t>
            </a:r>
            <a:r>
              <a:rPr lang="es-ES" sz="1200" dirty="0" err="1">
                <a:hlinkClick r:id="rId15"/>
              </a:rPr>
              <a:t>Leavitt</a:t>
            </a:r>
            <a:r>
              <a:rPr lang="es-ES" sz="1200" dirty="0"/>
              <a:t>, astrónoma</a:t>
            </a:r>
          </a:p>
          <a:p>
            <a:r>
              <a:rPr lang="es-ES" sz="1200" dirty="0" err="1"/>
              <a:t>Ma</a:t>
            </a:r>
            <a:r>
              <a:rPr lang="es-ES" sz="1200" dirty="0"/>
              <a:t>: </a:t>
            </a:r>
            <a:r>
              <a:rPr lang="es-ES" sz="1200" dirty="0">
                <a:hlinkClick r:id="rId16"/>
              </a:rPr>
              <a:t>María </a:t>
            </a:r>
            <a:r>
              <a:rPr lang="es-ES" sz="1200" dirty="0" err="1">
                <a:hlinkClick r:id="rId16"/>
              </a:rPr>
              <a:t>Martinón</a:t>
            </a:r>
            <a:r>
              <a:rPr lang="es-ES" sz="1200" dirty="0">
                <a:hlinkClick r:id="rId16"/>
              </a:rPr>
              <a:t> Torres</a:t>
            </a:r>
            <a:r>
              <a:rPr lang="es-ES" sz="1200" dirty="0"/>
              <a:t>, paleontóloga</a:t>
            </a:r>
          </a:p>
          <a:p>
            <a:r>
              <a:rPr lang="es-ES" sz="1200" dirty="0" err="1"/>
              <a:t>Mh</a:t>
            </a:r>
            <a:r>
              <a:rPr lang="es-ES" sz="1200" dirty="0"/>
              <a:t>: </a:t>
            </a:r>
            <a:r>
              <a:rPr lang="es-ES" sz="1200" dirty="0" err="1">
                <a:hlinkClick r:id="rId17"/>
              </a:rPr>
              <a:t>Wangari</a:t>
            </a:r>
            <a:r>
              <a:rPr lang="es-ES" sz="1200" dirty="0">
                <a:hlinkClick r:id="rId17"/>
              </a:rPr>
              <a:t> </a:t>
            </a:r>
            <a:r>
              <a:rPr lang="es-ES" sz="1200" dirty="0" err="1">
                <a:hlinkClick r:id="rId17"/>
              </a:rPr>
              <a:t>Maathai</a:t>
            </a:r>
            <a:r>
              <a:rPr lang="es-ES" sz="1200" dirty="0"/>
              <a:t>, bióloga y defensora del medioambiente</a:t>
            </a:r>
          </a:p>
          <a:p>
            <a:r>
              <a:rPr lang="es-ES" sz="1200" dirty="0"/>
              <a:t>Mb: </a:t>
            </a:r>
            <a:r>
              <a:rPr lang="es-ES" sz="1200" dirty="0">
                <a:hlinkClick r:id="rId18"/>
              </a:rPr>
              <a:t>Felisa Martín Bravo</a:t>
            </a:r>
            <a:r>
              <a:rPr lang="es-ES" sz="1200" dirty="0"/>
              <a:t>, física</a:t>
            </a:r>
          </a:p>
          <a:p>
            <a:r>
              <a:rPr lang="es-ES" sz="1200" dirty="0"/>
              <a:t>Me: </a:t>
            </a:r>
            <a:r>
              <a:rPr lang="es-ES" sz="1200" dirty="0">
                <a:hlinkClick r:id="rId19"/>
              </a:rPr>
              <a:t>Marie </a:t>
            </a:r>
            <a:r>
              <a:rPr lang="es-ES" sz="1200" dirty="0" err="1">
                <a:hlinkClick r:id="rId19"/>
              </a:rPr>
              <a:t>Meurdrac</a:t>
            </a:r>
            <a:r>
              <a:rPr lang="es-ES" sz="1200" dirty="0"/>
              <a:t> &amp; </a:t>
            </a:r>
            <a:r>
              <a:rPr lang="es-ES" sz="1200" dirty="0">
                <a:hlinkClick r:id="rId20"/>
              </a:rPr>
              <a:t>Jane </a:t>
            </a:r>
            <a:r>
              <a:rPr lang="es-ES" sz="1200" dirty="0" err="1">
                <a:hlinkClick r:id="rId20"/>
              </a:rPr>
              <a:t>Marcet</a:t>
            </a:r>
            <a:r>
              <a:rPr lang="es-ES" sz="1200" dirty="0"/>
              <a:t>, químicas y divulgadoras</a:t>
            </a:r>
          </a:p>
          <a:p>
            <a:r>
              <a:rPr lang="es-ES" sz="1200" dirty="0"/>
              <a:t>Mg: </a:t>
            </a:r>
            <a:r>
              <a:rPr lang="es-ES" sz="1200" dirty="0">
                <a:hlinkClick r:id="rId21"/>
              </a:rPr>
              <a:t>Lynn </a:t>
            </a:r>
            <a:r>
              <a:rPr lang="es-ES" sz="1200" dirty="0" err="1">
                <a:hlinkClick r:id="rId21"/>
              </a:rPr>
              <a:t>Margulis</a:t>
            </a:r>
            <a:r>
              <a:rPr lang="es-ES" sz="1200" dirty="0"/>
              <a:t>, bióloga</a:t>
            </a:r>
          </a:p>
          <a:p>
            <a:r>
              <a:rPr lang="es-ES" sz="1200" dirty="0"/>
              <a:t>Mi: </a:t>
            </a:r>
            <a:r>
              <a:rPr lang="es-ES" sz="1200" dirty="0" err="1">
                <a:hlinkClick r:id="rId22"/>
              </a:rPr>
              <a:t>Maria</a:t>
            </a:r>
            <a:r>
              <a:rPr lang="es-ES" sz="1200" dirty="0">
                <a:hlinkClick r:id="rId22"/>
              </a:rPr>
              <a:t> Mitchell</a:t>
            </a:r>
            <a:r>
              <a:rPr lang="es-ES" sz="1200" dirty="0"/>
              <a:t>, astrónoma</a:t>
            </a:r>
          </a:p>
          <a:p>
            <a:r>
              <a:rPr lang="es-ES" sz="1200" dirty="0"/>
              <a:t>Mn: </a:t>
            </a:r>
            <a:r>
              <a:rPr lang="es-ES" sz="1200" dirty="0">
                <a:hlinkClick r:id="rId23"/>
              </a:rPr>
              <a:t>Rosa M. Menéndez</a:t>
            </a:r>
            <a:r>
              <a:rPr lang="es-ES" sz="1200" dirty="0"/>
              <a:t>, química</a:t>
            </a:r>
          </a:p>
          <a:p>
            <a:r>
              <a:rPr lang="es-ES" sz="1200" dirty="0"/>
              <a:t>Mo: </a:t>
            </a:r>
            <a:r>
              <a:rPr lang="es-ES" sz="1200" dirty="0">
                <a:hlinkClick r:id="rId24"/>
              </a:rPr>
              <a:t>Gabriela </a:t>
            </a:r>
            <a:r>
              <a:rPr lang="es-ES" sz="1200" dirty="0" err="1">
                <a:hlinkClick r:id="rId24"/>
              </a:rPr>
              <a:t>Morreale</a:t>
            </a:r>
            <a:r>
              <a:rPr lang="es-ES" sz="1200" dirty="0"/>
              <a:t>, química, Premio RJI de Inv. Clínica 1998</a:t>
            </a:r>
          </a:p>
          <a:p>
            <a:r>
              <a:rPr lang="es-ES" sz="1200" dirty="0" err="1"/>
              <a:t>Mr</a:t>
            </a:r>
            <a:r>
              <a:rPr lang="es-ES" sz="1200" dirty="0"/>
              <a:t>: </a:t>
            </a:r>
            <a:r>
              <a:rPr lang="es-ES" sz="1200" dirty="0">
                <a:hlinkClick r:id="rId25"/>
              </a:rPr>
              <a:t>Susana Marcos</a:t>
            </a:r>
            <a:r>
              <a:rPr lang="es-ES" sz="1200" dirty="0"/>
              <a:t>, física, Premio RJI de Nuevas Tecnologías 2017</a:t>
            </a:r>
          </a:p>
          <a:p>
            <a:r>
              <a:rPr lang="es-ES" sz="1200" dirty="0"/>
              <a:t>Ms: </a:t>
            </a:r>
            <a:r>
              <a:rPr lang="es-ES" sz="1200" dirty="0" err="1">
                <a:hlinkClick r:id="rId26"/>
              </a:rPr>
              <a:t>May</a:t>
            </a:r>
            <a:r>
              <a:rPr lang="es-ES" sz="1200" dirty="0">
                <a:hlinkClick r:id="rId26"/>
              </a:rPr>
              <a:t> </a:t>
            </a:r>
            <a:r>
              <a:rPr lang="es-ES" sz="1200" dirty="0" err="1">
                <a:hlinkClick r:id="rId26"/>
              </a:rPr>
              <a:t>Britt</a:t>
            </a:r>
            <a:r>
              <a:rPr lang="es-ES" sz="1200" dirty="0">
                <a:hlinkClick r:id="rId26"/>
              </a:rPr>
              <a:t> </a:t>
            </a:r>
            <a:r>
              <a:rPr lang="es-ES" sz="1200" dirty="0" err="1">
                <a:hlinkClick r:id="rId26"/>
              </a:rPr>
              <a:t>Moser</a:t>
            </a:r>
            <a:r>
              <a:rPr lang="es-ES" sz="1200" dirty="0"/>
              <a:t>, </a:t>
            </a:r>
            <a:r>
              <a:rPr lang="es-ES" sz="1200" dirty="0" err="1"/>
              <a:t>neurocientífica</a:t>
            </a:r>
            <a:r>
              <a:rPr lang="es-ES" sz="1200" dirty="0"/>
              <a:t> y PN Medicina 2014</a:t>
            </a:r>
          </a:p>
          <a:p>
            <a:r>
              <a:rPr lang="es-ES" sz="1200" dirty="0"/>
              <a:t>Mt: </a:t>
            </a:r>
            <a:r>
              <a:rPr lang="es-ES" sz="1200" dirty="0">
                <a:hlinkClick r:id="rId27"/>
              </a:rPr>
              <a:t>Lise </a:t>
            </a:r>
            <a:r>
              <a:rPr lang="es-ES" sz="1200" dirty="0" err="1">
                <a:hlinkClick r:id="rId27"/>
              </a:rPr>
              <a:t>Meitner</a:t>
            </a:r>
            <a:r>
              <a:rPr lang="es-ES" sz="1200" dirty="0"/>
              <a:t>, física</a:t>
            </a:r>
          </a:p>
          <a:p>
            <a:r>
              <a:rPr lang="es-ES" sz="1200" dirty="0" err="1"/>
              <a:t>Mz</a:t>
            </a:r>
            <a:r>
              <a:rPr lang="es-ES" sz="1200" dirty="0"/>
              <a:t>: </a:t>
            </a:r>
            <a:r>
              <a:rPr lang="es-ES" sz="1200" dirty="0" err="1">
                <a:hlinkClick r:id="rId28"/>
              </a:rPr>
              <a:t>Maryam</a:t>
            </a:r>
            <a:r>
              <a:rPr lang="es-ES" sz="1200" dirty="0">
                <a:hlinkClick r:id="rId28"/>
              </a:rPr>
              <a:t> </a:t>
            </a:r>
            <a:r>
              <a:rPr lang="es-ES" sz="1200" dirty="0" err="1">
                <a:hlinkClick r:id="rId28"/>
              </a:rPr>
              <a:t>Mirzajani</a:t>
            </a:r>
            <a:r>
              <a:rPr lang="es-ES" sz="1200" dirty="0"/>
              <a:t>, matemática</a:t>
            </a:r>
          </a:p>
          <a:p>
            <a:r>
              <a:rPr lang="es-ES" sz="1200" dirty="0"/>
              <a:t>Nd: </a:t>
            </a:r>
            <a:r>
              <a:rPr lang="es-ES" sz="1200" dirty="0">
                <a:hlinkClick r:id="rId29"/>
              </a:rPr>
              <a:t>Ida </a:t>
            </a:r>
            <a:r>
              <a:rPr lang="es-ES" sz="1200" dirty="0" err="1">
                <a:hlinkClick r:id="rId29"/>
              </a:rPr>
              <a:t>Noddack</a:t>
            </a:r>
            <a:r>
              <a:rPr lang="es-ES" sz="1200" dirty="0"/>
              <a:t>, química</a:t>
            </a:r>
          </a:p>
          <a:p>
            <a:r>
              <a:rPr lang="es-ES" sz="1200" dirty="0" err="1"/>
              <a:t>Ng</a:t>
            </a:r>
            <a:r>
              <a:rPr lang="es-ES" sz="1200" dirty="0"/>
              <a:t>: </a:t>
            </a:r>
            <a:r>
              <a:rPr lang="es-ES" sz="1200" dirty="0">
                <a:hlinkClick r:id="rId30"/>
              </a:rPr>
              <a:t>Florence </a:t>
            </a:r>
            <a:r>
              <a:rPr lang="es-ES" sz="1200" dirty="0" err="1">
                <a:hlinkClick r:id="rId30"/>
              </a:rPr>
              <a:t>Nightingale</a:t>
            </a:r>
            <a:r>
              <a:rPr lang="es-ES" sz="1200" dirty="0"/>
              <a:t>, enfermera</a:t>
            </a:r>
          </a:p>
          <a:p>
            <a:r>
              <a:rPr lang="es-ES" sz="1200" dirty="0"/>
              <a:t>Ni: </a:t>
            </a:r>
            <a:r>
              <a:rPr lang="es-ES" sz="1200" dirty="0">
                <a:hlinkClick r:id="rId31"/>
              </a:rPr>
              <a:t>Ángela Nieto</a:t>
            </a:r>
            <a:r>
              <a:rPr lang="es-ES" sz="1200" dirty="0"/>
              <a:t>, </a:t>
            </a:r>
            <a:r>
              <a:rPr lang="es-ES" sz="1200" dirty="0" err="1"/>
              <a:t>neurocientífica</a:t>
            </a:r>
            <a:r>
              <a:rPr lang="es-ES" sz="1200" dirty="0"/>
              <a:t>, Premio RJI Inv. Básica 2009</a:t>
            </a:r>
          </a:p>
          <a:p>
            <a:r>
              <a:rPr lang="es-ES" sz="1200" dirty="0"/>
              <a:t>No: </a:t>
            </a:r>
            <a:r>
              <a:rPr lang="es-ES" sz="1200" dirty="0">
                <a:hlinkClick r:id="rId32"/>
              </a:rPr>
              <a:t>Emmy </a:t>
            </a:r>
            <a:r>
              <a:rPr lang="es-ES" sz="1200" dirty="0" err="1">
                <a:hlinkClick r:id="rId32"/>
              </a:rPr>
              <a:t>Noether</a:t>
            </a:r>
            <a:r>
              <a:rPr lang="es-ES" sz="1200" dirty="0"/>
              <a:t>, matemática</a:t>
            </a:r>
          </a:p>
          <a:p>
            <a:r>
              <a:rPr lang="es-ES" sz="1200" dirty="0" err="1"/>
              <a:t>Nu</a:t>
            </a:r>
            <a:r>
              <a:rPr lang="es-ES" sz="1200" dirty="0"/>
              <a:t>: </a:t>
            </a:r>
            <a:r>
              <a:rPr lang="es-ES" sz="1200" dirty="0" err="1">
                <a:hlinkClick r:id="rId33"/>
              </a:rPr>
              <a:t>Christiane</a:t>
            </a:r>
            <a:r>
              <a:rPr lang="es-ES" sz="1200" dirty="0">
                <a:hlinkClick r:id="rId33"/>
              </a:rPr>
              <a:t> </a:t>
            </a:r>
            <a:r>
              <a:rPr lang="es-ES" sz="1200" dirty="0" err="1">
                <a:hlinkClick r:id="rId33"/>
              </a:rPr>
              <a:t>Nüsslein-Volhard</a:t>
            </a:r>
            <a:r>
              <a:rPr lang="es-ES" sz="1200" dirty="0"/>
              <a:t>, bióloga y PN Medicina 1995</a:t>
            </a:r>
          </a:p>
          <a:p>
            <a:endParaRPr lang="es-ES" sz="1200" dirty="0"/>
          </a:p>
        </p:txBody>
      </p:sp>
      <p:sp>
        <p:nvSpPr>
          <p:cNvPr id="11" name="10 Rectángulo"/>
          <p:cNvSpPr/>
          <p:nvPr/>
        </p:nvSpPr>
        <p:spPr>
          <a:xfrm>
            <a:off x="4572000" y="908720"/>
            <a:ext cx="4680520" cy="54476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/>
              <a:t>Pc: </a:t>
            </a:r>
            <a:r>
              <a:rPr lang="es-ES" sz="1200" dirty="0" err="1">
                <a:hlinkClick r:id="rId34"/>
              </a:rPr>
              <a:t>Agnes</a:t>
            </a:r>
            <a:r>
              <a:rPr lang="es-ES" sz="1200" dirty="0">
                <a:hlinkClick r:id="rId34"/>
              </a:rPr>
              <a:t> </a:t>
            </a:r>
            <a:r>
              <a:rPr lang="es-ES" sz="1200" dirty="0" err="1">
                <a:hlinkClick r:id="rId34"/>
              </a:rPr>
              <a:t>Pockels</a:t>
            </a:r>
            <a:r>
              <a:rPr lang="es-ES" sz="1200" dirty="0"/>
              <a:t>, química</a:t>
            </a:r>
          </a:p>
          <a:p>
            <a:r>
              <a:rPr lang="es-ES" sz="1200" dirty="0"/>
              <a:t>Pe: </a:t>
            </a:r>
            <a:r>
              <a:rPr lang="es-ES" sz="1200" dirty="0">
                <a:hlinkClick r:id="rId35"/>
              </a:rPr>
              <a:t>Margarite </a:t>
            </a:r>
            <a:r>
              <a:rPr lang="es-ES" sz="1200" dirty="0" err="1">
                <a:hlinkClick r:id="rId35"/>
              </a:rPr>
              <a:t>Perey</a:t>
            </a:r>
            <a:r>
              <a:rPr lang="es-ES" sz="1200" dirty="0"/>
              <a:t>, física</a:t>
            </a:r>
          </a:p>
          <a:p>
            <a:r>
              <a:rPr lang="es-ES" sz="1200" dirty="0" err="1"/>
              <a:t>Py</a:t>
            </a:r>
            <a:r>
              <a:rPr lang="es-ES" sz="1200" dirty="0"/>
              <a:t>: </a:t>
            </a:r>
            <a:r>
              <a:rPr lang="es-ES" sz="1200" dirty="0">
                <a:hlinkClick r:id="rId36"/>
              </a:rPr>
              <a:t>Cecilia </a:t>
            </a:r>
            <a:r>
              <a:rPr lang="es-ES" sz="1200" dirty="0" err="1">
                <a:hlinkClick r:id="rId36"/>
              </a:rPr>
              <a:t>Payne-Gaposchkin</a:t>
            </a:r>
            <a:r>
              <a:rPr lang="es-ES" sz="1200" dirty="0"/>
              <a:t>, astrónoma</a:t>
            </a:r>
          </a:p>
          <a:p>
            <a:r>
              <a:rPr lang="es-ES" sz="1200" dirty="0" err="1"/>
              <a:t>Pz</a:t>
            </a:r>
            <a:r>
              <a:rPr lang="es-ES" sz="1200" dirty="0"/>
              <a:t>: </a:t>
            </a:r>
            <a:r>
              <a:rPr lang="es-ES" sz="1200" dirty="0">
                <a:hlinkClick r:id="rId37"/>
              </a:rPr>
              <a:t>Marie </a:t>
            </a:r>
            <a:r>
              <a:rPr lang="es-ES" sz="1200" dirty="0" err="1">
                <a:hlinkClick r:id="rId37"/>
              </a:rPr>
              <a:t>Anne</a:t>
            </a:r>
            <a:r>
              <a:rPr lang="es-ES" sz="1200" dirty="0">
                <a:hlinkClick r:id="rId37"/>
              </a:rPr>
              <a:t> </a:t>
            </a:r>
            <a:r>
              <a:rPr lang="es-ES" sz="1200" dirty="0" err="1">
                <a:hlinkClick r:id="rId37"/>
              </a:rPr>
              <a:t>Paulze</a:t>
            </a:r>
            <a:r>
              <a:rPr lang="es-ES" sz="1200" dirty="0"/>
              <a:t>, química</a:t>
            </a:r>
          </a:p>
          <a:p>
            <a:r>
              <a:rPr lang="es-ES" sz="1200" dirty="0" err="1"/>
              <a:t>Rc</a:t>
            </a:r>
            <a:r>
              <a:rPr lang="es-ES" sz="1200" dirty="0"/>
              <a:t>: </a:t>
            </a:r>
            <a:r>
              <a:rPr lang="es-ES" sz="1200" dirty="0">
                <a:hlinkClick r:id="rId38"/>
              </a:rPr>
              <a:t>Ellen Richards</a:t>
            </a:r>
            <a:r>
              <a:rPr lang="es-ES" sz="1200" dirty="0"/>
              <a:t>, química</a:t>
            </a:r>
          </a:p>
          <a:p>
            <a:r>
              <a:rPr lang="es-ES" sz="1200" dirty="0" err="1"/>
              <a:t>Rd</a:t>
            </a:r>
            <a:r>
              <a:rPr lang="es-ES" sz="1200" dirty="0"/>
              <a:t>: </a:t>
            </a:r>
            <a:r>
              <a:rPr lang="es-ES" sz="1200" dirty="0">
                <a:hlinkClick r:id="rId39"/>
              </a:rPr>
              <a:t>Teresa Rodrigo</a:t>
            </a:r>
            <a:r>
              <a:rPr lang="es-ES" sz="1200" dirty="0"/>
              <a:t>, física</a:t>
            </a:r>
          </a:p>
          <a:p>
            <a:r>
              <a:rPr lang="es-ES" sz="1200" dirty="0" err="1"/>
              <a:t>Rm</a:t>
            </a:r>
            <a:r>
              <a:rPr lang="es-ES" sz="1200" dirty="0"/>
              <a:t>: </a:t>
            </a:r>
            <a:r>
              <a:rPr lang="es-ES" sz="1200" dirty="0">
                <a:hlinkClick r:id="rId40"/>
              </a:rPr>
              <a:t>Nancy G. </a:t>
            </a:r>
            <a:r>
              <a:rPr lang="es-ES" sz="1200" dirty="0" err="1">
                <a:hlinkClick r:id="rId40"/>
              </a:rPr>
              <a:t>Roman</a:t>
            </a:r>
            <a:r>
              <a:rPr lang="es-ES" sz="1200" dirty="0"/>
              <a:t>, astrónoma</a:t>
            </a:r>
          </a:p>
          <a:p>
            <a:r>
              <a:rPr lang="es-ES" sz="1200" dirty="0" err="1"/>
              <a:t>Rr</a:t>
            </a:r>
            <a:r>
              <a:rPr lang="es-ES" sz="1200" dirty="0"/>
              <a:t>: </a:t>
            </a:r>
            <a:r>
              <a:rPr lang="es-ES" sz="1200" dirty="0">
                <a:hlinkClick r:id="rId41"/>
              </a:rPr>
              <a:t>Ángela Ruiz Robles</a:t>
            </a:r>
            <a:r>
              <a:rPr lang="es-ES" sz="1200" dirty="0"/>
              <a:t>, inventora</a:t>
            </a:r>
          </a:p>
          <a:p>
            <a:r>
              <a:rPr lang="es-ES" sz="1200" dirty="0"/>
              <a:t>Ru: </a:t>
            </a:r>
            <a:r>
              <a:rPr lang="es-ES" sz="1200" dirty="0">
                <a:hlinkClick r:id="rId42"/>
              </a:rPr>
              <a:t>Vera </a:t>
            </a:r>
            <a:r>
              <a:rPr lang="es-ES" sz="1200" dirty="0" err="1">
                <a:hlinkClick r:id="rId42"/>
              </a:rPr>
              <a:t>Rubin</a:t>
            </a:r>
            <a:r>
              <a:rPr lang="es-ES" sz="1200" dirty="0"/>
              <a:t>, astrónoma</a:t>
            </a:r>
          </a:p>
          <a:p>
            <a:r>
              <a:rPr lang="es-ES" sz="1200" dirty="0"/>
              <a:t>Sc: </a:t>
            </a:r>
            <a:r>
              <a:rPr lang="es-ES" sz="1200" dirty="0" err="1">
                <a:hlinkClick r:id="rId43"/>
              </a:rPr>
              <a:t>Bodil</a:t>
            </a:r>
            <a:r>
              <a:rPr lang="es-ES" sz="1200" dirty="0">
                <a:hlinkClick r:id="rId43"/>
              </a:rPr>
              <a:t> Schmidt </a:t>
            </a:r>
            <a:r>
              <a:rPr lang="es-ES" sz="1200" dirty="0" err="1">
                <a:hlinkClick r:id="rId43"/>
              </a:rPr>
              <a:t>Nielsen</a:t>
            </a:r>
            <a:r>
              <a:rPr lang="es-ES" sz="1200" dirty="0"/>
              <a:t>, fisióloga</a:t>
            </a:r>
          </a:p>
          <a:p>
            <a:r>
              <a:rPr lang="es-ES" sz="1200" dirty="0"/>
              <a:t>Si: </a:t>
            </a:r>
            <a:r>
              <a:rPr lang="es-ES" sz="1200" dirty="0">
                <a:hlinkClick r:id="rId44"/>
              </a:rPr>
              <a:t>Alicia </a:t>
            </a:r>
            <a:r>
              <a:rPr lang="es-ES" sz="1200" dirty="0" err="1">
                <a:hlinkClick r:id="rId44"/>
              </a:rPr>
              <a:t>Sintes</a:t>
            </a:r>
            <a:r>
              <a:rPr lang="es-ES" sz="1200" dirty="0"/>
              <a:t>, física</a:t>
            </a:r>
          </a:p>
          <a:p>
            <a:r>
              <a:rPr lang="es-ES" sz="1200" dirty="0" err="1"/>
              <a:t>Sl</a:t>
            </a:r>
            <a:r>
              <a:rPr lang="es-ES" sz="1200" dirty="0"/>
              <a:t>: </a:t>
            </a:r>
            <a:r>
              <a:rPr lang="es-ES" sz="1200" dirty="0">
                <a:hlinkClick r:id="rId45"/>
              </a:rPr>
              <a:t>Margarita Salas</a:t>
            </a:r>
            <a:r>
              <a:rPr lang="es-ES" sz="1200" dirty="0"/>
              <a:t>, bioquímica, Premio RJI Inv. Básica 1994</a:t>
            </a:r>
          </a:p>
          <a:p>
            <a:r>
              <a:rPr lang="es-ES" sz="1200" dirty="0"/>
              <a:t>Sm: </a:t>
            </a:r>
            <a:r>
              <a:rPr lang="es-ES" sz="1200" dirty="0">
                <a:hlinkClick r:id="rId46"/>
              </a:rPr>
              <a:t>Mary </a:t>
            </a:r>
            <a:r>
              <a:rPr lang="es-ES" sz="1200" dirty="0" err="1">
                <a:hlinkClick r:id="rId46"/>
              </a:rPr>
              <a:t>Sommerville</a:t>
            </a:r>
            <a:r>
              <a:rPr lang="es-ES" sz="1200" dirty="0"/>
              <a:t>, matemática</a:t>
            </a:r>
          </a:p>
          <a:p>
            <a:r>
              <a:rPr lang="es-ES" sz="1200" dirty="0"/>
              <a:t>Sn: </a:t>
            </a:r>
            <a:r>
              <a:rPr lang="es-ES" sz="1200" dirty="0">
                <a:hlinkClick r:id="rId47"/>
              </a:rPr>
              <a:t>Françoise Barré-</a:t>
            </a:r>
            <a:r>
              <a:rPr lang="es-ES" sz="1200" dirty="0" err="1">
                <a:hlinkClick r:id="rId47"/>
              </a:rPr>
              <a:t>Sinoussi</a:t>
            </a:r>
            <a:r>
              <a:rPr lang="es-ES" sz="1200" dirty="0"/>
              <a:t>, viróloga y PN Medicina 2008</a:t>
            </a:r>
          </a:p>
          <a:p>
            <a:r>
              <a:rPr lang="es-ES" sz="1200" dirty="0"/>
              <a:t>Sr: </a:t>
            </a:r>
            <a:r>
              <a:rPr lang="es-ES" sz="1200" dirty="0" err="1">
                <a:hlinkClick r:id="rId48"/>
              </a:rPr>
              <a:t>Donna</a:t>
            </a:r>
            <a:r>
              <a:rPr lang="es-ES" sz="1200" dirty="0">
                <a:hlinkClick r:id="rId48"/>
              </a:rPr>
              <a:t> </a:t>
            </a:r>
            <a:r>
              <a:rPr lang="es-ES" sz="1200" dirty="0" err="1">
                <a:hlinkClick r:id="rId48"/>
              </a:rPr>
              <a:t>Strickland</a:t>
            </a:r>
            <a:r>
              <a:rPr lang="es-ES" sz="1200" dirty="0"/>
              <a:t>, física y PN Física 2018</a:t>
            </a:r>
          </a:p>
          <a:p>
            <a:r>
              <a:rPr lang="es-ES" sz="1200" dirty="0" err="1"/>
              <a:t>St</a:t>
            </a:r>
            <a:r>
              <a:rPr lang="es-ES" sz="1200" dirty="0"/>
              <a:t>: </a:t>
            </a:r>
            <a:r>
              <a:rPr lang="es-ES" sz="1200" dirty="0">
                <a:hlinkClick r:id="rId49"/>
              </a:rPr>
              <a:t>Marie </a:t>
            </a:r>
            <a:r>
              <a:rPr lang="es-ES" sz="1200" dirty="0" err="1">
                <a:hlinkClick r:id="rId49"/>
              </a:rPr>
              <a:t>Stopes</a:t>
            </a:r>
            <a:r>
              <a:rPr lang="es-ES" sz="1200" dirty="0"/>
              <a:t>, paleobotánica</a:t>
            </a:r>
          </a:p>
          <a:p>
            <a:r>
              <a:rPr lang="es-ES" sz="1200" dirty="0"/>
              <a:t>Sv: </a:t>
            </a:r>
            <a:r>
              <a:rPr lang="es-ES" sz="1200" dirty="0" err="1">
                <a:hlinkClick r:id="rId50"/>
              </a:rPr>
              <a:t>Nettie</a:t>
            </a:r>
            <a:r>
              <a:rPr lang="es-ES" sz="1200" dirty="0">
                <a:hlinkClick r:id="rId50"/>
              </a:rPr>
              <a:t> Stevens</a:t>
            </a:r>
            <a:r>
              <a:rPr lang="es-ES" sz="1200" dirty="0"/>
              <a:t>, genetista</a:t>
            </a:r>
          </a:p>
          <a:p>
            <a:r>
              <a:rPr lang="es-ES" sz="1200" dirty="0" err="1"/>
              <a:t>Sy</a:t>
            </a:r>
            <a:r>
              <a:rPr lang="es-ES" sz="1200" dirty="0"/>
              <a:t>: </a:t>
            </a:r>
            <a:r>
              <a:rPr lang="es-ES" sz="1200" dirty="0" err="1">
                <a:hlinkClick r:id="rId51"/>
              </a:rPr>
              <a:t>Maria</a:t>
            </a:r>
            <a:r>
              <a:rPr lang="es-ES" sz="1200" dirty="0">
                <a:hlinkClick r:id="rId51"/>
              </a:rPr>
              <a:t> Sybilla </a:t>
            </a:r>
            <a:r>
              <a:rPr lang="es-ES" sz="1200" dirty="0" err="1">
                <a:hlinkClick r:id="rId51"/>
              </a:rPr>
              <a:t>Merian</a:t>
            </a:r>
            <a:r>
              <a:rPr lang="es-ES" sz="1200" dirty="0"/>
              <a:t>, botánica y entomóloga</a:t>
            </a:r>
          </a:p>
          <a:p>
            <a:r>
              <a:rPr lang="es-ES" sz="1200" dirty="0"/>
              <a:t>T: </a:t>
            </a:r>
            <a:r>
              <a:rPr lang="es-ES" sz="1200" dirty="0" err="1">
                <a:hlinkClick r:id="rId52"/>
              </a:rPr>
              <a:t>Trótula</a:t>
            </a:r>
            <a:r>
              <a:rPr lang="es-ES" sz="1200" dirty="0">
                <a:hlinkClick r:id="rId52"/>
              </a:rPr>
              <a:t> de Salerno</a:t>
            </a:r>
            <a:r>
              <a:rPr lang="es-ES" sz="1200" dirty="0"/>
              <a:t>, médico</a:t>
            </a:r>
          </a:p>
          <a:p>
            <a:r>
              <a:rPr lang="es-ES" sz="1200" dirty="0"/>
              <a:t>Th: </a:t>
            </a:r>
            <a:r>
              <a:rPr lang="es-ES" sz="1200" dirty="0">
                <a:hlinkClick r:id="rId53"/>
              </a:rPr>
              <a:t>Marie </a:t>
            </a:r>
            <a:r>
              <a:rPr lang="es-ES" sz="1200" dirty="0" err="1">
                <a:hlinkClick r:id="rId53"/>
              </a:rPr>
              <a:t>Tharp</a:t>
            </a:r>
            <a:r>
              <a:rPr lang="es-ES" sz="1200" dirty="0"/>
              <a:t> y </a:t>
            </a:r>
            <a:r>
              <a:rPr lang="es-ES" sz="1200" dirty="0">
                <a:hlinkClick r:id="rId54"/>
              </a:rPr>
              <a:t>Sylvia </a:t>
            </a:r>
            <a:r>
              <a:rPr lang="es-ES" sz="1200" dirty="0" err="1">
                <a:hlinkClick r:id="rId54"/>
              </a:rPr>
              <a:t>Earle</a:t>
            </a:r>
            <a:r>
              <a:rPr lang="es-ES" sz="1200" dirty="0"/>
              <a:t>, oceanógrafas</a:t>
            </a:r>
          </a:p>
          <a:p>
            <a:r>
              <a:rPr lang="es-ES" sz="1200" dirty="0"/>
              <a:t>Ti: </a:t>
            </a:r>
            <a:r>
              <a:rPr lang="es-ES" sz="1200" dirty="0">
                <a:hlinkClick r:id="rId55"/>
              </a:rPr>
              <a:t>Beatrice </a:t>
            </a:r>
            <a:r>
              <a:rPr lang="es-ES" sz="1200" dirty="0" err="1">
                <a:hlinkClick r:id="rId55"/>
              </a:rPr>
              <a:t>Tinsley</a:t>
            </a:r>
            <a:r>
              <a:rPr lang="es-ES" sz="1200" dirty="0"/>
              <a:t>, astrónoma</a:t>
            </a:r>
          </a:p>
          <a:p>
            <a:r>
              <a:rPr lang="es-ES" sz="1200" dirty="0" err="1"/>
              <a:t>Tk</a:t>
            </a:r>
            <a:r>
              <a:rPr lang="es-ES" sz="1200" dirty="0"/>
              <a:t>: </a:t>
            </a:r>
            <a:r>
              <a:rPr lang="es-ES" sz="1200" dirty="0" err="1">
                <a:hlinkClick r:id="rId56"/>
              </a:rPr>
              <a:t>Mária</a:t>
            </a:r>
            <a:r>
              <a:rPr lang="es-ES" sz="1200" dirty="0">
                <a:hlinkClick r:id="rId56"/>
              </a:rPr>
              <a:t> </a:t>
            </a:r>
            <a:r>
              <a:rPr lang="es-ES" sz="1200" dirty="0" err="1">
                <a:hlinkClick r:id="rId56"/>
              </a:rPr>
              <a:t>Telkes</a:t>
            </a:r>
            <a:r>
              <a:rPr lang="es-ES" sz="1200" dirty="0"/>
              <a:t>, física e ingeniera</a:t>
            </a:r>
          </a:p>
          <a:p>
            <a:r>
              <a:rPr lang="es-ES" sz="1200" dirty="0" err="1"/>
              <a:t>Vr</a:t>
            </a:r>
            <a:r>
              <a:rPr lang="es-ES" sz="1200" dirty="0"/>
              <a:t>: </a:t>
            </a:r>
            <a:r>
              <a:rPr lang="es-ES" sz="1200" dirty="0">
                <a:hlinkClick r:id="rId57"/>
              </a:rPr>
              <a:t>María </a:t>
            </a:r>
            <a:r>
              <a:rPr lang="es-ES" sz="1200" dirty="0" err="1">
                <a:hlinkClick r:id="rId57"/>
              </a:rPr>
              <a:t>Vallet</a:t>
            </a:r>
            <a:r>
              <a:rPr lang="es-ES" sz="1200" dirty="0">
                <a:hlinkClick r:id="rId57"/>
              </a:rPr>
              <a:t> Regí</a:t>
            </a:r>
            <a:r>
              <a:rPr lang="es-ES" sz="1200" dirty="0"/>
              <a:t>, química farmacéutica, Premio RJI Inv. Básica 2018</a:t>
            </a:r>
          </a:p>
          <a:p>
            <a:r>
              <a:rPr lang="es-ES" sz="1200" dirty="0"/>
              <a:t>W: </a:t>
            </a:r>
            <a:r>
              <a:rPr lang="es-ES" sz="1200" dirty="0" err="1">
                <a:hlinkClick r:id="rId58"/>
              </a:rPr>
              <a:t>Chien</a:t>
            </a:r>
            <a:r>
              <a:rPr lang="es-ES" sz="1200" dirty="0">
                <a:hlinkClick r:id="rId58"/>
              </a:rPr>
              <a:t> </a:t>
            </a:r>
            <a:r>
              <a:rPr lang="es-ES" sz="1200" dirty="0" err="1">
                <a:hlinkClick r:id="rId58"/>
              </a:rPr>
              <a:t>Shiung</a:t>
            </a:r>
            <a:r>
              <a:rPr lang="es-ES" sz="1200" dirty="0">
                <a:hlinkClick r:id="rId58"/>
              </a:rPr>
              <a:t> </a:t>
            </a:r>
            <a:r>
              <a:rPr lang="es-ES" sz="1200" dirty="0" err="1">
                <a:hlinkClick r:id="rId58"/>
              </a:rPr>
              <a:t>Wu</a:t>
            </a:r>
            <a:r>
              <a:rPr lang="es-ES" sz="1200" dirty="0"/>
              <a:t> (</a:t>
            </a:r>
            <a:r>
              <a:rPr lang="es-ES" sz="1200" dirty="0">
                <a:hlinkClick r:id="rId59"/>
              </a:rPr>
              <a:t>y II</a:t>
            </a:r>
            <a:r>
              <a:rPr lang="es-ES" sz="1200" dirty="0"/>
              <a:t>), física</a:t>
            </a:r>
          </a:p>
          <a:p>
            <a:r>
              <a:rPr lang="es-ES" sz="1200" dirty="0" err="1"/>
              <a:t>Wk</a:t>
            </a:r>
            <a:r>
              <a:rPr lang="es-ES" sz="1200" dirty="0"/>
              <a:t>: </a:t>
            </a:r>
            <a:r>
              <a:rPr lang="es-ES" sz="1200" dirty="0" err="1">
                <a:hlinkClick r:id="rId60"/>
              </a:rPr>
              <a:t>Maria</a:t>
            </a:r>
            <a:r>
              <a:rPr lang="es-ES" sz="1200" dirty="0">
                <a:hlinkClick r:id="rId60"/>
              </a:rPr>
              <a:t> </a:t>
            </a:r>
            <a:r>
              <a:rPr lang="es-ES" sz="1200" dirty="0" err="1">
                <a:hlinkClick r:id="rId60"/>
              </a:rPr>
              <a:t>Winkelmann</a:t>
            </a:r>
            <a:r>
              <a:rPr lang="es-ES" sz="1200" dirty="0"/>
              <a:t>, astrónoma</a:t>
            </a:r>
          </a:p>
          <a:p>
            <a:r>
              <a:rPr lang="es-ES" sz="1200" dirty="0" err="1"/>
              <a:t>Wo</a:t>
            </a:r>
            <a:r>
              <a:rPr lang="es-ES" sz="1200" dirty="0"/>
              <a:t>: </a:t>
            </a:r>
            <a:r>
              <a:rPr lang="es-ES" sz="1200" dirty="0">
                <a:hlinkClick r:id="rId61"/>
              </a:rPr>
              <a:t>María </a:t>
            </a:r>
            <a:r>
              <a:rPr lang="es-ES" sz="1200" dirty="0" err="1">
                <a:hlinkClick r:id="rId61"/>
              </a:rPr>
              <a:t>Wonenburger</a:t>
            </a:r>
            <a:r>
              <a:rPr lang="es-ES" sz="1200" dirty="0"/>
              <a:t>, matemática</a:t>
            </a:r>
          </a:p>
          <a:p>
            <a:r>
              <a:rPr lang="es-ES" sz="1200" dirty="0" err="1"/>
              <a:t>Wt</a:t>
            </a:r>
            <a:r>
              <a:rPr lang="es-ES" sz="1200" dirty="0"/>
              <a:t>:</a:t>
            </a:r>
            <a:r>
              <a:rPr lang="es-ES" sz="1200" dirty="0">
                <a:hlinkClick r:id="rId62"/>
              </a:rPr>
              <a:t> Linda Watkins</a:t>
            </a:r>
            <a:r>
              <a:rPr lang="es-ES" sz="1200" dirty="0"/>
              <a:t>, bioquímica y PPA ICT 2010</a:t>
            </a:r>
          </a:p>
          <a:p>
            <a:r>
              <a:rPr lang="es-ES" sz="1200" dirty="0"/>
              <a:t>Y: </a:t>
            </a:r>
            <a:r>
              <a:rPr lang="es-ES" sz="1200" dirty="0">
                <a:hlinkClick r:id="rId63"/>
              </a:rPr>
              <a:t>Tu </a:t>
            </a:r>
            <a:r>
              <a:rPr lang="es-ES" sz="1200" dirty="0" err="1">
                <a:hlinkClick r:id="rId63"/>
              </a:rPr>
              <a:t>Youyou</a:t>
            </a:r>
            <a:r>
              <a:rPr lang="es-ES" sz="1200" dirty="0"/>
              <a:t>, química farmacéutica y PN Medicina 2015</a:t>
            </a:r>
          </a:p>
          <a:p>
            <a:endParaRPr lang="es-ES" sz="1200" dirty="0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 rotWithShape="1">
          <a:blip r:embed="rId6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3" t="19721" r="5542" b="36666"/>
          <a:stretch/>
        </p:blipFill>
        <p:spPr bwMode="auto">
          <a:xfrm>
            <a:off x="120972" y="64655"/>
            <a:ext cx="8801356" cy="840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90628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https://naukas.com/fx/themes/PRINCIPAL/images/cabecer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972" y="6096490"/>
            <a:ext cx="2362796" cy="7168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https://11defebrero.files.wordpress.com/2017/11/11f_largo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036" y="6164303"/>
            <a:ext cx="1569326" cy="70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by-nc-sa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4416" y="6323464"/>
            <a:ext cx="1247775" cy="438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8 CuadroTexto"/>
          <p:cNvSpPr txBox="1"/>
          <p:nvPr/>
        </p:nvSpPr>
        <p:spPr>
          <a:xfrm>
            <a:off x="4045645" y="6323464"/>
            <a:ext cx="15026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200" dirty="0"/>
              <a:t>Teresa Valdés-Solís</a:t>
            </a:r>
          </a:p>
          <a:p>
            <a:r>
              <a:rPr lang="es-ES" sz="1200" dirty="0"/>
              <a:t>@</a:t>
            </a:r>
            <a:r>
              <a:rPr lang="es-ES" sz="1200" dirty="0" err="1"/>
              <a:t>tvaldessolis</a:t>
            </a:r>
            <a:endParaRPr lang="es-ES" sz="1200" dirty="0"/>
          </a:p>
        </p:txBody>
      </p:sp>
      <p:sp>
        <p:nvSpPr>
          <p:cNvPr id="10" name="9 Rectángulo"/>
          <p:cNvSpPr/>
          <p:nvPr/>
        </p:nvSpPr>
        <p:spPr>
          <a:xfrm>
            <a:off x="107504" y="935701"/>
            <a:ext cx="482453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err="1"/>
              <a:t>Yn</a:t>
            </a:r>
            <a:r>
              <a:rPr lang="es-ES" sz="1200" dirty="0"/>
              <a:t>: </a:t>
            </a:r>
            <a:r>
              <a:rPr lang="es-ES" sz="1200" dirty="0">
                <a:hlinkClick r:id="rId5"/>
              </a:rPr>
              <a:t>Ada </a:t>
            </a:r>
            <a:r>
              <a:rPr lang="es-ES" sz="1200" dirty="0" err="1">
                <a:hlinkClick r:id="rId5"/>
              </a:rPr>
              <a:t>Yonath</a:t>
            </a:r>
            <a:r>
              <a:rPr lang="es-ES" sz="1200" dirty="0"/>
              <a:t>, química y PN Química 2009</a:t>
            </a:r>
          </a:p>
          <a:p>
            <a:r>
              <a:rPr lang="es-ES" sz="1200" dirty="0" err="1"/>
              <a:t>Yw</a:t>
            </a:r>
            <a:r>
              <a:rPr lang="es-ES" sz="1200" dirty="0"/>
              <a:t>: </a:t>
            </a:r>
            <a:r>
              <a:rPr lang="es-ES" sz="1200" dirty="0" err="1">
                <a:hlinkClick r:id="rId6"/>
              </a:rPr>
              <a:t>Rosalyn</a:t>
            </a:r>
            <a:r>
              <a:rPr lang="es-ES" sz="1200" dirty="0">
                <a:hlinkClick r:id="rId6"/>
              </a:rPr>
              <a:t> </a:t>
            </a:r>
            <a:r>
              <a:rPr lang="es-ES" sz="1200" dirty="0" err="1">
                <a:hlinkClick r:id="rId6"/>
              </a:rPr>
              <a:t>Yalow</a:t>
            </a:r>
            <a:r>
              <a:rPr lang="es-ES" sz="1200" dirty="0"/>
              <a:t>, biofísica y PN Medicina 1977</a:t>
            </a:r>
          </a:p>
          <a:p>
            <a:r>
              <a:rPr lang="es-ES" sz="1200" dirty="0" err="1"/>
              <a:t>Yz</a:t>
            </a:r>
            <a:r>
              <a:rPr lang="es-ES" sz="1200" dirty="0"/>
              <a:t>: </a:t>
            </a:r>
            <a:r>
              <a:rPr lang="es-ES" sz="1200" dirty="0">
                <a:hlinkClick r:id="rId7"/>
              </a:rPr>
              <a:t>Josefa </a:t>
            </a:r>
            <a:r>
              <a:rPr lang="es-ES" sz="1200" dirty="0" err="1">
                <a:hlinkClick r:id="rId7"/>
              </a:rPr>
              <a:t>Yzuel</a:t>
            </a:r>
            <a:r>
              <a:rPr lang="es-ES" sz="1200" dirty="0"/>
              <a:t>, física</a:t>
            </a:r>
          </a:p>
          <a:p>
            <a:r>
              <a:rPr lang="es-ES" sz="1200" dirty="0"/>
              <a:t>Z: </a:t>
            </a:r>
            <a:r>
              <a:rPr lang="es-ES" sz="1200" dirty="0">
                <a:hlinkClick r:id="rId8"/>
              </a:rPr>
              <a:t>Wang </a:t>
            </a:r>
            <a:r>
              <a:rPr lang="es-ES" sz="1200" dirty="0" err="1">
                <a:hlinkClick r:id="rId8"/>
              </a:rPr>
              <a:t>Zhenyi</a:t>
            </a:r>
            <a:r>
              <a:rPr lang="es-ES" sz="1200" dirty="0"/>
              <a:t>, astrónoma</a:t>
            </a:r>
          </a:p>
          <a:p>
            <a:r>
              <a:rPr lang="es-ES" sz="1200" dirty="0"/>
              <a:t>Zn: </a:t>
            </a:r>
            <a:r>
              <a:rPr lang="es-ES" sz="1200" dirty="0">
                <a:hlinkClick r:id="rId9"/>
              </a:rPr>
              <a:t>Isabel </a:t>
            </a:r>
            <a:r>
              <a:rPr lang="es-ES" sz="1200" dirty="0" err="1">
                <a:hlinkClick r:id="rId9"/>
              </a:rPr>
              <a:t>Zendal</a:t>
            </a:r>
            <a:r>
              <a:rPr lang="es-ES" sz="1200" dirty="0"/>
              <a:t>, enfermera</a:t>
            </a:r>
          </a:p>
        </p:txBody>
      </p:sp>
      <p:sp>
        <p:nvSpPr>
          <p:cNvPr id="12" name="11 Rectángulo"/>
          <p:cNvSpPr/>
          <p:nvPr/>
        </p:nvSpPr>
        <p:spPr>
          <a:xfrm>
            <a:off x="172884" y="3083531"/>
            <a:ext cx="456379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err="1"/>
              <a:t>Av</a:t>
            </a:r>
            <a:r>
              <a:rPr lang="es-ES" sz="1200" dirty="0"/>
              <a:t>: </a:t>
            </a:r>
            <a:r>
              <a:rPr lang="es-ES" sz="1200" dirty="0">
                <a:hlinkClick r:id="rId10"/>
              </a:rPr>
              <a:t>Ángeles </a:t>
            </a:r>
            <a:r>
              <a:rPr lang="es-ES" sz="1200" dirty="0" err="1">
                <a:hlinkClick r:id="rId10"/>
              </a:rPr>
              <a:t>Alvariño</a:t>
            </a:r>
            <a:r>
              <a:rPr lang="es-ES" sz="1200" dirty="0"/>
              <a:t>, oceanógrafa</a:t>
            </a:r>
          </a:p>
          <a:p>
            <a:r>
              <a:rPr lang="es-ES" sz="1200" dirty="0" err="1"/>
              <a:t>Bd</a:t>
            </a:r>
            <a:r>
              <a:rPr lang="es-ES" sz="1200" dirty="0"/>
              <a:t>: </a:t>
            </a:r>
            <a:r>
              <a:rPr lang="es-ES" sz="1200" dirty="0">
                <a:hlinkClick r:id="rId11"/>
              </a:rPr>
              <a:t>Lina </a:t>
            </a:r>
            <a:r>
              <a:rPr lang="es-ES" sz="1200" dirty="0" err="1">
                <a:hlinkClick r:id="rId11"/>
              </a:rPr>
              <a:t>Badimon</a:t>
            </a:r>
            <a:r>
              <a:rPr lang="es-ES" sz="1200" dirty="0"/>
              <a:t>, fisióloga</a:t>
            </a:r>
          </a:p>
          <a:p>
            <a:r>
              <a:rPr lang="es-ES" sz="1200" dirty="0" err="1"/>
              <a:t>Bc</a:t>
            </a:r>
            <a:r>
              <a:rPr lang="es-ES" sz="1200" dirty="0"/>
              <a:t>: </a:t>
            </a:r>
            <a:r>
              <a:rPr lang="es-ES" sz="1200" dirty="0">
                <a:hlinkClick r:id="rId12"/>
              </a:rPr>
              <a:t>María Blasco</a:t>
            </a:r>
            <a:r>
              <a:rPr lang="es-ES" sz="1200" dirty="0"/>
              <a:t>, bioquímica</a:t>
            </a:r>
          </a:p>
          <a:p>
            <a:r>
              <a:rPr lang="es-ES" sz="1200" dirty="0" err="1"/>
              <a:t>Bn</a:t>
            </a:r>
            <a:r>
              <a:rPr lang="es-ES" sz="1200" dirty="0"/>
              <a:t>: </a:t>
            </a:r>
            <a:r>
              <a:rPr lang="es-ES" sz="1200" dirty="0">
                <a:hlinkClick r:id="rId13"/>
              </a:rPr>
              <a:t>Dorotea Barnés</a:t>
            </a:r>
            <a:r>
              <a:rPr lang="es-ES" sz="1200" dirty="0"/>
              <a:t> y las </a:t>
            </a:r>
            <a:r>
              <a:rPr lang="es-ES" sz="1200" dirty="0">
                <a:hlinkClick r:id="rId14"/>
              </a:rPr>
              <a:t>químicas españolas de la edad de plata</a:t>
            </a:r>
            <a:endParaRPr lang="es-ES" sz="1200" dirty="0"/>
          </a:p>
          <a:p>
            <a:r>
              <a:rPr lang="es-ES" sz="1200" dirty="0" err="1"/>
              <a:t>By</a:t>
            </a:r>
            <a:r>
              <a:rPr lang="es-ES" sz="1200" dirty="0"/>
              <a:t>: </a:t>
            </a:r>
            <a:r>
              <a:rPr lang="es-ES" sz="1200" dirty="0">
                <a:hlinkClick r:id="rId15"/>
              </a:rPr>
              <a:t>Pilar Bayer</a:t>
            </a:r>
            <a:r>
              <a:rPr lang="es-ES" sz="1200" dirty="0"/>
              <a:t>, matemática</a:t>
            </a:r>
          </a:p>
          <a:p>
            <a:r>
              <a:rPr lang="es-ES" sz="1200" dirty="0" err="1"/>
              <a:t>Cb</a:t>
            </a:r>
            <a:r>
              <a:rPr lang="es-ES" sz="1200" dirty="0"/>
              <a:t>: </a:t>
            </a:r>
            <a:r>
              <a:rPr lang="es-ES" sz="1200" dirty="0">
                <a:hlinkClick r:id="rId16"/>
              </a:rPr>
              <a:t>Pilar Carbonero</a:t>
            </a:r>
            <a:r>
              <a:rPr lang="es-ES" sz="1200" dirty="0"/>
              <a:t>, ingeniera agrónoma</a:t>
            </a:r>
          </a:p>
          <a:p>
            <a:r>
              <a:rPr lang="es-ES" sz="1200" dirty="0"/>
              <a:t>Cl: </a:t>
            </a:r>
            <a:r>
              <a:rPr lang="es-ES" sz="1200" dirty="0">
                <a:hlinkClick r:id="rId17"/>
              </a:rPr>
              <a:t>M. Antonia Canals</a:t>
            </a:r>
            <a:r>
              <a:rPr lang="es-ES" sz="1200" dirty="0"/>
              <a:t>, matemática</a:t>
            </a:r>
          </a:p>
          <a:p>
            <a:r>
              <a:rPr lang="es-ES" sz="1200" dirty="0"/>
              <a:t>Cs: </a:t>
            </a:r>
            <a:r>
              <a:rPr lang="es-ES" sz="1200" dirty="0">
                <a:hlinkClick r:id="rId18"/>
              </a:rPr>
              <a:t>M. Andrea </a:t>
            </a:r>
            <a:r>
              <a:rPr lang="es-ES" sz="1200" dirty="0" err="1">
                <a:hlinkClick r:id="rId18"/>
              </a:rPr>
              <a:t>Casamayor</a:t>
            </a:r>
            <a:r>
              <a:rPr lang="es-ES" sz="1200" dirty="0"/>
              <a:t>, matemática</a:t>
            </a:r>
          </a:p>
          <a:p>
            <a:r>
              <a:rPr lang="es-ES" sz="1200" dirty="0" err="1"/>
              <a:t>Ct</a:t>
            </a:r>
            <a:r>
              <a:rPr lang="es-ES" sz="1200" dirty="0"/>
              <a:t>: </a:t>
            </a:r>
            <a:r>
              <a:rPr lang="es-ES" sz="1200" dirty="0">
                <a:hlinkClick r:id="rId19"/>
              </a:rPr>
              <a:t>M. </a:t>
            </a:r>
            <a:r>
              <a:rPr lang="es-ES" sz="1200" dirty="0" err="1">
                <a:hlinkClick r:id="rId19"/>
              </a:rPr>
              <a:t>Assumpció</a:t>
            </a:r>
            <a:r>
              <a:rPr lang="es-ES" sz="1200" dirty="0">
                <a:hlinkClick r:id="rId19"/>
              </a:rPr>
              <a:t> </a:t>
            </a:r>
            <a:r>
              <a:rPr lang="es-ES" sz="1200" dirty="0" err="1">
                <a:hlinkClick r:id="rId19"/>
              </a:rPr>
              <a:t>Català</a:t>
            </a:r>
            <a:r>
              <a:rPr lang="es-ES" sz="1200" dirty="0"/>
              <a:t>, astrónoma</a:t>
            </a:r>
          </a:p>
          <a:p>
            <a:r>
              <a:rPr lang="es-ES" sz="1200" dirty="0" err="1"/>
              <a:t>Cv</a:t>
            </a:r>
            <a:r>
              <a:rPr lang="es-ES" sz="1200" dirty="0"/>
              <a:t>: </a:t>
            </a:r>
            <a:r>
              <a:rPr lang="es-ES" sz="1200" dirty="0">
                <a:hlinkClick r:id="rId20"/>
              </a:rPr>
              <a:t>Josefina </a:t>
            </a:r>
            <a:r>
              <a:rPr lang="es-ES" sz="1200" dirty="0" err="1">
                <a:hlinkClick r:id="rId20"/>
              </a:rPr>
              <a:t>Castellví</a:t>
            </a:r>
            <a:r>
              <a:rPr lang="es-ES" sz="1200" dirty="0"/>
              <a:t>, oceanógrafa</a:t>
            </a:r>
          </a:p>
          <a:p>
            <a:r>
              <a:rPr lang="es-ES" sz="1200" dirty="0"/>
              <a:t>F: </a:t>
            </a:r>
            <a:r>
              <a:rPr lang="es-ES" sz="1200" dirty="0">
                <a:hlinkClick r:id="rId21"/>
              </a:rPr>
              <a:t>Fátima de Madrid</a:t>
            </a:r>
            <a:r>
              <a:rPr lang="es-ES" sz="1200" dirty="0"/>
              <a:t>, astrónoma</a:t>
            </a:r>
          </a:p>
          <a:p>
            <a:r>
              <a:rPr lang="es-ES" sz="1200" dirty="0"/>
              <a:t>Fe: </a:t>
            </a:r>
            <a:r>
              <a:rPr lang="es-ES" sz="1200" dirty="0">
                <a:hlinkClick r:id="rId22"/>
              </a:rPr>
              <a:t>Antonia </a:t>
            </a:r>
            <a:r>
              <a:rPr lang="es-ES" sz="1200" dirty="0" err="1">
                <a:hlinkClick r:id="rId22"/>
              </a:rPr>
              <a:t>Ferrín</a:t>
            </a:r>
            <a:r>
              <a:rPr lang="es-ES" sz="1200" dirty="0"/>
              <a:t>, astrónoma</a:t>
            </a:r>
          </a:p>
          <a:p>
            <a:r>
              <a:rPr lang="es-ES" sz="1200" dirty="0"/>
              <a:t>Fu: </a:t>
            </a:r>
            <a:r>
              <a:rPr lang="es-ES" sz="1200" dirty="0">
                <a:hlinkClick r:id="rId23"/>
              </a:rPr>
              <a:t>Gertrudis de la Fuente</a:t>
            </a:r>
            <a:r>
              <a:rPr lang="es-ES" sz="1200" dirty="0"/>
              <a:t>, química</a:t>
            </a:r>
          </a:p>
          <a:p>
            <a:r>
              <a:rPr lang="es-ES" sz="1200" dirty="0"/>
              <a:t>Ju: </a:t>
            </a:r>
            <a:r>
              <a:rPr lang="es-ES" sz="1200" dirty="0">
                <a:hlinkClick r:id="rId24"/>
              </a:rPr>
              <a:t>Manuela Juárez</a:t>
            </a:r>
            <a:r>
              <a:rPr lang="es-ES" sz="1200" dirty="0"/>
              <a:t>, química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048766" y="3097629"/>
            <a:ext cx="369969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200" dirty="0" err="1"/>
              <a:t>Ma</a:t>
            </a:r>
            <a:r>
              <a:rPr lang="es-ES" sz="1200" dirty="0"/>
              <a:t>: </a:t>
            </a:r>
            <a:r>
              <a:rPr lang="es-ES" sz="1200" dirty="0">
                <a:hlinkClick r:id="rId25"/>
              </a:rPr>
              <a:t>María </a:t>
            </a:r>
            <a:r>
              <a:rPr lang="es-ES" sz="1200" dirty="0" err="1">
                <a:hlinkClick r:id="rId25"/>
              </a:rPr>
              <a:t>Martinón</a:t>
            </a:r>
            <a:r>
              <a:rPr lang="es-ES" sz="1200" dirty="0">
                <a:hlinkClick r:id="rId25"/>
              </a:rPr>
              <a:t> Torres</a:t>
            </a:r>
            <a:r>
              <a:rPr lang="es-ES" sz="1200" dirty="0"/>
              <a:t>, paleontóloga</a:t>
            </a:r>
          </a:p>
          <a:p>
            <a:r>
              <a:rPr lang="es-ES" sz="1200" dirty="0"/>
              <a:t>Mb: </a:t>
            </a:r>
            <a:r>
              <a:rPr lang="es-ES" sz="1200" dirty="0">
                <a:hlinkClick r:id="rId26"/>
              </a:rPr>
              <a:t>Felisa Martín Bravo</a:t>
            </a:r>
            <a:r>
              <a:rPr lang="es-ES" sz="1200" dirty="0"/>
              <a:t>, física</a:t>
            </a:r>
          </a:p>
          <a:p>
            <a:r>
              <a:rPr lang="es-ES" sz="1200" dirty="0"/>
              <a:t>Mn: </a:t>
            </a:r>
            <a:r>
              <a:rPr lang="es-ES" sz="1200" dirty="0">
                <a:hlinkClick r:id="rId27"/>
              </a:rPr>
              <a:t>Rosa M. Menéndez</a:t>
            </a:r>
            <a:r>
              <a:rPr lang="es-ES" sz="1200" dirty="0"/>
              <a:t>, química</a:t>
            </a:r>
          </a:p>
          <a:p>
            <a:r>
              <a:rPr lang="es-ES" sz="1200" dirty="0"/>
              <a:t>Mo: </a:t>
            </a:r>
            <a:r>
              <a:rPr lang="es-ES" sz="1200" dirty="0">
                <a:hlinkClick r:id="rId28"/>
              </a:rPr>
              <a:t>Gabriela </a:t>
            </a:r>
            <a:r>
              <a:rPr lang="es-ES" sz="1200" dirty="0" err="1">
                <a:hlinkClick r:id="rId28"/>
              </a:rPr>
              <a:t>Morreale</a:t>
            </a:r>
            <a:r>
              <a:rPr lang="es-ES" sz="1200" dirty="0"/>
              <a:t>, química –médica</a:t>
            </a:r>
          </a:p>
          <a:p>
            <a:r>
              <a:rPr lang="es-ES" sz="1200" dirty="0" err="1"/>
              <a:t>Mr</a:t>
            </a:r>
            <a:r>
              <a:rPr lang="es-ES" sz="1200" dirty="0"/>
              <a:t>: </a:t>
            </a:r>
            <a:r>
              <a:rPr lang="es-ES" sz="1200" dirty="0">
                <a:hlinkClick r:id="rId29"/>
              </a:rPr>
              <a:t>Susana Marcos</a:t>
            </a:r>
            <a:r>
              <a:rPr lang="es-ES" sz="1200" dirty="0"/>
              <a:t>, física</a:t>
            </a:r>
          </a:p>
          <a:p>
            <a:r>
              <a:rPr lang="es-ES" sz="1200" dirty="0"/>
              <a:t>Ni: </a:t>
            </a:r>
            <a:r>
              <a:rPr lang="es-ES" sz="1200" dirty="0">
                <a:hlinkClick r:id="rId30"/>
              </a:rPr>
              <a:t>Ángela Nieto</a:t>
            </a:r>
            <a:r>
              <a:rPr lang="es-ES" sz="1200" dirty="0"/>
              <a:t>, </a:t>
            </a:r>
            <a:r>
              <a:rPr lang="es-ES" sz="1200" dirty="0" err="1"/>
              <a:t>neurocientífica</a:t>
            </a:r>
            <a:r>
              <a:rPr lang="es-ES" sz="1200" dirty="0"/>
              <a:t> </a:t>
            </a:r>
          </a:p>
          <a:p>
            <a:r>
              <a:rPr lang="es-ES" sz="1200" dirty="0" err="1"/>
              <a:t>Rd</a:t>
            </a:r>
            <a:r>
              <a:rPr lang="es-ES" sz="1200" dirty="0"/>
              <a:t>: </a:t>
            </a:r>
            <a:r>
              <a:rPr lang="es-ES" sz="1200" dirty="0">
                <a:hlinkClick r:id="rId31"/>
              </a:rPr>
              <a:t>Teresa Rodrigo</a:t>
            </a:r>
            <a:r>
              <a:rPr lang="es-ES" sz="1200" dirty="0"/>
              <a:t>, física</a:t>
            </a:r>
          </a:p>
          <a:p>
            <a:r>
              <a:rPr lang="es-ES" sz="1200" dirty="0" err="1"/>
              <a:t>Rr</a:t>
            </a:r>
            <a:r>
              <a:rPr lang="es-ES" sz="1200" dirty="0"/>
              <a:t>: </a:t>
            </a:r>
            <a:r>
              <a:rPr lang="es-ES" sz="1200" dirty="0">
                <a:hlinkClick r:id="rId32"/>
              </a:rPr>
              <a:t>Ángela Ruiz Robles</a:t>
            </a:r>
            <a:r>
              <a:rPr lang="es-ES" sz="1200" dirty="0"/>
              <a:t>, inventora</a:t>
            </a:r>
          </a:p>
          <a:p>
            <a:r>
              <a:rPr lang="es-ES" sz="1200" dirty="0"/>
              <a:t>Si: </a:t>
            </a:r>
            <a:r>
              <a:rPr lang="es-ES" sz="1200" dirty="0">
                <a:hlinkClick r:id="rId33"/>
              </a:rPr>
              <a:t>Alicia </a:t>
            </a:r>
            <a:r>
              <a:rPr lang="es-ES" sz="1200" dirty="0" err="1">
                <a:hlinkClick r:id="rId33"/>
              </a:rPr>
              <a:t>Sintes</a:t>
            </a:r>
            <a:r>
              <a:rPr lang="es-ES" sz="1200" dirty="0"/>
              <a:t>, física</a:t>
            </a:r>
          </a:p>
          <a:p>
            <a:r>
              <a:rPr lang="es-ES" sz="1200" dirty="0" err="1"/>
              <a:t>Sl</a:t>
            </a:r>
            <a:r>
              <a:rPr lang="es-ES" sz="1200" dirty="0"/>
              <a:t>: </a:t>
            </a:r>
            <a:r>
              <a:rPr lang="es-ES" sz="1200" dirty="0">
                <a:hlinkClick r:id="rId34"/>
              </a:rPr>
              <a:t>Margarita Salas</a:t>
            </a:r>
            <a:r>
              <a:rPr lang="es-ES" sz="1200" dirty="0"/>
              <a:t>, bioquímica, </a:t>
            </a:r>
          </a:p>
          <a:p>
            <a:r>
              <a:rPr lang="es-ES" sz="1200" dirty="0" err="1"/>
              <a:t>Vr</a:t>
            </a:r>
            <a:r>
              <a:rPr lang="es-ES" sz="1200" dirty="0"/>
              <a:t>: </a:t>
            </a:r>
            <a:r>
              <a:rPr lang="es-ES" sz="1200" dirty="0">
                <a:hlinkClick r:id="rId35"/>
              </a:rPr>
              <a:t>María </a:t>
            </a:r>
            <a:r>
              <a:rPr lang="es-ES" sz="1200" dirty="0" err="1">
                <a:hlinkClick r:id="rId35"/>
              </a:rPr>
              <a:t>Vallet</a:t>
            </a:r>
            <a:r>
              <a:rPr lang="es-ES" sz="1200" dirty="0">
                <a:hlinkClick r:id="rId35"/>
              </a:rPr>
              <a:t> Regí</a:t>
            </a:r>
            <a:r>
              <a:rPr lang="es-ES" sz="1200" dirty="0"/>
              <a:t>, química farmacéutica</a:t>
            </a:r>
          </a:p>
          <a:p>
            <a:r>
              <a:rPr lang="es-ES" sz="1200" dirty="0" err="1"/>
              <a:t>Wo</a:t>
            </a:r>
            <a:r>
              <a:rPr lang="es-ES" sz="1200" dirty="0"/>
              <a:t>: </a:t>
            </a:r>
            <a:r>
              <a:rPr lang="es-ES" sz="1200" dirty="0">
                <a:hlinkClick r:id="rId36"/>
              </a:rPr>
              <a:t>María </a:t>
            </a:r>
            <a:r>
              <a:rPr lang="es-ES" sz="1200" dirty="0" err="1">
                <a:hlinkClick r:id="rId36"/>
              </a:rPr>
              <a:t>Wonenburger</a:t>
            </a:r>
            <a:r>
              <a:rPr lang="es-ES" sz="1200" dirty="0"/>
              <a:t>, matemática</a:t>
            </a:r>
          </a:p>
          <a:p>
            <a:r>
              <a:rPr lang="es-ES" sz="1200" dirty="0" err="1"/>
              <a:t>Yz</a:t>
            </a:r>
            <a:r>
              <a:rPr lang="es-ES" sz="1200" dirty="0"/>
              <a:t>: </a:t>
            </a:r>
            <a:r>
              <a:rPr lang="es-ES" sz="1200" dirty="0">
                <a:hlinkClick r:id="rId7"/>
              </a:rPr>
              <a:t>Josefa </a:t>
            </a:r>
            <a:r>
              <a:rPr lang="es-ES" sz="1200" dirty="0" err="1">
                <a:hlinkClick r:id="rId7"/>
              </a:rPr>
              <a:t>Yzuel</a:t>
            </a:r>
            <a:r>
              <a:rPr lang="es-ES" sz="1200" dirty="0"/>
              <a:t>, física</a:t>
            </a:r>
          </a:p>
          <a:p>
            <a:r>
              <a:rPr lang="es-ES" sz="1200" dirty="0"/>
              <a:t>Zn: </a:t>
            </a:r>
            <a:r>
              <a:rPr lang="es-ES" sz="1200" dirty="0">
                <a:hlinkClick r:id="rId9"/>
              </a:rPr>
              <a:t>Isabel </a:t>
            </a:r>
            <a:r>
              <a:rPr lang="es-ES" sz="1200" dirty="0" err="1">
                <a:hlinkClick r:id="rId9"/>
              </a:rPr>
              <a:t>Zendal</a:t>
            </a:r>
            <a:r>
              <a:rPr lang="es-ES" sz="1200" dirty="0"/>
              <a:t>, enfermera</a:t>
            </a: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 rotWithShape="1"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13" t="19721" r="5542" b="36666"/>
          <a:stretch/>
        </p:blipFill>
        <p:spPr bwMode="auto">
          <a:xfrm>
            <a:off x="120972" y="64655"/>
            <a:ext cx="8801356" cy="840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 rotWithShape="1">
          <a:blip r:embed="rId3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52" t="17800" r="25982" b="33042"/>
          <a:stretch/>
        </p:blipFill>
        <p:spPr bwMode="auto">
          <a:xfrm>
            <a:off x="267855" y="2204864"/>
            <a:ext cx="6807200" cy="947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567227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215</TotalTime>
  <Words>1901</Words>
  <Application>Microsoft Office PowerPoint</Application>
  <PresentationFormat>Presentación en pantalla (4:3)</PresentationFormat>
  <Paragraphs>414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TERESA VALDES SOLIS IGLESIAS</dc:creator>
  <cp:lastModifiedBy>puesto 8</cp:lastModifiedBy>
  <cp:revision>10</cp:revision>
  <dcterms:created xsi:type="dcterms:W3CDTF">2018-11-26T10:08:18Z</dcterms:created>
  <dcterms:modified xsi:type="dcterms:W3CDTF">2019-02-12T08:46:02Z</dcterms:modified>
</cp:coreProperties>
</file>