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81" r:id="rId25"/>
    <p:sldId id="280" r:id="rId26"/>
    <p:sldId id="279" r:id="rId27"/>
    <p:sldId id="282" r:id="rId28"/>
    <p:sldId id="283" r:id="rId29"/>
  </p:sldIdLst>
  <p:sldSz cx="12192000" cy="6858000"/>
  <p:notesSz cx="7102475" cy="9388475"/>
  <p:embeddedFontLst>
    <p:embeddedFont>
      <p:font typeface="HelloLori" panose="02000603000000000000" pitchFamily="2" charset="0"/>
      <p:regular r:id="rId32"/>
    </p:embeddedFont>
    <p:embeddedFont>
      <p:font typeface="KG Sorry Not Sorry Chub" panose="020B0604020202020204" charset="0"/>
      <p:regular r:id="rId33"/>
    </p:embeddedFont>
    <p:embeddedFont>
      <p:font typeface="I Love Glitter" panose="020B0604020202020204" charset="0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KG Be Still And Know" panose="020B0604020202020204" charset="0"/>
      <p:regular r:id="rId37"/>
    </p:embeddedFont>
    <p:embeddedFont>
      <p:font typeface="KG Lego House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KG Corner of the Sky" panose="020B0604020202020204" charset="0"/>
      <p:regular r:id="rId43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8F4B374-9BD8-4D9F-B3AE-E1B3A0BC818D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267597B-665D-4F91-868E-3942E730995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670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DE5F41C-6021-4088-B368-609FB89CFEF3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CACA167-5C27-41CD-80A4-202232A527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728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433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088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252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864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439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6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856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308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631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096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DB6F-452B-4779-95F1-A7A0886D0FAA}" type="datetimeFigureOut">
              <a:rPr lang="es-AR" smtClean="0"/>
              <a:t>19/05/2019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D627-03C4-42C4-92B6-3A851FEA36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acherspayteachers.com/FreeDownload/ALL-Kimberly-Geswein-Fonts-in-One-Big-Download-Personal-Use-53778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flaticon.es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491175"/>
            <a:ext cx="12192000" cy="505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201637" y="0"/>
            <a:ext cx="1159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 smtClean="0">
                <a:latin typeface="I Love Glitter" pitchFamily="2" charset="0"/>
              </a:rPr>
              <a:t>¡</a:t>
            </a:r>
            <a:r>
              <a:rPr lang="es-AR" sz="7200" dirty="0" err="1" smtClean="0">
                <a:latin typeface="I Love Glitter" pitchFamily="2" charset="0"/>
              </a:rPr>
              <a:t>Bienvenidxs</a:t>
            </a:r>
            <a:r>
              <a:rPr lang="es-AR" sz="7200" dirty="0" smtClean="0">
                <a:latin typeface="I Love Glitter" pitchFamily="2" charset="0"/>
              </a:rPr>
              <a:t> a los </a:t>
            </a:r>
            <a:r>
              <a:rPr lang="es-AR" sz="7200" dirty="0" err="1" smtClean="0">
                <a:latin typeface="I Love Glitter" pitchFamily="2" charset="0"/>
              </a:rPr>
              <a:t>Exit</a:t>
            </a:r>
            <a:r>
              <a:rPr lang="es-AR" sz="7200" dirty="0" smtClean="0">
                <a:latin typeface="I Love Glitter" pitchFamily="2" charset="0"/>
              </a:rPr>
              <a:t> Tickets!</a:t>
            </a:r>
            <a:endParaRPr lang="es-AR" sz="7200" dirty="0">
              <a:latin typeface="I Love Glitter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18560" y="963623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KG Lego House" panose="02000503000000020004" pitchFamily="2" charset="0"/>
              </a:rPr>
              <a:t>¡Gracias por descargar el material!</a:t>
            </a:r>
            <a:endParaRPr lang="es-AR" dirty="0">
              <a:latin typeface="KG Lego House" panose="02000503000000020004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1569857"/>
            <a:ext cx="12192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b="1" dirty="0" smtClean="0">
                <a:latin typeface="KG Lego House" panose="02000503000000020004" pitchFamily="2" charset="0"/>
                <a:ea typeface="HelloLori" panose="02000603000000000000" pitchFamily="2" charset="0"/>
              </a:rPr>
              <a:t>¿Qué es un </a:t>
            </a:r>
            <a:r>
              <a:rPr lang="es-AR" b="1" dirty="0" err="1" smtClean="0">
                <a:latin typeface="KG Lego House" panose="02000503000000020004" pitchFamily="2" charset="0"/>
                <a:ea typeface="HelloLori" panose="02000603000000000000" pitchFamily="2" charset="0"/>
              </a:rPr>
              <a:t>Exit</a:t>
            </a:r>
            <a:r>
              <a:rPr lang="es-AR" b="1" dirty="0" smtClean="0">
                <a:latin typeface="KG Lego House" panose="02000503000000020004" pitchFamily="2" charset="0"/>
                <a:ea typeface="HelloLori" panose="02000603000000000000" pitchFamily="2" charset="0"/>
              </a:rPr>
              <a:t> Ticket? </a:t>
            </a:r>
            <a:r>
              <a:rPr lang="es-AR" sz="1600" dirty="0" smtClean="0">
                <a:latin typeface="KG Lego House" panose="02000503000000020004" pitchFamily="2" charset="0"/>
              </a:rPr>
              <a:t>Es un tipo de evaluación formativa que permite monitorear el </a:t>
            </a:r>
            <a:r>
              <a:rPr lang="es-AR" sz="1600" b="1" dirty="0" smtClean="0">
                <a:latin typeface="KG Lego House" panose="02000503000000020004" pitchFamily="2" charset="0"/>
              </a:rPr>
              <a:t>proceso</a:t>
            </a:r>
            <a:r>
              <a:rPr lang="es-AR" sz="1600" dirty="0" smtClean="0">
                <a:latin typeface="KG Lego House" panose="02000503000000020004" pitchFamily="2" charset="0"/>
              </a:rPr>
              <a:t> de aprendizaje de nuestros </a:t>
            </a:r>
            <a:r>
              <a:rPr lang="es-AR" sz="1600" dirty="0" err="1" smtClean="0">
                <a:latin typeface="KG Lego House" panose="02000503000000020004" pitchFamily="2" charset="0"/>
              </a:rPr>
              <a:t>alumnxs</a:t>
            </a:r>
            <a:r>
              <a:rPr lang="es-AR" sz="1600" dirty="0">
                <a:latin typeface="KG Lego House" panose="02000503000000020004" pitchFamily="2" charset="0"/>
              </a:rPr>
              <a:t> </a:t>
            </a:r>
            <a:r>
              <a:rPr lang="es-AR" sz="1600" dirty="0" smtClean="0">
                <a:latin typeface="KG Lego House" panose="02000503000000020004" pitchFamily="2" charset="0"/>
              </a:rPr>
              <a:t>ya que contiene instrucciones para que realicen luego de finalizada la clase. Es un “ticket de salida” </a:t>
            </a:r>
            <a:r>
              <a:rPr lang="es-AR" sz="1600" b="1" dirty="0" smtClean="0">
                <a:latin typeface="KG Lego House" panose="02000503000000020004" pitchFamily="2" charset="0"/>
              </a:rPr>
              <a:t>que deberán completar antes de salir de la clase </a:t>
            </a:r>
            <a:r>
              <a:rPr lang="es-AR" sz="1600" dirty="0" smtClean="0">
                <a:latin typeface="KG Lego House" panose="02000503000000020004" pitchFamily="2" charset="0"/>
              </a:rPr>
              <a:t>poniendo en práctica lo aprendido e incluso integrando saberes de clases anteriores. Si no lo completan, no se van, je </a:t>
            </a:r>
            <a:r>
              <a:rPr lang="es-AR" sz="1600" dirty="0" err="1" smtClean="0">
                <a:latin typeface="KG Lego House" panose="02000503000000020004" pitchFamily="2" charset="0"/>
              </a:rPr>
              <a:t>je</a:t>
            </a:r>
            <a:r>
              <a:rPr lang="es-AR" sz="1600" dirty="0" smtClean="0">
                <a:latin typeface="KG Lego House" panose="02000503000000020004" pitchFamily="2" charset="0"/>
              </a:rPr>
              <a:t> </a:t>
            </a:r>
            <a:r>
              <a:rPr lang="es-AR" sz="1600" dirty="0" err="1" smtClean="0">
                <a:latin typeface="KG Lego House" panose="02000503000000020004" pitchFamily="2" charset="0"/>
              </a:rPr>
              <a:t>je</a:t>
            </a:r>
            <a:r>
              <a:rPr lang="es-AR" sz="1600" dirty="0" smtClean="0">
                <a:latin typeface="KG Lego House" panose="02000503000000020004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s-AR" sz="1600" dirty="0">
              <a:latin typeface="KG Lego House" panose="02000503000000020004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AR" sz="1600" b="1" dirty="0" smtClean="0">
                <a:latin typeface="KG Lego House" panose="02000503000000020004" pitchFamily="2" charset="0"/>
              </a:rPr>
              <a:t>Sobre el material: </a:t>
            </a:r>
            <a:r>
              <a:rPr lang="es-AR" sz="1600" dirty="0" smtClean="0">
                <a:latin typeface="KG Lego House" panose="02000503000000020004" pitchFamily="2" charset="0"/>
              </a:rPr>
              <a:t>encontrarán la versión en inglés y en español del mismo </a:t>
            </a:r>
            <a:r>
              <a:rPr lang="es-AR" sz="1600" dirty="0" err="1" smtClean="0">
                <a:latin typeface="KG Lego House" panose="02000503000000020004" pitchFamily="2" charset="0"/>
              </a:rPr>
              <a:t>Exit</a:t>
            </a:r>
            <a:r>
              <a:rPr lang="es-AR" sz="1600" dirty="0" smtClean="0">
                <a:latin typeface="KG Lego House" panose="02000503000000020004" pitchFamily="2" charset="0"/>
              </a:rPr>
              <a:t> Ticket. Podrán editar el documento para acomodar las instrucciones según sus necesidades. Pueden borrar las diapositivas que no correspondan al idioma. Se pueden imprimir varias tarjetas por hoja y entregarlas a </a:t>
            </a:r>
            <a:r>
              <a:rPr lang="es-AR" sz="1600" dirty="0" err="1" smtClean="0">
                <a:latin typeface="KG Lego House" panose="02000503000000020004" pitchFamily="2" charset="0"/>
              </a:rPr>
              <a:t>lxs</a:t>
            </a:r>
            <a:r>
              <a:rPr lang="es-AR" sz="1600" dirty="0" smtClean="0">
                <a:latin typeface="KG Lego House" panose="02000503000000020004" pitchFamily="2" charset="0"/>
              </a:rPr>
              <a:t> </a:t>
            </a:r>
            <a:r>
              <a:rPr lang="es-AR" sz="1600" dirty="0" err="1" smtClean="0">
                <a:latin typeface="KG Lego House" panose="02000503000000020004" pitchFamily="2" charset="0"/>
              </a:rPr>
              <a:t>chicxs</a:t>
            </a:r>
            <a:r>
              <a:rPr lang="es-AR" sz="1600" dirty="0" smtClean="0">
                <a:latin typeface="KG Lego House" panose="02000503000000020004" pitchFamily="2" charset="0"/>
              </a:rPr>
              <a:t> en tamaño chico (sugiero mitad de hoja A4, dos diapositivas por hoja).</a:t>
            </a:r>
          </a:p>
          <a:p>
            <a:pPr algn="just">
              <a:lnSpc>
                <a:spcPct val="150000"/>
              </a:lnSpc>
            </a:pPr>
            <a:endParaRPr lang="es-AR" sz="1600" dirty="0" smtClean="0">
              <a:latin typeface="KG Lego House" panose="02000503000000020004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AR" sz="1600" b="1" dirty="0" smtClean="0">
                <a:latin typeface="KG Lego House" panose="02000503000000020004" pitchFamily="2" charset="0"/>
              </a:rPr>
              <a:t>TIP:</a:t>
            </a:r>
            <a:r>
              <a:rPr lang="es-AR" sz="1600" dirty="0" smtClean="0">
                <a:latin typeface="KG Lego House" panose="02000503000000020004" pitchFamily="2" charset="0"/>
              </a:rPr>
              <a:t> Si usan Google </a:t>
            </a:r>
            <a:r>
              <a:rPr lang="es-AR" sz="1600" dirty="0" err="1" smtClean="0">
                <a:latin typeface="KG Lego House" panose="02000503000000020004" pitchFamily="2" charset="0"/>
              </a:rPr>
              <a:t>Classroom</a:t>
            </a:r>
            <a:r>
              <a:rPr lang="es-AR" sz="1600" dirty="0" smtClean="0">
                <a:latin typeface="KG Lego House" panose="02000503000000020004" pitchFamily="2" charset="0"/>
              </a:rPr>
              <a:t>, pueden copiar la diapositiva que les interesa en un nuevo “google </a:t>
            </a:r>
            <a:r>
              <a:rPr lang="es-AR" sz="1600" dirty="0" err="1" smtClean="0">
                <a:latin typeface="KG Lego House" panose="02000503000000020004" pitchFamily="2" charset="0"/>
              </a:rPr>
              <a:t>slides</a:t>
            </a:r>
            <a:r>
              <a:rPr lang="es-AR" sz="1600" dirty="0" smtClean="0">
                <a:latin typeface="KG Lego House" panose="02000503000000020004" pitchFamily="2" charset="0"/>
              </a:rPr>
              <a:t>” y asignar una copia a cada alumno como tarea. </a:t>
            </a:r>
          </a:p>
          <a:p>
            <a:pPr algn="just">
              <a:lnSpc>
                <a:spcPct val="150000"/>
              </a:lnSpc>
            </a:pPr>
            <a:endParaRPr lang="es-AR" sz="1600" dirty="0">
              <a:latin typeface="KG Lego House" panose="02000503000000020004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5"/>
          <a:stretch/>
        </p:blipFill>
        <p:spPr>
          <a:xfrm>
            <a:off x="4201990" y="6128937"/>
            <a:ext cx="3788019" cy="5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7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05585" y="3025112"/>
                <a:ext cx="29680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 rot="16200000">
            <a:off x="-155246" y="2333340"/>
            <a:ext cx="495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err="1" smtClean="0">
                <a:latin typeface="I Love Glitter" pitchFamily="2" charset="0"/>
              </a:rPr>
              <a:t>Write</a:t>
            </a:r>
            <a:r>
              <a:rPr lang="es-AR" sz="3600" dirty="0" smtClean="0">
                <a:latin typeface="I Love Glitter" pitchFamily="2" charset="0"/>
              </a:rPr>
              <a:t> </a:t>
            </a:r>
            <a:r>
              <a:rPr lang="es-AR" sz="3600" dirty="0" err="1" smtClean="0">
                <a:latin typeface="I Love Glitter" pitchFamily="2" charset="0"/>
              </a:rPr>
              <a:t>an</a:t>
            </a:r>
            <a:r>
              <a:rPr lang="es-AR" sz="3600" dirty="0" smtClean="0">
                <a:latin typeface="I Love Glitter" pitchFamily="2" charset="0"/>
              </a:rPr>
              <a:t> Instagram post </a:t>
            </a:r>
            <a:r>
              <a:rPr lang="es-AR" sz="3600" dirty="0" err="1" smtClean="0">
                <a:latin typeface="I Love Glitter" pitchFamily="2" charset="0"/>
              </a:rPr>
              <a:t>about</a:t>
            </a:r>
            <a:r>
              <a:rPr lang="es-AR" sz="3600" dirty="0" smtClean="0">
                <a:latin typeface="I Love Glitter" pitchFamily="2" charset="0"/>
              </a:rPr>
              <a:t> </a:t>
            </a:r>
            <a:r>
              <a:rPr lang="es-AR" sz="3600" dirty="0" err="1" smtClean="0">
                <a:latin typeface="I Love Glitter" pitchFamily="2" charset="0"/>
              </a:rPr>
              <a:t>the</a:t>
            </a:r>
            <a:r>
              <a:rPr lang="es-AR" sz="3600" dirty="0" smtClean="0">
                <a:latin typeface="I Love Glitter" pitchFamily="2" charset="0"/>
              </a:rPr>
              <a:t> </a:t>
            </a:r>
            <a:r>
              <a:rPr lang="es-AR" sz="3600" dirty="0" err="1" smtClean="0">
                <a:latin typeface="I Love Glitter" pitchFamily="2" charset="0"/>
              </a:rPr>
              <a:t>lesson</a:t>
            </a:r>
            <a:endParaRPr lang="es-AR" sz="3600" dirty="0">
              <a:latin typeface="I Love Glitter" pitchFamily="2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308045" y="5058794"/>
            <a:ext cx="701248" cy="701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8"/>
          <p:cNvCxnSpPr/>
          <p:nvPr/>
        </p:nvCxnSpPr>
        <p:spPr>
          <a:xfrm>
            <a:off x="4009293" y="1772529"/>
            <a:ext cx="0" cy="3198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446589" y="1169871"/>
            <a:ext cx="4403579" cy="4403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7845388" y="2100478"/>
            <a:ext cx="4567611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4333" y="5409418"/>
            <a:ext cx="872667" cy="8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360222" y="506437"/>
            <a:ext cx="11498843" cy="5950634"/>
            <a:chOff x="318019" y="506437"/>
            <a:chExt cx="11498843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18019" y="506437"/>
              <a:ext cx="11498843" cy="5950634"/>
              <a:chOff x="318019" y="506437"/>
              <a:chExt cx="11498843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501732" y="2817776"/>
                <a:ext cx="4562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 rot="16200000">
            <a:off x="-205329" y="2330238"/>
            <a:ext cx="495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I Love Glitter" pitchFamily="2" charset="0"/>
              </a:rPr>
              <a:t>¡Escribí un post en Instagram sobre la clase!</a:t>
            </a:r>
            <a:endParaRPr lang="es-AR" sz="3600" dirty="0">
              <a:latin typeface="I Love Glitter" pitchFamily="2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308045" y="5058794"/>
            <a:ext cx="701248" cy="701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8"/>
          <p:cNvCxnSpPr/>
          <p:nvPr/>
        </p:nvCxnSpPr>
        <p:spPr>
          <a:xfrm>
            <a:off x="4009293" y="1772529"/>
            <a:ext cx="0" cy="3198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446589" y="1169871"/>
            <a:ext cx="4403579" cy="4403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7845388" y="2100478"/>
            <a:ext cx="4567611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4333" y="5409418"/>
            <a:ext cx="872667" cy="8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05585" y="3025112"/>
                <a:ext cx="29680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6146" name="Picture 2" descr="Resultado de imagen para cara triste feliz y enoj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68" y="2072708"/>
            <a:ext cx="5900975" cy="16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93367" y="1139092"/>
            <a:ext cx="701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err="1" smtClean="0">
                <a:latin typeface="HelloLori" panose="02000603000000000000" pitchFamily="2" charset="0"/>
                <a:ea typeface="HelloLori" panose="02000603000000000000" pitchFamily="2" charset="0"/>
              </a:rPr>
              <a:t>How</a:t>
            </a:r>
            <a:r>
              <a:rPr lang="es-AR" sz="3200" dirty="0" smtClean="0">
                <a:latin typeface="HelloLori" panose="02000603000000000000" pitchFamily="2" charset="0"/>
                <a:ea typeface="HelloLori" panose="02000603000000000000" pitchFamily="2" charset="0"/>
              </a:rPr>
              <a:t> do </a:t>
            </a:r>
            <a:r>
              <a:rPr lang="es-AR" sz="3200" dirty="0" err="1" smtClean="0">
                <a:latin typeface="HelloLori" panose="02000603000000000000" pitchFamily="2" charset="0"/>
                <a:ea typeface="HelloLori" panose="02000603000000000000" pitchFamily="2" charset="0"/>
              </a:rPr>
              <a:t>you</a:t>
            </a:r>
            <a:r>
              <a:rPr lang="es-AR" sz="3200" dirty="0" smtClean="0">
                <a:latin typeface="HelloLori" panose="02000603000000000000" pitchFamily="2" charset="0"/>
                <a:ea typeface="HelloLori" panose="02000603000000000000" pitchFamily="2" charset="0"/>
              </a:rPr>
              <a:t> </a:t>
            </a:r>
            <a:r>
              <a:rPr lang="es-AR" sz="3200" dirty="0" err="1" smtClean="0">
                <a:latin typeface="HelloLori" panose="02000603000000000000" pitchFamily="2" charset="0"/>
                <a:ea typeface="HelloLori" panose="02000603000000000000" pitchFamily="2" charset="0"/>
              </a:rPr>
              <a:t>feel</a:t>
            </a:r>
            <a:r>
              <a:rPr lang="es-AR" sz="3200" dirty="0" smtClean="0">
                <a:latin typeface="HelloLori" panose="02000603000000000000" pitchFamily="2" charset="0"/>
                <a:ea typeface="HelloLori" panose="02000603000000000000" pitchFamily="2" charset="0"/>
              </a:rPr>
              <a:t> </a:t>
            </a:r>
            <a:r>
              <a:rPr lang="es-AR" sz="3200" dirty="0" err="1" smtClean="0">
                <a:latin typeface="HelloLori" panose="02000603000000000000" pitchFamily="2" charset="0"/>
                <a:ea typeface="HelloLori" panose="02000603000000000000" pitchFamily="2" charset="0"/>
              </a:rPr>
              <a:t>about</a:t>
            </a:r>
            <a:r>
              <a:rPr lang="es-AR" sz="3200" dirty="0" smtClean="0">
                <a:latin typeface="HelloLori" panose="02000603000000000000" pitchFamily="2" charset="0"/>
                <a:ea typeface="HelloLori" panose="02000603000000000000" pitchFamily="2" charset="0"/>
              </a:rPr>
              <a:t> </a:t>
            </a:r>
            <a:r>
              <a:rPr lang="es-AR" sz="3200" dirty="0" err="1" smtClean="0">
                <a:latin typeface="HelloLori" panose="02000603000000000000" pitchFamily="2" charset="0"/>
                <a:ea typeface="HelloLori" panose="02000603000000000000" pitchFamily="2" charset="0"/>
              </a:rPr>
              <a:t>today’s</a:t>
            </a:r>
            <a:r>
              <a:rPr lang="es-AR" sz="3200" dirty="0" smtClean="0">
                <a:latin typeface="HelloLori" panose="02000603000000000000" pitchFamily="2" charset="0"/>
                <a:ea typeface="HelloLori" panose="02000603000000000000" pitchFamily="2" charset="0"/>
              </a:rPr>
              <a:t> </a:t>
            </a:r>
            <a:r>
              <a:rPr lang="es-AR" sz="3200" dirty="0" err="1" smtClean="0">
                <a:latin typeface="HelloLori" panose="02000603000000000000" pitchFamily="2" charset="0"/>
                <a:ea typeface="HelloLori" panose="02000603000000000000" pitchFamily="2" charset="0"/>
              </a:rPr>
              <a:t>lesson</a:t>
            </a:r>
            <a:r>
              <a:rPr lang="es-AR" sz="3200" dirty="0" smtClean="0">
                <a:latin typeface="HelloLori" panose="02000603000000000000" pitchFamily="2" charset="0"/>
                <a:ea typeface="HelloLori" panose="02000603000000000000" pitchFamily="2" charset="0"/>
              </a:rPr>
              <a:t>?</a:t>
            </a:r>
            <a:endParaRPr lang="es-AR" sz="3200" dirty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42344" y="4076389"/>
            <a:ext cx="941207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623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14778" y="506437"/>
            <a:ext cx="11444287" cy="5950634"/>
            <a:chOff x="372575" y="506437"/>
            <a:chExt cx="11444287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2575" y="506437"/>
              <a:ext cx="11444287" cy="5950634"/>
              <a:chOff x="372575" y="506437"/>
              <a:chExt cx="11444287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292431" y="2804098"/>
                <a:ext cx="42533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6146" name="Picture 2" descr="Resultado de imagen para cara triste feliz y enoj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68" y="2072708"/>
            <a:ext cx="5900975" cy="16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93367" y="1104497"/>
            <a:ext cx="701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HelloLori" panose="02000603000000000000" pitchFamily="2" charset="0"/>
                <a:ea typeface="HelloLori" panose="02000603000000000000" pitchFamily="2" charset="0"/>
              </a:rPr>
              <a:t>¿Cómo te sentís después de la clase?</a:t>
            </a:r>
            <a:endParaRPr lang="es-AR" sz="3200" dirty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42344" y="4076389"/>
            <a:ext cx="941207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774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62221" y="3020089"/>
                <a:ext cx="3071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2" name="Llamada de nube 1"/>
          <p:cNvSpPr/>
          <p:nvPr/>
        </p:nvSpPr>
        <p:spPr>
          <a:xfrm>
            <a:off x="2189141" y="1814734"/>
            <a:ext cx="4368018" cy="3392372"/>
          </a:xfrm>
          <a:prstGeom prst="cloudCallout">
            <a:avLst>
              <a:gd name="adj1" fmla="val -34037"/>
              <a:gd name="adj2" fmla="val -54441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1859052" y="975920"/>
            <a:ext cx="469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KG Be Still And Know" panose="02000503000000020004" pitchFamily="2" charset="0"/>
              </a:rPr>
              <a:t>I </a:t>
            </a:r>
            <a:r>
              <a:rPr lang="es-AR" dirty="0" err="1" smtClean="0">
                <a:latin typeface="KG Be Still And Know" panose="02000503000000020004" pitchFamily="2" charset="0"/>
              </a:rPr>
              <a:t>used</a:t>
            </a:r>
            <a:r>
              <a:rPr lang="es-AR" dirty="0" smtClean="0">
                <a:latin typeface="KG Be Still And Know" panose="02000503000000020004" pitchFamily="2" charset="0"/>
              </a:rPr>
              <a:t> to </a:t>
            </a:r>
            <a:r>
              <a:rPr lang="es-AR" dirty="0" err="1" smtClean="0">
                <a:latin typeface="KG Be Still And Know" panose="02000503000000020004" pitchFamily="2" charset="0"/>
              </a:rPr>
              <a:t>think</a:t>
            </a:r>
            <a:endParaRPr lang="es-AR" dirty="0">
              <a:latin typeface="KG Be Still And Know" panose="02000503000000020004" pitchFamily="2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6897493" y="2031362"/>
            <a:ext cx="4368018" cy="3392372"/>
          </a:xfrm>
          <a:prstGeom prst="cloudCallout">
            <a:avLst>
              <a:gd name="adj1" fmla="val 33918"/>
              <a:gd name="adj2" fmla="val -63564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10125914" y="1036784"/>
            <a:ext cx="227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latin typeface="KG Be Still And Know" panose="02000503000000020004" pitchFamily="2" charset="0"/>
              </a:rPr>
              <a:t>Now</a:t>
            </a:r>
            <a:r>
              <a:rPr lang="es-AR" dirty="0" smtClean="0">
                <a:latin typeface="KG Be Still And Know" panose="02000503000000020004" pitchFamily="2" charset="0"/>
              </a:rPr>
              <a:t> I </a:t>
            </a:r>
            <a:r>
              <a:rPr lang="es-AR" dirty="0" err="1" smtClean="0">
                <a:latin typeface="KG Be Still And Know" panose="02000503000000020004" pitchFamily="2" charset="0"/>
              </a:rPr>
              <a:t>think</a:t>
            </a:r>
            <a:endParaRPr lang="es-AR" dirty="0">
              <a:latin typeface="KG Be Still And Know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3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62221" y="3020089"/>
                <a:ext cx="3071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2" name="Llamada de nube 1"/>
          <p:cNvSpPr/>
          <p:nvPr/>
        </p:nvSpPr>
        <p:spPr>
          <a:xfrm>
            <a:off x="2189141" y="1814734"/>
            <a:ext cx="4368018" cy="3392372"/>
          </a:xfrm>
          <a:prstGeom prst="cloudCallout">
            <a:avLst>
              <a:gd name="adj1" fmla="val -34037"/>
              <a:gd name="adj2" fmla="val -54441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1859052" y="975920"/>
            <a:ext cx="469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KG Be Still And Know" panose="02000503000000020004" pitchFamily="2" charset="0"/>
              </a:rPr>
              <a:t>Antes pensaba</a:t>
            </a:r>
            <a:endParaRPr lang="es-AR" dirty="0">
              <a:latin typeface="KG Be Still And Know" panose="02000503000000020004" pitchFamily="2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6897493" y="2031362"/>
            <a:ext cx="4368018" cy="3392372"/>
          </a:xfrm>
          <a:prstGeom prst="cloudCallout">
            <a:avLst>
              <a:gd name="adj1" fmla="val 33918"/>
              <a:gd name="adj2" fmla="val -63564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10125914" y="1036784"/>
            <a:ext cx="227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KG Be Still And Know" panose="02000503000000020004" pitchFamily="2" charset="0"/>
              </a:rPr>
              <a:t>Ahora pienso</a:t>
            </a:r>
            <a:endParaRPr lang="es-AR" dirty="0">
              <a:latin typeface="KG Be Still And Know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8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62221" y="3020089"/>
                <a:ext cx="3071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28" y="2486098"/>
            <a:ext cx="2482900" cy="24829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74331" y="903073"/>
            <a:ext cx="38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Be Still And Know" panose="020B0604020202020204" charset="0"/>
              </a:rPr>
              <a:t>WHAT I LIKED</a:t>
            </a:r>
            <a:endParaRPr lang="es-AR" sz="2400" dirty="0">
              <a:latin typeface="KG Be Still And Know" panose="020B060402020202020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28806" y="995446"/>
            <a:ext cx="38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Be Still And Know" panose="020B0604020202020204" charset="0"/>
              </a:rPr>
              <a:t>WHAT I DIDN’T LIKE</a:t>
            </a:r>
            <a:endParaRPr lang="es-AR" sz="2400" dirty="0">
              <a:latin typeface="KG Be Still And Know" panose="020B060402020202020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735253" y="1839221"/>
            <a:ext cx="3554569" cy="423573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redondeado 17"/>
          <p:cNvSpPr/>
          <p:nvPr/>
        </p:nvSpPr>
        <p:spPr>
          <a:xfrm>
            <a:off x="7999262" y="1839221"/>
            <a:ext cx="3554569" cy="423573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678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521283" y="2836102"/>
                <a:ext cx="47893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28" y="2486098"/>
            <a:ext cx="2482900" cy="24829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74331" y="903073"/>
            <a:ext cx="38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Be Still And Know" panose="020B0604020202020204" charset="0"/>
              </a:rPr>
              <a:t>LO QUE ME GUSTÓ</a:t>
            </a:r>
            <a:endParaRPr lang="es-AR" sz="2400" dirty="0">
              <a:latin typeface="KG Be Still And Know" panose="020B060402020202020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864033" y="943508"/>
            <a:ext cx="38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Be Still And Know" panose="020B0604020202020204" charset="0"/>
              </a:rPr>
              <a:t>LO QUE NO ME GUSTÓ</a:t>
            </a:r>
            <a:endParaRPr lang="es-AR" sz="2400" dirty="0">
              <a:latin typeface="KG Be Still And Know" panose="020B060402020202020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735253" y="1839221"/>
            <a:ext cx="3554569" cy="423573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redondeado 17"/>
          <p:cNvSpPr/>
          <p:nvPr/>
        </p:nvSpPr>
        <p:spPr>
          <a:xfrm>
            <a:off x="7999262" y="1839221"/>
            <a:ext cx="3554569" cy="4235739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92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62221" y="3020089"/>
                <a:ext cx="30712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17" name="CuadroTexto 16"/>
          <p:cNvSpPr txBox="1"/>
          <p:nvPr/>
        </p:nvSpPr>
        <p:spPr>
          <a:xfrm>
            <a:off x="1921833" y="677427"/>
            <a:ext cx="945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Sorry Not Sorry Chub" panose="020B0604020202020204" charset="0"/>
              </a:rPr>
              <a:t>WRITE TWO QUESTIONS FOR YOUR PARTNER AND LET HIM/HER ANSWER THEM ON THIS TICKET</a:t>
            </a:r>
            <a:endParaRPr lang="es-AR" sz="2400" dirty="0">
              <a:latin typeface="KG Sorry Not Sorry Chub" panose="020B0604020202020204" charset="0"/>
            </a:endParaRPr>
          </a:p>
        </p:txBody>
      </p:sp>
      <p:sp>
        <p:nvSpPr>
          <p:cNvPr id="19" name="Llamada rectangular redondeada 18"/>
          <p:cNvSpPr/>
          <p:nvPr/>
        </p:nvSpPr>
        <p:spPr>
          <a:xfrm>
            <a:off x="2046568" y="1632053"/>
            <a:ext cx="3242595" cy="1652059"/>
          </a:xfrm>
          <a:prstGeom prst="wedgeRoundRectCallout">
            <a:avLst>
              <a:gd name="adj1" fmla="val -39785"/>
              <a:gd name="adj2" fmla="val 74516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2193776" y="1310082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QUESTION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3" name="Llamada rectangular redondeada 22"/>
          <p:cNvSpPr/>
          <p:nvPr/>
        </p:nvSpPr>
        <p:spPr>
          <a:xfrm>
            <a:off x="6017133" y="1648636"/>
            <a:ext cx="5071577" cy="1652059"/>
          </a:xfrm>
          <a:prstGeom prst="wedgeRoundRectCallout">
            <a:avLst>
              <a:gd name="adj1" fmla="val 42492"/>
              <a:gd name="adj2" fmla="val 71398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10010047" y="1310082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ANSWER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5" name="Llamada rectangular redondeada 24"/>
          <p:cNvSpPr/>
          <p:nvPr/>
        </p:nvSpPr>
        <p:spPr>
          <a:xfrm>
            <a:off x="2050114" y="3969210"/>
            <a:ext cx="3242595" cy="1652059"/>
          </a:xfrm>
          <a:prstGeom prst="wedgeRoundRectCallout">
            <a:avLst>
              <a:gd name="adj1" fmla="val -39785"/>
              <a:gd name="adj2" fmla="val 74516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Llamada rectangular redondeada 25"/>
          <p:cNvSpPr/>
          <p:nvPr/>
        </p:nvSpPr>
        <p:spPr>
          <a:xfrm>
            <a:off x="6017132" y="3919616"/>
            <a:ext cx="5071577" cy="1652059"/>
          </a:xfrm>
          <a:prstGeom prst="wedgeRoundRectCallout">
            <a:avLst>
              <a:gd name="adj1" fmla="val 42492"/>
              <a:gd name="adj2" fmla="val 71398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CuadroTexto 26"/>
          <p:cNvSpPr txBox="1"/>
          <p:nvPr/>
        </p:nvSpPr>
        <p:spPr>
          <a:xfrm>
            <a:off x="4323281" y="3639249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QUESTION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373902" y="3610156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ANSWER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277709" y="5919304"/>
            <a:ext cx="451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Sorry Not Sorry Chub" panose="020B0604020202020204" charset="0"/>
              </a:rPr>
              <a:t>PARTNER’S NAME:______________</a:t>
            </a:r>
            <a:endParaRPr lang="es-AR" sz="2400" dirty="0">
              <a:latin typeface="KG Sorry Not Sorry Chu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4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357811" y="506437"/>
            <a:ext cx="11501254" cy="5950634"/>
            <a:chOff x="315608" y="506437"/>
            <a:chExt cx="1150125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15608" y="506437"/>
              <a:ext cx="11501254" cy="5950634"/>
              <a:chOff x="315608" y="506437"/>
              <a:chExt cx="1150125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551117" y="2665215"/>
                <a:ext cx="46567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nOMBRE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17" name="CuadroTexto 16"/>
          <p:cNvSpPr txBox="1"/>
          <p:nvPr/>
        </p:nvSpPr>
        <p:spPr>
          <a:xfrm>
            <a:off x="1921833" y="677427"/>
            <a:ext cx="945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Sorry Not Sorry Chub" panose="020B0604020202020204" charset="0"/>
              </a:rPr>
              <a:t>ESCRIBÍ DOS PREGUNTAS PARA TU COMPAÑERO/A Y PEDILE QUE LAS RESPONDA</a:t>
            </a:r>
            <a:endParaRPr lang="es-AR" sz="2400" dirty="0">
              <a:latin typeface="KG Sorry Not Sorry Chub" panose="020B0604020202020204" charset="0"/>
            </a:endParaRPr>
          </a:p>
        </p:txBody>
      </p:sp>
      <p:sp>
        <p:nvSpPr>
          <p:cNvPr id="19" name="Llamada rectangular redondeada 18"/>
          <p:cNvSpPr/>
          <p:nvPr/>
        </p:nvSpPr>
        <p:spPr>
          <a:xfrm>
            <a:off x="2046568" y="1632053"/>
            <a:ext cx="3242595" cy="1652059"/>
          </a:xfrm>
          <a:prstGeom prst="wedgeRoundRectCallout">
            <a:avLst>
              <a:gd name="adj1" fmla="val -39785"/>
              <a:gd name="adj2" fmla="val 74516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2193776" y="1310082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PREGUNTA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3" name="Llamada rectangular redondeada 22"/>
          <p:cNvSpPr/>
          <p:nvPr/>
        </p:nvSpPr>
        <p:spPr>
          <a:xfrm>
            <a:off x="6017133" y="1648636"/>
            <a:ext cx="5071577" cy="1652059"/>
          </a:xfrm>
          <a:prstGeom prst="wedgeRoundRectCallout">
            <a:avLst>
              <a:gd name="adj1" fmla="val 42492"/>
              <a:gd name="adj2" fmla="val 71398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10010047" y="1310082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RESPUESTA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5" name="Llamada rectangular redondeada 24"/>
          <p:cNvSpPr/>
          <p:nvPr/>
        </p:nvSpPr>
        <p:spPr>
          <a:xfrm>
            <a:off x="2050114" y="3969210"/>
            <a:ext cx="3242595" cy="1652059"/>
          </a:xfrm>
          <a:prstGeom prst="wedgeRoundRectCallout">
            <a:avLst>
              <a:gd name="adj1" fmla="val -39785"/>
              <a:gd name="adj2" fmla="val 74516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Llamada rectangular redondeada 25"/>
          <p:cNvSpPr/>
          <p:nvPr/>
        </p:nvSpPr>
        <p:spPr>
          <a:xfrm>
            <a:off x="6017132" y="3919616"/>
            <a:ext cx="5071577" cy="1652059"/>
          </a:xfrm>
          <a:prstGeom prst="wedgeRoundRectCallout">
            <a:avLst>
              <a:gd name="adj1" fmla="val 42492"/>
              <a:gd name="adj2" fmla="val 71398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CuadroTexto 26"/>
          <p:cNvSpPr txBox="1"/>
          <p:nvPr/>
        </p:nvSpPr>
        <p:spPr>
          <a:xfrm>
            <a:off x="4323281" y="3639249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PREGUNTA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373902" y="3610156"/>
            <a:ext cx="199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KG Sorry Not Sorry Chub" panose="020B0604020202020204" charset="0"/>
              </a:rPr>
              <a:t>RESPUESTA</a:t>
            </a:r>
            <a:endParaRPr lang="es-AR" sz="1600" dirty="0">
              <a:latin typeface="KG Sorry Not Sorry Chub" panose="020B060402020202020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774541" y="5945028"/>
            <a:ext cx="623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KG Sorry Not Sorry Chub" panose="020B0604020202020204" charset="0"/>
              </a:rPr>
              <a:t>NOMBRE DEL/A COMPAÑERO/A:______________</a:t>
            </a:r>
            <a:endParaRPr lang="es-AR" sz="2400" dirty="0">
              <a:latin typeface="KG Sorry Not Sorry Chu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6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upo 2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379828" y="506437"/>
                <a:ext cx="11437034" cy="5950634"/>
                <a:chOff x="379828" y="506437"/>
                <a:chExt cx="11437034" cy="5950634"/>
              </a:xfrm>
            </p:grpSpPr>
            <p:sp>
              <p:nvSpPr>
                <p:cNvPr id="5" name="Rectángulo 4"/>
                <p:cNvSpPr/>
                <p:nvPr/>
              </p:nvSpPr>
              <p:spPr>
                <a:xfrm>
                  <a:off x="379828" y="506437"/>
                  <a:ext cx="11437034" cy="595063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8" name="CuadroTexto 7"/>
                <p:cNvSpPr txBox="1"/>
                <p:nvPr/>
              </p:nvSpPr>
              <p:spPr>
                <a:xfrm rot="16200000">
                  <a:off x="-758566" y="2744571"/>
                  <a:ext cx="332136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5400" dirty="0" smtClean="0">
                      <a:latin typeface="KG Sorry Not Sorry Chub" panose="02000506000000020004" pitchFamily="2" charset="0"/>
                    </a:rPr>
                    <a:t>EXIT TICKET</a:t>
                  </a:r>
                  <a:endParaRPr lang="es-AR" sz="5400" dirty="0">
                    <a:latin typeface="KG Sorry Not Sorry Chub" panose="02000506000000020004" pitchFamily="2" charset="0"/>
                  </a:endParaRPr>
                </a:p>
              </p:txBody>
            </p:sp>
            <p:sp>
              <p:nvSpPr>
                <p:cNvPr id="10" name="CuadroTexto 9"/>
                <p:cNvSpPr txBox="1"/>
                <p:nvPr/>
              </p:nvSpPr>
              <p:spPr>
                <a:xfrm rot="16200000">
                  <a:off x="-1322755" y="3542882"/>
                  <a:ext cx="51769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err="1" smtClean="0">
                      <a:latin typeface="KG Sorry Not Sorry Chub" panose="02000506000000020004" pitchFamily="2" charset="0"/>
                    </a:rPr>
                    <a:t>Name</a:t>
                  </a:r>
                  <a:r>
                    <a:rPr lang="es-AR" dirty="0" smtClean="0">
                      <a:latin typeface="KG Sorry Not Sorry Chub" panose="02000506000000020004" pitchFamily="2" charset="0"/>
                    </a:rPr>
                    <a:t>:</a:t>
                  </a:r>
                  <a:endParaRPr lang="es-AR" dirty="0">
                    <a:latin typeface="KG Sorry Not Sorry Chub" panose="02000506000000020004" pitchFamily="2" charset="0"/>
                  </a:endParaRPr>
                </a:p>
              </p:txBody>
            </p:sp>
          </p:grpSp>
          <p:sp>
            <p:nvSpPr>
              <p:cNvPr id="12" name="CuadroTexto 11"/>
              <p:cNvSpPr txBox="1"/>
              <p:nvPr/>
            </p:nvSpPr>
            <p:spPr>
              <a:xfrm>
                <a:off x="1807699" y="1139092"/>
                <a:ext cx="5198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000" b="1" dirty="0" err="1" smtClean="0">
                    <a:latin typeface="KG Lego House" panose="02000503000000020004" pitchFamily="2" charset="0"/>
                  </a:rPr>
                  <a:t>One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thing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I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have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a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question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about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</a:t>
                </a:r>
                <a:endParaRPr lang="es-AR" sz="2000" dirty="0">
                  <a:latin typeface="KG Lego House" panose="02000503000000020004" pitchFamily="2" charset="0"/>
                </a:endParaRPr>
              </a:p>
            </p:txBody>
          </p:sp>
          <p:sp>
            <p:nvSpPr>
              <p:cNvPr id="16" name="Rectángulo redondeado 15"/>
              <p:cNvSpPr/>
              <p:nvPr/>
            </p:nvSpPr>
            <p:spPr>
              <a:xfrm>
                <a:off x="1927274" y="1012874"/>
                <a:ext cx="9383151" cy="119575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Rectángulo redondeado 16"/>
              <p:cNvSpPr/>
              <p:nvPr/>
            </p:nvSpPr>
            <p:spPr>
              <a:xfrm>
                <a:off x="1927274" y="2443461"/>
                <a:ext cx="9383151" cy="119575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2004365" y="2556431"/>
                <a:ext cx="5198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err="1" smtClean="0">
                    <a:latin typeface="KG Lego House" panose="02000503000000020004" pitchFamily="2" charset="0"/>
                  </a:rPr>
                  <a:t>Two</a:t>
                </a:r>
                <a:r>
                  <a:rPr lang="es-AR" sz="2000" b="1" dirty="0" smtClean="0">
                    <a:latin typeface="KG Lego House" panose="02000503000000020004" pitchFamily="2" charset="0"/>
                  </a:rPr>
                  <a:t>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things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I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learned</a:t>
                </a:r>
                <a:endParaRPr lang="es-AR" sz="2000" dirty="0">
                  <a:latin typeface="KG Lego House" panose="02000503000000020004" pitchFamily="2" charset="0"/>
                </a:endParaRPr>
              </a:p>
            </p:txBody>
          </p:sp>
          <p:sp>
            <p:nvSpPr>
              <p:cNvPr id="19" name="Rectángulo redondeado 18"/>
              <p:cNvSpPr/>
              <p:nvPr/>
            </p:nvSpPr>
            <p:spPr>
              <a:xfrm>
                <a:off x="1927274" y="3874047"/>
                <a:ext cx="9421555" cy="2034383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2064990" y="4067397"/>
                <a:ext cx="5198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err="1" smtClean="0">
                    <a:latin typeface="KG Lego House" panose="02000503000000020004" pitchFamily="2" charset="0"/>
                  </a:rPr>
                  <a:t>Three</a:t>
                </a:r>
                <a:r>
                  <a:rPr lang="es-AR" sz="2000" b="1" dirty="0" smtClean="0">
                    <a:latin typeface="KG Lego House" panose="02000503000000020004" pitchFamily="2" charset="0"/>
                  </a:rPr>
                  <a:t>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things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I can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build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</a:t>
                </a:r>
                <a:r>
                  <a:rPr lang="es-AR" sz="2000" dirty="0" err="1" smtClean="0">
                    <a:latin typeface="KG Lego House" panose="02000503000000020004" pitchFamily="2" charset="0"/>
                  </a:rPr>
                  <a:t>on</a:t>
                </a:r>
                <a:endParaRPr lang="es-AR" sz="2000" dirty="0">
                  <a:latin typeface="KG Lego House" panose="02000503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840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372637" y="506437"/>
            <a:ext cx="11486428" cy="5950634"/>
            <a:chOff x="330434" y="506437"/>
            <a:chExt cx="11486428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30434" y="506437"/>
              <a:ext cx="11486428" cy="5950634"/>
              <a:chOff x="330434" y="506437"/>
              <a:chExt cx="11486428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769998" y="2941746"/>
                <a:ext cx="31241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_: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77" y="635565"/>
            <a:ext cx="3093986" cy="30939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997940" y="926815"/>
            <a:ext cx="737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 smtClean="0">
                <a:latin typeface="KG Sorry Not Sorry Chub" panose="020B0604020202020204" charset="0"/>
              </a:rPr>
              <a:t>Talk</a:t>
            </a:r>
            <a:r>
              <a:rPr lang="es-AR" sz="2400" dirty="0" smtClean="0">
                <a:latin typeface="KG Sorry Not Sorry Chub" panose="020B0604020202020204" charset="0"/>
              </a:rPr>
              <a:t> to </a:t>
            </a:r>
            <a:r>
              <a:rPr lang="es-AR" sz="2400" dirty="0" err="1" smtClean="0">
                <a:latin typeface="KG Sorry Not Sorry Chub" panose="020B0604020202020204" charset="0"/>
              </a:rPr>
              <a:t>your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partner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about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today’s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lesson</a:t>
            </a:r>
            <a:endParaRPr lang="es-AR" sz="2400" dirty="0">
              <a:latin typeface="KG Sorry Not Sorry Chub" panose="020B060402020202020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997940" y="1799505"/>
            <a:ext cx="6631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 smtClean="0">
                <a:latin typeface="KG Sorry Not Sorry Chub" panose="020B0604020202020204" charset="0"/>
              </a:rPr>
              <a:t>Summarize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today’s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lesson</a:t>
            </a:r>
            <a:r>
              <a:rPr lang="es-AR" sz="2400" dirty="0" smtClean="0">
                <a:latin typeface="KG Sorry Not Sorry Chub" panose="020B0604020202020204" charset="0"/>
              </a:rPr>
              <a:t> in </a:t>
            </a:r>
            <a:r>
              <a:rPr lang="es-AR" sz="2400" dirty="0" err="1" smtClean="0">
                <a:latin typeface="KG Sorry Not Sorry Chub" panose="020B0604020202020204" charset="0"/>
              </a:rPr>
              <a:t>your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own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words</a:t>
            </a:r>
            <a:endParaRPr lang="es-AR" sz="2400" dirty="0" smtClean="0">
              <a:latin typeface="KG Sorry Not Sorry Chub" panose="020B0604020202020204" charset="0"/>
            </a:endParaRPr>
          </a:p>
          <a:p>
            <a:r>
              <a:rPr lang="es-AR" sz="2400" dirty="0" smtClean="0">
                <a:latin typeface="KG Sorry Not Sorry Chub" panose="020B0604020202020204" charset="0"/>
              </a:rPr>
              <a:t>______________________________________________________________________________________________________________________________________________________________________________</a:t>
            </a:r>
            <a:endParaRPr lang="es-AR" sz="2400" dirty="0">
              <a:latin typeface="KG Sorry Not Sorry Chub" panose="020B060402020202020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997173" y="3729551"/>
            <a:ext cx="9632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 smtClean="0">
                <a:latin typeface="KG Sorry Not Sorry Chub" panose="020B0604020202020204" charset="0"/>
              </a:rPr>
              <a:t>How</a:t>
            </a:r>
            <a:r>
              <a:rPr lang="es-AR" sz="2400" dirty="0" smtClean="0">
                <a:latin typeface="KG Sorry Not Sorry Chub" panose="020B0604020202020204" charset="0"/>
              </a:rPr>
              <a:t> can </a:t>
            </a:r>
            <a:r>
              <a:rPr lang="es-AR" sz="2400" dirty="0" err="1" smtClean="0">
                <a:latin typeface="KG Sorry Not Sorry Chub" panose="020B0604020202020204" charset="0"/>
              </a:rPr>
              <a:t>you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help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your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friend</a:t>
            </a:r>
            <a:r>
              <a:rPr lang="es-AR" sz="2400" dirty="0" smtClean="0">
                <a:latin typeface="KG Sorry Not Sorry Chub" panose="020B0604020202020204" charset="0"/>
              </a:rPr>
              <a:t>?</a:t>
            </a:r>
          </a:p>
          <a:p>
            <a:r>
              <a:rPr lang="es-AR" sz="2400" dirty="0" smtClean="0">
                <a:latin typeface="KG Sorry Not Sorry Chub" panose="020B060402020202020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endParaRPr lang="es-AR" sz="2400" dirty="0">
              <a:latin typeface="KG Sorry Not Sorry Chub" panose="020B0604020202020204" charset="0"/>
            </a:endParaRPr>
          </a:p>
          <a:p>
            <a:r>
              <a:rPr lang="es-AR" sz="2400" dirty="0" err="1" smtClean="0">
                <a:latin typeface="KG Sorry Not Sorry Chub" panose="020B0604020202020204" charset="0"/>
              </a:rPr>
              <a:t>How</a:t>
            </a:r>
            <a:r>
              <a:rPr lang="es-AR" sz="2400" dirty="0" smtClean="0">
                <a:latin typeface="KG Sorry Not Sorry Chub" panose="020B0604020202020204" charset="0"/>
              </a:rPr>
              <a:t> can </a:t>
            </a:r>
            <a:r>
              <a:rPr lang="es-AR" sz="2400" dirty="0" err="1" smtClean="0">
                <a:latin typeface="KG Sorry Not Sorry Chub" panose="020B0604020202020204" charset="0"/>
              </a:rPr>
              <a:t>your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partner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help</a:t>
            </a:r>
            <a:r>
              <a:rPr lang="es-AR" sz="2400" dirty="0" smtClean="0">
                <a:latin typeface="KG Sorry Not Sorry Chub" panose="020B0604020202020204" charset="0"/>
              </a:rPr>
              <a:t> </a:t>
            </a:r>
            <a:r>
              <a:rPr lang="es-AR" sz="2400" dirty="0" err="1" smtClean="0">
                <a:latin typeface="KG Sorry Not Sorry Chub" panose="020B0604020202020204" charset="0"/>
              </a:rPr>
              <a:t>you</a:t>
            </a:r>
            <a:r>
              <a:rPr lang="es-AR" sz="2400" dirty="0" smtClean="0">
                <a:latin typeface="KG Sorry Not Sorry Chub" panose="020B0604020202020204" charset="0"/>
              </a:rPr>
              <a:t>?</a:t>
            </a:r>
          </a:p>
          <a:p>
            <a:r>
              <a:rPr lang="es-AR" sz="2400" dirty="0" smtClean="0">
                <a:latin typeface="KG Sorry Not Sorry Chub" panose="020B0604020202020204" charset="0"/>
              </a:rPr>
              <a:t>__________________________________________________________________________________________________________________________________________________________________________</a:t>
            </a:r>
            <a:endParaRPr lang="es-AR" sz="2400" dirty="0">
              <a:latin typeface="KG Sorry Not Sorry Chu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4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374710" y="506437"/>
            <a:ext cx="11484355" cy="5950634"/>
            <a:chOff x="332507" y="506437"/>
            <a:chExt cx="11484355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32507" y="506437"/>
              <a:ext cx="11484355" cy="5950634"/>
              <a:chOff x="332507" y="506437"/>
              <a:chExt cx="11484355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370800" y="2630122"/>
                <a:ext cx="43299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nombre_: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77" y="635565"/>
            <a:ext cx="3093986" cy="30939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997940" y="926815"/>
            <a:ext cx="737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 smtClean="0">
                <a:latin typeface="KG Sorry Not Sorry Chub" panose="020B0604020202020204" charset="0"/>
              </a:rPr>
              <a:t>Hablá</a:t>
            </a:r>
            <a:r>
              <a:rPr lang="es-AR" sz="2400" dirty="0" smtClean="0">
                <a:latin typeface="KG Sorry Not Sorry Chub" panose="020B0604020202020204" charset="0"/>
              </a:rPr>
              <a:t> con tu compañero/a sobre la clase de hoy</a:t>
            </a:r>
            <a:endParaRPr lang="es-AR" sz="2400" dirty="0">
              <a:latin typeface="KG Sorry Not Sorry Chub" panose="020B060402020202020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997940" y="1799505"/>
            <a:ext cx="6631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KG Sorry Not Sorry Chub" panose="020B0604020202020204" charset="0"/>
              </a:rPr>
              <a:t>Resumí la clase con tus propias palabras</a:t>
            </a:r>
          </a:p>
          <a:p>
            <a:r>
              <a:rPr lang="es-AR" sz="2400" dirty="0" smtClean="0">
                <a:latin typeface="KG Sorry Not Sorry Chub" panose="020B0604020202020204" charset="0"/>
              </a:rPr>
              <a:t>______________________________________________________________________________________________________________________________________________________________________________</a:t>
            </a:r>
            <a:endParaRPr lang="es-AR" sz="2400" dirty="0">
              <a:latin typeface="KG Sorry Not Sorry Chub" panose="020B060402020202020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997173" y="3729551"/>
            <a:ext cx="9632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KG Sorry Not Sorry Chub" panose="020B0604020202020204" charset="0"/>
              </a:rPr>
              <a:t>¿cómo </a:t>
            </a:r>
            <a:r>
              <a:rPr lang="es-AR" sz="2400" dirty="0" err="1" smtClean="0">
                <a:latin typeface="KG Sorry Not Sorry Chub" panose="020B0604020202020204" charset="0"/>
              </a:rPr>
              <a:t>podés</a:t>
            </a:r>
            <a:r>
              <a:rPr lang="es-AR" sz="2400" dirty="0" smtClean="0">
                <a:latin typeface="KG Sorry Not Sorry Chub" panose="020B0604020202020204" charset="0"/>
              </a:rPr>
              <a:t> ayudar a tu compañero/a?</a:t>
            </a:r>
          </a:p>
          <a:p>
            <a:r>
              <a:rPr lang="es-AR" sz="2400" dirty="0" smtClean="0">
                <a:latin typeface="KG Sorry Not Sorry Chub" panose="020B0604020202020204" charset="0"/>
              </a:rPr>
              <a:t>__________________________________________________________________________________________________________________________________________________________________________</a:t>
            </a:r>
          </a:p>
          <a:p>
            <a:endParaRPr lang="es-AR" sz="2400" dirty="0">
              <a:latin typeface="KG Sorry Not Sorry Chub" panose="020B0604020202020204" charset="0"/>
            </a:endParaRPr>
          </a:p>
          <a:p>
            <a:r>
              <a:rPr lang="es-AR" sz="2400" dirty="0" smtClean="0">
                <a:latin typeface="KG Sorry Not Sorry Chub" panose="020B0604020202020204" charset="0"/>
              </a:rPr>
              <a:t>¿cómo puede ayudarte tu compañero/a?</a:t>
            </a:r>
          </a:p>
          <a:p>
            <a:r>
              <a:rPr lang="es-AR" sz="2400" dirty="0" smtClean="0">
                <a:latin typeface="KG Sorry Not Sorry Chub" panose="020B0604020202020204" charset="0"/>
              </a:rPr>
              <a:t>__________________________________________________________________________________________________________________________________________________________________________</a:t>
            </a:r>
            <a:endParaRPr lang="es-AR" sz="2400" dirty="0">
              <a:latin typeface="KG Sorry Not Sorry Chu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11655" y="3020089"/>
                <a:ext cx="2964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_: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2670" y="2066444"/>
            <a:ext cx="3370489" cy="332220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45349" y="561578"/>
            <a:ext cx="484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KG Be Still And Know" panose="020B0604020202020204" charset="0"/>
              </a:rPr>
              <a:t>LET YOUR MIND SPEAK!</a:t>
            </a:r>
            <a:endParaRPr lang="es-AR" sz="3200" dirty="0">
              <a:latin typeface="KG Be Still And Know" panose="020B060402020202020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020304" y="1643715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2331879" y="1274383"/>
            <a:ext cx="254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KG Be Still And Know" panose="020B0604020202020204" charset="0"/>
              </a:rPr>
              <a:t>WHAT YOU LEARNED</a:t>
            </a:r>
            <a:endParaRPr lang="es-AR" sz="1400" dirty="0">
              <a:latin typeface="KG Be Still And Know" panose="020B060402020202020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2041383" y="4171053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2331878" y="3894054"/>
            <a:ext cx="25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latin typeface="KG Be Still And Know" panose="020B0604020202020204" charset="0"/>
              </a:rPr>
              <a:t>WHAT YOU NEED TO WORK ON</a:t>
            </a:r>
            <a:endParaRPr lang="es-AR" sz="1200" dirty="0">
              <a:latin typeface="KG Be Still And Know" panose="020B060402020202020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621528" y="1710105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/>
          <p:cNvSpPr txBox="1"/>
          <p:nvPr/>
        </p:nvSpPr>
        <p:spPr>
          <a:xfrm>
            <a:off x="8980425" y="1402328"/>
            <a:ext cx="254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KG Be Still And Know" panose="020B0604020202020204" charset="0"/>
              </a:rPr>
              <a:t>QUESTIONS YOU HAVE</a:t>
            </a:r>
            <a:endParaRPr lang="es-AR" sz="1400" dirty="0">
              <a:latin typeface="KG Be Still And Know" panose="020B060402020202020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8621528" y="4157998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CuadroTexto 20"/>
          <p:cNvSpPr txBox="1"/>
          <p:nvPr/>
        </p:nvSpPr>
        <p:spPr>
          <a:xfrm>
            <a:off x="8980425" y="3868111"/>
            <a:ext cx="254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KG Be Still And Know" panose="020B0604020202020204" charset="0"/>
              </a:rPr>
              <a:t>CONNECTIONS YOU MADE</a:t>
            </a:r>
            <a:endParaRPr lang="es-AR" sz="1400" dirty="0">
              <a:latin typeface="KG Be Still And Kn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68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371208" y="506437"/>
            <a:ext cx="11487857" cy="5950634"/>
            <a:chOff x="329005" y="506437"/>
            <a:chExt cx="11487857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29005" y="506437"/>
              <a:ext cx="11487857" cy="5950634"/>
              <a:chOff x="329005" y="506437"/>
              <a:chExt cx="11487857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497972" y="2686224"/>
                <a:ext cx="4577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1434" y="2066444"/>
            <a:ext cx="3370489" cy="332220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46586" y="650229"/>
            <a:ext cx="484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KG Be Still And Know" panose="020B0604020202020204" charset="0"/>
              </a:rPr>
              <a:t>¡QUE TU MENTE HABLE!</a:t>
            </a:r>
            <a:endParaRPr lang="es-AR" sz="3200" dirty="0">
              <a:latin typeface="KG Be Still And Know" panose="020B060402020202020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020304" y="1643715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/>
          <p:cNvSpPr txBox="1"/>
          <p:nvPr/>
        </p:nvSpPr>
        <p:spPr>
          <a:xfrm>
            <a:off x="2419953" y="1331916"/>
            <a:ext cx="254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KG Be Still And Know" panose="020B0604020202020204" charset="0"/>
              </a:rPr>
              <a:t>LO QUE APRENDISTE</a:t>
            </a:r>
            <a:endParaRPr lang="es-AR" sz="1400" dirty="0">
              <a:latin typeface="KG Be Still And Know" panose="020B060402020202020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2041383" y="4171053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2331878" y="3894054"/>
            <a:ext cx="2540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latin typeface="KG Be Still And Know" panose="020B0604020202020204" charset="0"/>
              </a:rPr>
              <a:t>LO QUE NECESITÁS TRABAJAR</a:t>
            </a:r>
            <a:endParaRPr lang="es-AR" sz="1200" dirty="0">
              <a:latin typeface="KG Be Still And Know" panose="020B060402020202020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621528" y="1710105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CuadroTexto 18"/>
          <p:cNvSpPr txBox="1"/>
          <p:nvPr/>
        </p:nvSpPr>
        <p:spPr>
          <a:xfrm>
            <a:off x="8811236" y="1378796"/>
            <a:ext cx="287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KG Be Still And Know" panose="020B0604020202020204" charset="0"/>
              </a:rPr>
              <a:t>PREGUNTAS SOBRE EL TEMA</a:t>
            </a:r>
            <a:endParaRPr lang="es-AR" sz="1400" dirty="0">
              <a:latin typeface="KG Be Still And Know" panose="020B060402020202020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8621528" y="4157998"/>
            <a:ext cx="2851838" cy="2158006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CuadroTexto 20"/>
          <p:cNvSpPr txBox="1"/>
          <p:nvPr/>
        </p:nvSpPr>
        <p:spPr>
          <a:xfrm>
            <a:off x="8980425" y="3868111"/>
            <a:ext cx="2540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latin typeface="KG Be Still And Know" panose="020B0604020202020204" charset="0"/>
              </a:rPr>
              <a:t>CONEXIONES QUE HICISTE</a:t>
            </a:r>
            <a:endParaRPr lang="es-AR" sz="1400" dirty="0">
              <a:latin typeface="KG Be Still And Kn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5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09280" y="3020089"/>
                <a:ext cx="29986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18668" y="3539783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02" y="4726546"/>
            <a:ext cx="1362845" cy="136284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70659" y="773176"/>
            <a:ext cx="646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dirty="0" smtClean="0">
                <a:latin typeface="KG Corner of the Sky" panose="020B0604020202020204" charset="0"/>
              </a:rPr>
              <a:t>HOW WOULD YOU CONNECT TODAY’S LESSON WITH YOUR DAILY LIFE?</a:t>
            </a:r>
            <a:endParaRPr lang="es-AR" dirty="0">
              <a:latin typeface="KG Corner of the Sky" panose="020B060402020202020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54558" y="1957589"/>
            <a:ext cx="966998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8639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385892" y="2767105"/>
                <a:ext cx="45366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37682" y="3617055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02" y="4726546"/>
            <a:ext cx="1362845" cy="136284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70659" y="773176"/>
            <a:ext cx="6465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dirty="0" smtClean="0">
                <a:latin typeface="KG Corner of the Sky" panose="020B0604020202020204" charset="0"/>
              </a:rPr>
              <a:t>¿CÓMO CONECTARÍAS LA CLASE DE HOY CON TU VIDA DIARIA?</a:t>
            </a:r>
            <a:endParaRPr lang="es-AR" dirty="0">
              <a:latin typeface="KG Corner of the Sky" panose="020B060402020202020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54558" y="1957589"/>
            <a:ext cx="966998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9618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10217" y="506437"/>
            <a:ext cx="11448848" cy="5950634"/>
            <a:chOff x="368014" y="506437"/>
            <a:chExt cx="11448848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68014" y="506437"/>
              <a:ext cx="11448848" cy="5950634"/>
              <a:chOff x="368014" y="506437"/>
              <a:chExt cx="11448848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58654" y="3093112"/>
                <a:ext cx="29766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EXIT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37682" y="3617055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NAME: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7170" name="Picture 2" descr="Resultado de imagen para emojis blanco y 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25" y="1920092"/>
            <a:ext cx="3875788" cy="37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826266" y="797766"/>
            <a:ext cx="426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Corner of the Sky" panose="020B0604020202020204" charset="0"/>
              </a:rPr>
              <a:t>Color </a:t>
            </a:r>
            <a:r>
              <a:rPr lang="es-AR" sz="1600" dirty="0" err="1" smtClean="0">
                <a:latin typeface="KG Corner of the Sky" panose="020B0604020202020204" charset="0"/>
              </a:rPr>
              <a:t>all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the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emojis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that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represent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your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understanding</a:t>
            </a:r>
            <a:r>
              <a:rPr lang="es-AR" sz="1600" dirty="0" smtClean="0">
                <a:latin typeface="KG Corner of the Sky" panose="020B0604020202020204" charset="0"/>
              </a:rPr>
              <a:t> of </a:t>
            </a:r>
            <a:r>
              <a:rPr lang="es-AR" sz="1600" dirty="0" err="1" smtClean="0">
                <a:latin typeface="KG Corner of the Sky" panose="020B0604020202020204" charset="0"/>
              </a:rPr>
              <a:t>today’s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lesson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endParaRPr lang="es-AR" sz="1600" dirty="0">
              <a:latin typeface="KG Corner of the Sky" panose="020B060402020202020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181731" y="1043987"/>
            <a:ext cx="426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err="1" smtClean="0">
                <a:latin typeface="KG Corner of the Sky" panose="020B0604020202020204" charset="0"/>
              </a:rPr>
              <a:t>Explain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your</a:t>
            </a:r>
            <a:r>
              <a:rPr lang="es-AR" sz="1600" dirty="0" smtClean="0">
                <a:latin typeface="KG Corner of the Sky" panose="020B0604020202020204" charset="0"/>
              </a:rPr>
              <a:t> </a:t>
            </a:r>
            <a:r>
              <a:rPr lang="es-AR" sz="1600" dirty="0" err="1" smtClean="0">
                <a:latin typeface="KG Corner of the Sky" panose="020B0604020202020204" charset="0"/>
              </a:rPr>
              <a:t>choices</a:t>
            </a:r>
            <a:r>
              <a:rPr lang="es-AR" sz="1600" dirty="0" smtClean="0">
                <a:latin typeface="KG Corner of the Sky" panose="020B0604020202020204" charset="0"/>
              </a:rPr>
              <a:t>!</a:t>
            </a:r>
            <a:endParaRPr lang="es-AR" sz="1600" dirty="0">
              <a:latin typeface="KG Corner of the Sky" panose="020B060402020202020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100112" y="1840251"/>
            <a:ext cx="4344526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6318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10217" y="506437"/>
            <a:ext cx="11448848" cy="5950634"/>
            <a:chOff x="368014" y="506437"/>
            <a:chExt cx="11448848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68014" y="506437"/>
              <a:ext cx="11448848" cy="5950634"/>
              <a:chOff x="368014" y="506437"/>
              <a:chExt cx="11448848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385089" y="2797090"/>
                <a:ext cx="44295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37682" y="3617055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mtClean="0">
                    <a:latin typeface="KG Sorry Not Sorry Chub" panose="02000506000000020004" pitchFamily="2" charset="0"/>
                  </a:rPr>
                  <a:t>nombrE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7170" name="Picture 2" descr="Resultado de imagen para emojis blanco y 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25" y="1920092"/>
            <a:ext cx="3875788" cy="37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826266" y="797766"/>
            <a:ext cx="426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err="1" smtClean="0">
                <a:latin typeface="KG Corner of the Sky" panose="020B0604020202020204" charset="0"/>
              </a:rPr>
              <a:t>Coloreá</a:t>
            </a:r>
            <a:r>
              <a:rPr lang="es-AR" sz="1600" dirty="0" smtClean="0">
                <a:latin typeface="KG Corner of the Sky" panose="020B0604020202020204" charset="0"/>
              </a:rPr>
              <a:t> los </a:t>
            </a:r>
            <a:r>
              <a:rPr lang="es-AR" sz="1600" dirty="0" err="1" smtClean="0">
                <a:latin typeface="KG Corner of the Sky" panose="020B0604020202020204" charset="0"/>
              </a:rPr>
              <a:t>emojis</a:t>
            </a:r>
            <a:r>
              <a:rPr lang="es-AR" sz="1600" dirty="0" smtClean="0">
                <a:latin typeface="KG Corner of the Sky" panose="020B0604020202020204" charset="0"/>
              </a:rPr>
              <a:t> que representen tu nivel de comprensión de la clase de hoy</a:t>
            </a:r>
            <a:endParaRPr lang="es-AR" sz="1600" dirty="0">
              <a:latin typeface="KG Corner of the Sky" panose="020B060402020202020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181731" y="1043987"/>
            <a:ext cx="4262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Corner of the Sky" panose="020B0604020202020204" charset="0"/>
              </a:rPr>
              <a:t>¡</a:t>
            </a:r>
            <a:r>
              <a:rPr lang="es-AR" sz="1600" dirty="0" err="1" smtClean="0">
                <a:latin typeface="KG Corner of the Sky" panose="020B0604020202020204" charset="0"/>
              </a:rPr>
              <a:t>Explicá</a:t>
            </a:r>
            <a:r>
              <a:rPr lang="es-AR" sz="1600" dirty="0" smtClean="0">
                <a:latin typeface="KG Corner of the Sky" panose="020B0604020202020204" charset="0"/>
              </a:rPr>
              <a:t> tu elección!</a:t>
            </a:r>
            <a:endParaRPr lang="es-AR" sz="1600" dirty="0">
              <a:latin typeface="KG Corner of the Sky" panose="020B060402020202020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100112" y="1840251"/>
            <a:ext cx="4344526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138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491175"/>
            <a:ext cx="12192000" cy="505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193052" y="211736"/>
            <a:ext cx="11591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 smtClean="0">
                <a:latin typeface="I Love Glitter" pitchFamily="2" charset="0"/>
              </a:rPr>
              <a:t>¡Eso es todo!</a:t>
            </a:r>
            <a:endParaRPr lang="es-AR" sz="7200" dirty="0">
              <a:latin typeface="I Love Glitter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44992" y="1536293"/>
            <a:ext cx="10208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600" b="1" dirty="0" smtClean="0">
                <a:latin typeface="KG Lego House" panose="02000503000000020004" pitchFamily="2" charset="0"/>
              </a:rPr>
              <a:t>Fuentes: </a:t>
            </a:r>
            <a:r>
              <a:rPr lang="es-AR" sz="1600" dirty="0" smtClean="0">
                <a:latin typeface="KG Lego House" panose="02000503000000020004" pitchFamily="2" charset="0"/>
              </a:rPr>
              <a:t>para el diseño del material utilicé fuentes de Kimberly </a:t>
            </a:r>
            <a:r>
              <a:rPr lang="es-AR" sz="1600" dirty="0" err="1" smtClean="0">
                <a:latin typeface="KG Lego House" panose="02000503000000020004" pitchFamily="2" charset="0"/>
              </a:rPr>
              <a:t>Geswein</a:t>
            </a:r>
            <a:r>
              <a:rPr lang="es-AR" sz="1600" dirty="0" smtClean="0">
                <a:latin typeface="KG Lego House" panose="02000503000000020004" pitchFamily="2" charset="0"/>
              </a:rPr>
              <a:t>. El lin</a:t>
            </a:r>
            <a:r>
              <a:rPr lang="es-AR" sz="1600" dirty="0" smtClean="0">
                <a:latin typeface="KG Lego House" panose="02000503000000020004" pitchFamily="2" charset="0"/>
              </a:rPr>
              <a:t>k de descarga para uso personal, no comercial, es el siguiente:</a:t>
            </a:r>
          </a:p>
          <a:p>
            <a:pPr algn="just">
              <a:lnSpc>
                <a:spcPct val="150000"/>
              </a:lnSpc>
            </a:pPr>
            <a:r>
              <a:rPr lang="es-AR" sz="1600" dirty="0">
                <a:latin typeface="KG Lego House" panose="020B0604020202020204" charset="0"/>
                <a:hlinkClick r:id="rId2"/>
              </a:rPr>
              <a:t>https://www.teacherspayteachers.com/FreeDownload/ALL-Kimberly-Geswein-Fonts-in-One-Big-Download-Personal-Use-537780</a:t>
            </a:r>
            <a:r>
              <a:rPr lang="es-AR" sz="1600" dirty="0" smtClean="0">
                <a:latin typeface="KG Lego House" panose="020B0604020202020204" charset="0"/>
              </a:rPr>
              <a:t> </a:t>
            </a:r>
            <a:endParaRPr lang="es-AR" sz="1600" dirty="0" smtClean="0">
              <a:latin typeface="KG Lego House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es-AR" sz="1600" dirty="0">
              <a:latin typeface="KG Lego House" panose="02000503000000020004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5"/>
          <a:stretch/>
        </p:blipFill>
        <p:spPr>
          <a:xfrm>
            <a:off x="4201990" y="6128937"/>
            <a:ext cx="3788019" cy="5707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2" y="1491175"/>
            <a:ext cx="1905000" cy="1905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044992" y="3441293"/>
            <a:ext cx="10208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600" b="1" dirty="0" smtClean="0">
                <a:latin typeface="KG Lego House" panose="02000503000000020004" pitchFamily="2" charset="0"/>
              </a:rPr>
              <a:t>Íconos</a:t>
            </a:r>
            <a:r>
              <a:rPr lang="es-AR" sz="1600" b="1" dirty="0" smtClean="0">
                <a:latin typeface="KG Lego House" panose="02000503000000020004" pitchFamily="2" charset="0"/>
              </a:rPr>
              <a:t>: </a:t>
            </a:r>
            <a:r>
              <a:rPr lang="es-AR" sz="1600" dirty="0" smtClean="0">
                <a:latin typeface="KG Lego House" panose="02000503000000020004" pitchFamily="2" charset="0"/>
              </a:rPr>
              <a:t>descargados del buscador de íconos del siguiente link</a:t>
            </a:r>
            <a:r>
              <a:rPr lang="es-AR" sz="1600" dirty="0" smtClean="0">
                <a:latin typeface="KG Lego House" panose="02000503000000020004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s-AR" sz="1600" dirty="0">
                <a:latin typeface="KG Lego House" panose="020B0604020202020204" charset="0"/>
                <a:hlinkClick r:id="rId5"/>
              </a:rPr>
              <a:t>https://www.flaticon.es/</a:t>
            </a:r>
            <a:endParaRPr lang="es-AR" sz="1600" dirty="0">
              <a:latin typeface="KG Lego House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3544" t="9815" r="81114" b="83495"/>
          <a:stretch/>
        </p:blipFill>
        <p:spPr>
          <a:xfrm>
            <a:off x="310001" y="3632653"/>
            <a:ext cx="1564981" cy="38367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14169" y="4465836"/>
            <a:ext cx="10208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600" b="1" dirty="0" smtClean="0">
                <a:latin typeface="KG Lego House" panose="02000503000000020004" pitchFamily="2" charset="0"/>
              </a:rPr>
              <a:t>Ideas: </a:t>
            </a:r>
            <a:r>
              <a:rPr lang="es-AR" sz="1600" dirty="0" smtClean="0">
                <a:latin typeface="KG Lego House" panose="02000503000000020004" pitchFamily="2" charset="0"/>
              </a:rPr>
              <a:t>me inspiré en el libro “Hacer visible el pensamiento” y sus rutinas de pensamiento visible. Los </a:t>
            </a:r>
            <a:r>
              <a:rPr lang="es-AR" sz="1600" dirty="0" err="1" smtClean="0">
                <a:latin typeface="KG Lego House" panose="02000503000000020004" pitchFamily="2" charset="0"/>
              </a:rPr>
              <a:t>exit</a:t>
            </a:r>
            <a:r>
              <a:rPr lang="es-AR" sz="1600" dirty="0" smtClean="0">
                <a:latin typeface="KG Lego House" panose="02000503000000020004" pitchFamily="2" charset="0"/>
              </a:rPr>
              <a:t> tickets están dando vueltas hace mucho, busqué ideas en Pinterest y pueden hacer lo mismo para seguir creando los suyos propios.</a:t>
            </a:r>
            <a:endParaRPr lang="es-AR" sz="1600" dirty="0" smtClean="0">
              <a:latin typeface="KG Lego Hous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4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upo 2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379828" y="506437"/>
                <a:ext cx="11437034" cy="5950634"/>
                <a:chOff x="379828" y="506437"/>
                <a:chExt cx="11437034" cy="5950634"/>
              </a:xfrm>
            </p:grpSpPr>
            <p:sp>
              <p:nvSpPr>
                <p:cNvPr id="5" name="Rectángulo 4"/>
                <p:cNvSpPr/>
                <p:nvPr/>
              </p:nvSpPr>
              <p:spPr>
                <a:xfrm>
                  <a:off x="379828" y="506437"/>
                  <a:ext cx="11437034" cy="595063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8" name="CuadroTexto 7"/>
                <p:cNvSpPr txBox="1"/>
                <p:nvPr/>
              </p:nvSpPr>
              <p:spPr>
                <a:xfrm rot="16200000">
                  <a:off x="-1158714" y="3020089"/>
                  <a:ext cx="420573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5400" dirty="0" smtClean="0">
                      <a:latin typeface="KG Sorry Not Sorry Chub" panose="02000506000000020004" pitchFamily="2" charset="0"/>
                    </a:rPr>
                    <a:t>Ticket de salida</a:t>
                  </a:r>
                  <a:endParaRPr lang="es-AR" sz="5400" dirty="0">
                    <a:latin typeface="KG Sorry Not Sorry Chub" panose="02000506000000020004" pitchFamily="2" charset="0"/>
                  </a:endParaRPr>
                </a:p>
              </p:txBody>
            </p:sp>
            <p:sp>
              <p:nvSpPr>
                <p:cNvPr id="10" name="CuadroTexto 9"/>
                <p:cNvSpPr txBox="1"/>
                <p:nvPr/>
              </p:nvSpPr>
              <p:spPr>
                <a:xfrm rot="16200000">
                  <a:off x="-1322755" y="3542882"/>
                  <a:ext cx="51769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dirty="0" smtClean="0">
                      <a:latin typeface="KG Sorry Not Sorry Chub" panose="02000506000000020004" pitchFamily="2" charset="0"/>
                    </a:rPr>
                    <a:t>nombre:</a:t>
                  </a:r>
                  <a:endParaRPr lang="es-AR" dirty="0">
                    <a:latin typeface="KG Sorry Not Sorry Chub" panose="02000506000000020004" pitchFamily="2" charset="0"/>
                  </a:endParaRPr>
                </a:p>
              </p:txBody>
            </p:sp>
          </p:grpSp>
          <p:sp>
            <p:nvSpPr>
              <p:cNvPr id="12" name="CuadroTexto 11"/>
              <p:cNvSpPr txBox="1"/>
              <p:nvPr/>
            </p:nvSpPr>
            <p:spPr>
              <a:xfrm>
                <a:off x="2004364" y="1115508"/>
                <a:ext cx="5198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smtClean="0">
                    <a:latin typeface="KG Lego House" panose="02000503000000020004" pitchFamily="2" charset="0"/>
                  </a:rPr>
                  <a:t>Una 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pregunta sobre la clase de hoy</a:t>
                </a:r>
                <a:endParaRPr lang="es-AR" sz="2000" dirty="0">
                  <a:latin typeface="KG Lego House" panose="02000503000000020004" pitchFamily="2" charset="0"/>
                </a:endParaRPr>
              </a:p>
            </p:txBody>
          </p:sp>
          <p:sp>
            <p:nvSpPr>
              <p:cNvPr id="16" name="Rectángulo redondeado 15"/>
              <p:cNvSpPr/>
              <p:nvPr/>
            </p:nvSpPr>
            <p:spPr>
              <a:xfrm>
                <a:off x="1927274" y="1012874"/>
                <a:ext cx="9383151" cy="119575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Rectángulo redondeado 16"/>
              <p:cNvSpPr/>
              <p:nvPr/>
            </p:nvSpPr>
            <p:spPr>
              <a:xfrm>
                <a:off x="1927274" y="2443461"/>
                <a:ext cx="9383151" cy="1195754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2004363" y="2626474"/>
                <a:ext cx="51980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b="1" dirty="0" smtClean="0">
                    <a:latin typeface="KG Lego House" panose="02000503000000020004" pitchFamily="2" charset="0"/>
                  </a:rPr>
                  <a:t>Dos</a:t>
                </a:r>
                <a:r>
                  <a:rPr lang="es-AR" sz="2000" dirty="0" smtClean="0">
                    <a:latin typeface="KG Lego House" panose="02000503000000020004" pitchFamily="2" charset="0"/>
                  </a:rPr>
                  <a:t> cosas que aprendí</a:t>
                </a:r>
                <a:endParaRPr lang="es-AR" sz="2000" dirty="0">
                  <a:latin typeface="KG Lego House" panose="02000503000000020004" pitchFamily="2" charset="0"/>
                </a:endParaRPr>
              </a:p>
            </p:txBody>
          </p:sp>
          <p:sp>
            <p:nvSpPr>
              <p:cNvPr id="19" name="Rectángulo redondeado 18"/>
              <p:cNvSpPr/>
              <p:nvPr/>
            </p:nvSpPr>
            <p:spPr>
              <a:xfrm>
                <a:off x="1927274" y="3874047"/>
                <a:ext cx="9421555" cy="2034383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>
                <a:off x="2064990" y="4067397"/>
                <a:ext cx="5981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000" dirty="0" smtClean="0">
                    <a:latin typeface="KG Lego House" panose="02000503000000020004" pitchFamily="2" charset="0"/>
                  </a:rPr>
                  <a:t>Tres</a:t>
                </a:r>
                <a:r>
                  <a:rPr lang="es-AR" sz="2000" b="1" dirty="0" smtClean="0">
                    <a:latin typeface="KG Lego House" panose="02000503000000020004" pitchFamily="2" charset="0"/>
                  </a:rPr>
                  <a:t> cosas sobre las que puedo trabajar</a:t>
                </a:r>
                <a:endParaRPr lang="es-AR" sz="2000" dirty="0">
                  <a:latin typeface="KG Lego House" panose="02000503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854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05585" y="3025112"/>
                <a:ext cx="29680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1028" name="Picture 4" descr="Resultado de imagen para twitt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647504"/>
            <a:ext cx="2461846" cy="16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48813" y="1298097"/>
            <a:ext cx="7909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600" dirty="0" smtClean="0">
                <a:latin typeface="KG Be Still And Know" panose="02000503000000020004" pitchFamily="2" charset="0"/>
              </a:rPr>
              <a:t>Can </a:t>
            </a:r>
            <a:r>
              <a:rPr lang="es-AR" sz="2600" dirty="0" err="1" smtClean="0">
                <a:latin typeface="KG Be Still And Know" panose="02000503000000020004" pitchFamily="2" charset="0"/>
              </a:rPr>
              <a:t>you</a:t>
            </a:r>
            <a:r>
              <a:rPr lang="es-AR" sz="2600" dirty="0" smtClean="0">
                <a:latin typeface="KG Be Still And Know" panose="02000503000000020004" pitchFamily="2" charset="0"/>
              </a:rPr>
              <a:t> sum up </a:t>
            </a:r>
            <a:r>
              <a:rPr lang="es-AR" sz="2600" dirty="0" err="1" smtClean="0">
                <a:latin typeface="KG Be Still And Know" panose="02000503000000020004" pitchFamily="2" charset="0"/>
              </a:rPr>
              <a:t>today’s</a:t>
            </a:r>
            <a:r>
              <a:rPr lang="es-AR" sz="2600" dirty="0" smtClean="0">
                <a:latin typeface="KG Be Still And Know" panose="02000503000000020004" pitchFamily="2" charset="0"/>
              </a:rPr>
              <a:t> </a:t>
            </a:r>
            <a:r>
              <a:rPr lang="es-AR" sz="2600" dirty="0" err="1" smtClean="0">
                <a:latin typeface="KG Be Still And Know" panose="02000503000000020004" pitchFamily="2" charset="0"/>
              </a:rPr>
              <a:t>lesson</a:t>
            </a:r>
            <a:r>
              <a:rPr lang="es-AR" sz="2600" dirty="0" smtClean="0">
                <a:latin typeface="KG Be Still And Know" panose="02000503000000020004" pitchFamily="2" charset="0"/>
              </a:rPr>
              <a:t> in 140 </a:t>
            </a:r>
            <a:r>
              <a:rPr lang="es-AR" sz="2600" dirty="0" err="1" smtClean="0">
                <a:latin typeface="KG Be Still And Know" panose="02000503000000020004" pitchFamily="2" charset="0"/>
              </a:rPr>
              <a:t>characters</a:t>
            </a:r>
            <a:r>
              <a:rPr lang="es-AR" sz="2600" dirty="0" smtClean="0">
                <a:latin typeface="KG Be Still And Know" panose="02000503000000020004" pitchFamily="2" charset="0"/>
              </a:rPr>
              <a:t>?</a:t>
            </a:r>
            <a:endParaRPr lang="es-AR" sz="2600" dirty="0">
              <a:latin typeface="KG Be Still And Know" panose="02000503000000020004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77740" y="2477663"/>
            <a:ext cx="9580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@________________</a:t>
            </a:r>
          </a:p>
          <a:p>
            <a:r>
              <a:rPr lang="es-AR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AR" sz="2400" dirty="0">
              <a:latin typeface="KG Be Still And Know" panose="02000503000000020004" pitchFamily="2" charset="0"/>
            </a:endParaRPr>
          </a:p>
          <a:p>
            <a:r>
              <a:rPr lang="es-AR" sz="2400" dirty="0" err="1" smtClean="0">
                <a:latin typeface="KG Be Still And Know" panose="02000503000000020004" pitchFamily="2" charset="0"/>
              </a:rPr>
              <a:t>Psst</a:t>
            </a:r>
            <a:r>
              <a:rPr lang="es-AR" sz="2400" dirty="0" smtClean="0">
                <a:latin typeface="KG Be Still And Know" panose="02000503000000020004" pitchFamily="2" charset="0"/>
              </a:rPr>
              <a:t>! </a:t>
            </a:r>
            <a:r>
              <a:rPr lang="es-AR" sz="2400" dirty="0" err="1" smtClean="0">
                <a:latin typeface="KG Be Still And Know" panose="02000503000000020004" pitchFamily="2" charset="0"/>
              </a:rPr>
              <a:t>Don’t</a:t>
            </a:r>
            <a:r>
              <a:rPr lang="es-AR" sz="2400" dirty="0" smtClean="0">
                <a:latin typeface="KG Be Still And Know" panose="02000503000000020004" pitchFamily="2" charset="0"/>
              </a:rPr>
              <a:t> </a:t>
            </a:r>
            <a:r>
              <a:rPr lang="es-AR" sz="2400" dirty="0" err="1" smtClean="0">
                <a:latin typeface="KG Be Still And Know" panose="02000503000000020004" pitchFamily="2" charset="0"/>
              </a:rPr>
              <a:t>forget</a:t>
            </a:r>
            <a:r>
              <a:rPr lang="es-AR" sz="2400" dirty="0" smtClean="0">
                <a:latin typeface="KG Be Still And Know" panose="02000503000000020004" pitchFamily="2" charset="0"/>
              </a:rPr>
              <a:t> </a:t>
            </a:r>
            <a:r>
              <a:rPr lang="es-AR" sz="2400" dirty="0" err="1" smtClean="0">
                <a:latin typeface="KG Be Still And Know" panose="02000503000000020004" pitchFamily="2" charset="0"/>
              </a:rPr>
              <a:t>your</a:t>
            </a:r>
            <a:r>
              <a:rPr lang="es-AR" sz="2400" dirty="0" smtClean="0">
                <a:latin typeface="KG Be Still And Know" panose="02000503000000020004" pitchFamily="2" charset="0"/>
              </a:rPr>
              <a:t> hashtags! #______________________ #_________________________</a:t>
            </a:r>
            <a:endParaRPr lang="es-AR" sz="2400" dirty="0">
              <a:latin typeface="KG Be Still And Know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6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158714" y="3020089"/>
                <a:ext cx="42057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pic>
        <p:nvPicPr>
          <p:cNvPr id="1028" name="Picture 4" descr="Resultado de imagen para twitt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647504"/>
            <a:ext cx="2461846" cy="16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48813" y="1298097"/>
            <a:ext cx="7878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600" dirty="0" smtClean="0">
                <a:latin typeface="KG Be Still And Know" panose="02000503000000020004" pitchFamily="2" charset="0"/>
              </a:rPr>
              <a:t>¿</a:t>
            </a:r>
            <a:r>
              <a:rPr lang="es-AR" sz="2600" dirty="0" err="1" smtClean="0">
                <a:latin typeface="KG Be Still And Know" panose="02000503000000020004" pitchFamily="2" charset="0"/>
              </a:rPr>
              <a:t>Podés</a:t>
            </a:r>
            <a:r>
              <a:rPr lang="es-AR" sz="2600" dirty="0" smtClean="0">
                <a:latin typeface="KG Be Still And Know" panose="02000503000000020004" pitchFamily="2" charset="0"/>
              </a:rPr>
              <a:t> resumir la clase de hoy en 140 caracteres?</a:t>
            </a:r>
            <a:endParaRPr lang="es-AR" sz="2600" dirty="0">
              <a:latin typeface="KG Be Still And Know" panose="02000503000000020004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77740" y="2477663"/>
            <a:ext cx="9580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@________________</a:t>
            </a:r>
          </a:p>
          <a:p>
            <a:r>
              <a:rPr lang="es-AR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AR" sz="2400" dirty="0">
              <a:latin typeface="KG Be Still And Know" panose="02000503000000020004" pitchFamily="2" charset="0"/>
            </a:endParaRPr>
          </a:p>
          <a:p>
            <a:r>
              <a:rPr lang="es-AR" sz="2400" dirty="0" smtClean="0">
                <a:latin typeface="KG Be Still And Know" panose="02000503000000020004" pitchFamily="2" charset="0"/>
              </a:rPr>
              <a:t>¡No te olvides de los </a:t>
            </a:r>
            <a:r>
              <a:rPr lang="es-AR" sz="2400" i="1" dirty="0" smtClean="0">
                <a:latin typeface="KG Be Still And Know" panose="02000503000000020004" pitchFamily="2" charset="0"/>
              </a:rPr>
              <a:t>hashtags</a:t>
            </a:r>
            <a:r>
              <a:rPr lang="es-AR" sz="2400" dirty="0" smtClean="0">
                <a:latin typeface="KG Be Still And Know" panose="02000503000000020004" pitchFamily="2" charset="0"/>
              </a:rPr>
              <a:t>! #______________________ #_________________________</a:t>
            </a:r>
            <a:endParaRPr lang="es-AR" sz="2400" dirty="0">
              <a:latin typeface="KG Be Still And Know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05585" y="3025112"/>
                <a:ext cx="29680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4386776" y="755301"/>
            <a:ext cx="350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latin typeface="KG Corner of the Sky" panose="02000503000000020004" pitchFamily="2" charset="0"/>
              </a:rPr>
              <a:t>Mind</a:t>
            </a:r>
            <a:r>
              <a:rPr lang="es-AR" dirty="0" smtClean="0">
                <a:latin typeface="KG Corner of the Sky" panose="02000503000000020004" pitchFamily="2" charset="0"/>
              </a:rPr>
              <a:t> </a:t>
            </a:r>
            <a:r>
              <a:rPr lang="es-AR" dirty="0" err="1" smtClean="0">
                <a:latin typeface="KG Corner of the Sky" panose="02000503000000020004" pitchFamily="2" charset="0"/>
              </a:rPr>
              <a:t>map</a:t>
            </a:r>
            <a:r>
              <a:rPr lang="es-AR" dirty="0" smtClean="0">
                <a:latin typeface="KG Corner of the Sky" panose="02000503000000020004" pitchFamily="2" charset="0"/>
              </a:rPr>
              <a:t> </a:t>
            </a:r>
            <a:r>
              <a:rPr lang="es-AR" dirty="0" err="1" smtClean="0">
                <a:latin typeface="KG Corner of the Sky" panose="02000503000000020004" pitchFamily="2" charset="0"/>
              </a:rPr>
              <a:t>today’s</a:t>
            </a:r>
            <a:r>
              <a:rPr lang="es-AR" dirty="0" smtClean="0">
                <a:latin typeface="KG Corner of the Sky" panose="02000503000000020004" pitchFamily="2" charset="0"/>
              </a:rPr>
              <a:t> </a:t>
            </a:r>
            <a:r>
              <a:rPr lang="es-AR" dirty="0" err="1" smtClean="0">
                <a:latin typeface="KG Corner of the Sky" panose="02000503000000020004" pitchFamily="2" charset="0"/>
              </a:rPr>
              <a:t>lesson</a:t>
            </a:r>
            <a:r>
              <a:rPr lang="es-AR" dirty="0" smtClean="0">
                <a:latin typeface="KG Corner of the Sky" panose="02000503000000020004" pitchFamily="2" charset="0"/>
              </a:rPr>
              <a:t>!</a:t>
            </a:r>
            <a:endParaRPr lang="es-AR" dirty="0">
              <a:latin typeface="KG Corner of the Sky" panose="02000503000000020004" pitchFamily="2" charset="0"/>
            </a:endParaRPr>
          </a:p>
        </p:txBody>
      </p:sp>
      <p:sp>
        <p:nvSpPr>
          <p:cNvPr id="6" name="Nube 5"/>
          <p:cNvSpPr/>
          <p:nvPr/>
        </p:nvSpPr>
        <p:spPr>
          <a:xfrm>
            <a:off x="4937760" y="2630658"/>
            <a:ext cx="2588455" cy="1772530"/>
          </a:xfrm>
          <a:prstGeom prst="cloud">
            <a:avLst/>
          </a:prstGeom>
          <a:noFill/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7399606" y="2288573"/>
            <a:ext cx="647114" cy="684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7179212" y="3880795"/>
            <a:ext cx="715108" cy="834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417255" y="2318940"/>
            <a:ext cx="787791" cy="6538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4811150" y="4211481"/>
            <a:ext cx="546295" cy="738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8623495" y="2288573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452338" y="4630270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978855" y="2318940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208627" y="4938085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2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398641" y="506437"/>
            <a:ext cx="11460424" cy="5950634"/>
            <a:chOff x="356438" y="506437"/>
            <a:chExt cx="1146042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56438" y="506437"/>
              <a:ext cx="11460424" cy="5950634"/>
              <a:chOff x="356438" y="506437"/>
              <a:chExt cx="1146042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414076" y="2766840"/>
                <a:ext cx="44643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3632982" y="783641"/>
            <a:ext cx="570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latin typeface="KG Corner of the Sky" panose="02000503000000020004" pitchFamily="2" charset="0"/>
              </a:rPr>
              <a:t>Dibujá</a:t>
            </a:r>
            <a:r>
              <a:rPr lang="es-AR" dirty="0" smtClean="0">
                <a:latin typeface="KG Corner of the Sky" panose="02000503000000020004" pitchFamily="2" charset="0"/>
              </a:rPr>
              <a:t> un mapa mental de la clase de hoy</a:t>
            </a:r>
            <a:endParaRPr lang="es-AR" dirty="0">
              <a:latin typeface="KG Corner of the Sky" panose="02000503000000020004" pitchFamily="2" charset="0"/>
            </a:endParaRPr>
          </a:p>
        </p:txBody>
      </p:sp>
      <p:sp>
        <p:nvSpPr>
          <p:cNvPr id="6" name="Nube 5"/>
          <p:cNvSpPr/>
          <p:nvPr/>
        </p:nvSpPr>
        <p:spPr>
          <a:xfrm>
            <a:off x="4937760" y="2630658"/>
            <a:ext cx="2588455" cy="1772530"/>
          </a:xfrm>
          <a:prstGeom prst="cloud">
            <a:avLst/>
          </a:prstGeom>
          <a:noFill/>
          <a:ln w="127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7399606" y="2288573"/>
            <a:ext cx="647114" cy="6841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7179212" y="3880795"/>
            <a:ext cx="715108" cy="834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417255" y="2318940"/>
            <a:ext cx="787791" cy="6538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4811150" y="4211481"/>
            <a:ext cx="546295" cy="738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8623495" y="2288573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452338" y="4630270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978855" y="2318940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208627" y="4938085"/>
            <a:ext cx="220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8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605585" y="3025112"/>
                <a:ext cx="29680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err="1" smtClean="0">
                    <a:latin typeface="KG Sorry Not Sorry Chub" panose="02000506000000020004" pitchFamily="2" charset="0"/>
                  </a:rPr>
                  <a:t>Exit</a:t>
                </a:r>
                <a:r>
                  <a:rPr lang="es-AR" sz="5400" dirty="0" smtClean="0">
                    <a:latin typeface="KG Sorry Not Sorry Chub" panose="02000506000000020004" pitchFamily="2" charset="0"/>
                  </a:rPr>
                  <a:t> ticket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 smtClean="0">
                    <a:latin typeface="KG Sorry Not Sorry Chub" panose="02000506000000020004" pitchFamily="2" charset="0"/>
                  </a:rPr>
                  <a:t>Name</a:t>
                </a:r>
                <a:r>
                  <a:rPr lang="es-AR" dirty="0" smtClean="0">
                    <a:latin typeface="KG Sorry Not Sorry Chub" panose="02000506000000020004" pitchFamily="2" charset="0"/>
                  </a:rPr>
                  <a:t>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6" name="CuadroTexto 5"/>
          <p:cNvSpPr txBox="1"/>
          <p:nvPr/>
        </p:nvSpPr>
        <p:spPr>
          <a:xfrm>
            <a:off x="0" y="593763"/>
            <a:ext cx="695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err="1" smtClean="0">
                <a:latin typeface="KG Be Still And Know" panose="02000503000000020004" pitchFamily="2" charset="0"/>
              </a:rPr>
              <a:t>About</a:t>
            </a:r>
            <a:r>
              <a:rPr lang="es-AR" sz="2800" dirty="0" smtClean="0">
                <a:latin typeface="KG Be Still And Know" panose="02000503000000020004" pitchFamily="2" charset="0"/>
              </a:rPr>
              <a:t> </a:t>
            </a:r>
            <a:r>
              <a:rPr lang="es-AR" sz="2800" dirty="0" err="1" smtClean="0">
                <a:latin typeface="KG Be Still And Know" panose="02000503000000020004" pitchFamily="2" charset="0"/>
              </a:rPr>
              <a:t>today’s</a:t>
            </a:r>
            <a:r>
              <a:rPr lang="es-AR" sz="2800" dirty="0" smtClean="0">
                <a:latin typeface="KG Be Still And Know" panose="02000503000000020004" pitchFamily="2" charset="0"/>
              </a:rPr>
              <a:t> </a:t>
            </a:r>
            <a:r>
              <a:rPr lang="es-AR" sz="2800" dirty="0" err="1" smtClean="0">
                <a:latin typeface="KG Be Still And Know" panose="02000503000000020004" pitchFamily="2" charset="0"/>
              </a:rPr>
              <a:t>lesson</a:t>
            </a:r>
            <a:endParaRPr lang="es-AR" sz="2800" dirty="0">
              <a:latin typeface="KG Be Still And Know" panose="02000503000000020004" pitchFamily="2" charset="0"/>
            </a:endParaRPr>
          </a:p>
        </p:txBody>
      </p:sp>
      <p:sp>
        <p:nvSpPr>
          <p:cNvPr id="19" name="Hexágono 18"/>
          <p:cNvSpPr/>
          <p:nvPr/>
        </p:nvSpPr>
        <p:spPr>
          <a:xfrm>
            <a:off x="5142040" y="3751276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Hexágono 19"/>
          <p:cNvSpPr/>
          <p:nvPr/>
        </p:nvSpPr>
        <p:spPr>
          <a:xfrm>
            <a:off x="7500084" y="2533809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Hexágono 20"/>
          <p:cNvSpPr/>
          <p:nvPr/>
        </p:nvSpPr>
        <p:spPr>
          <a:xfrm>
            <a:off x="2765251" y="2533810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Hexágono 22"/>
          <p:cNvSpPr/>
          <p:nvPr/>
        </p:nvSpPr>
        <p:spPr>
          <a:xfrm>
            <a:off x="5123295" y="1356670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3310746" y="2195256"/>
            <a:ext cx="15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latin typeface="KG Be Still And Know" panose="02000503000000020004" pitchFamily="2" charset="0"/>
              </a:rPr>
              <a:t>A</a:t>
            </a:r>
            <a:r>
              <a:rPr lang="es-AR" sz="1600" dirty="0" smtClean="0">
                <a:latin typeface="KG Be Still And Know" panose="02000503000000020004" pitchFamily="2" charset="0"/>
              </a:rPr>
              <a:t> WORD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757590" y="978344"/>
            <a:ext cx="15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Be Still And Know" panose="02000503000000020004" pitchFamily="2" charset="0"/>
              </a:rPr>
              <a:t>A COLOR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757589" y="6118517"/>
            <a:ext cx="15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Be Still And Know" panose="02000503000000020004" pitchFamily="2" charset="0"/>
              </a:rPr>
              <a:t>AN IDEA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408264" y="2245575"/>
            <a:ext cx="15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Be Still And Know" panose="02000503000000020004" pitchFamily="2" charset="0"/>
              </a:rPr>
              <a:t>A PHRASE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pic>
        <p:nvPicPr>
          <p:cNvPr id="4100" name="Picture 4" descr="Resultado de imagen para beehiv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39" y="4631376"/>
            <a:ext cx="1800764" cy="17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0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422031" y="506437"/>
            <a:ext cx="11437034" cy="5950634"/>
            <a:chOff x="379828" y="506437"/>
            <a:chExt cx="11437034" cy="5950634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1505243" y="506437"/>
              <a:ext cx="0" cy="5950634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379828" y="506437"/>
              <a:ext cx="11437034" cy="5950634"/>
              <a:chOff x="379828" y="506437"/>
              <a:chExt cx="11437034" cy="5950634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379828" y="506437"/>
                <a:ext cx="11437034" cy="595063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 rot="16200000">
                <a:off x="-1157545" y="2904532"/>
                <a:ext cx="40985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5400" dirty="0" smtClean="0">
                    <a:latin typeface="KG Sorry Not Sorry Chub" panose="02000506000000020004" pitchFamily="2" charset="0"/>
                  </a:rPr>
                  <a:t>Ticket de salida</a:t>
                </a:r>
                <a:endParaRPr lang="es-AR" sz="5400" dirty="0">
                  <a:latin typeface="KG Sorry Not Sorry Chub" panose="02000506000000020004" pitchFamily="2" charset="0"/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 rot="16200000">
                <a:off x="-1322755" y="3542882"/>
                <a:ext cx="5176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>
                    <a:latin typeface="KG Sorry Not Sorry Chub" panose="02000506000000020004" pitchFamily="2" charset="0"/>
                  </a:rPr>
                  <a:t>nombre:</a:t>
                </a:r>
                <a:endParaRPr lang="es-AR" dirty="0">
                  <a:latin typeface="KG Sorry Not Sorry Chub" panose="02000506000000020004" pitchFamily="2" charset="0"/>
                </a:endParaRPr>
              </a:p>
            </p:txBody>
          </p:sp>
        </p:grpSp>
      </p:grpSp>
      <p:sp>
        <p:nvSpPr>
          <p:cNvPr id="6" name="CuadroTexto 5"/>
          <p:cNvSpPr txBox="1"/>
          <p:nvPr/>
        </p:nvSpPr>
        <p:spPr>
          <a:xfrm>
            <a:off x="-91142" y="580873"/>
            <a:ext cx="695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KG Be Still And Know" panose="02000503000000020004" pitchFamily="2" charset="0"/>
              </a:rPr>
              <a:t>Sobre la clase de hoy</a:t>
            </a:r>
            <a:endParaRPr lang="es-AR" sz="2800" dirty="0">
              <a:latin typeface="KG Be Still And Know" panose="02000503000000020004" pitchFamily="2" charset="0"/>
            </a:endParaRPr>
          </a:p>
        </p:txBody>
      </p:sp>
      <p:sp>
        <p:nvSpPr>
          <p:cNvPr id="19" name="Hexágono 18"/>
          <p:cNvSpPr/>
          <p:nvPr/>
        </p:nvSpPr>
        <p:spPr>
          <a:xfrm>
            <a:off x="5142040" y="3751276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Hexágono 19"/>
          <p:cNvSpPr/>
          <p:nvPr/>
        </p:nvSpPr>
        <p:spPr>
          <a:xfrm>
            <a:off x="7500084" y="2533809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Hexágono 20"/>
          <p:cNvSpPr/>
          <p:nvPr/>
        </p:nvSpPr>
        <p:spPr>
          <a:xfrm>
            <a:off x="2765251" y="2533810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Hexágono 22"/>
          <p:cNvSpPr/>
          <p:nvPr/>
        </p:nvSpPr>
        <p:spPr>
          <a:xfrm>
            <a:off x="5123295" y="1356670"/>
            <a:ext cx="2819178" cy="2276139"/>
          </a:xfrm>
          <a:prstGeom prst="hexagon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3310746" y="2195256"/>
            <a:ext cx="175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Be Still And Know" panose="02000503000000020004" pitchFamily="2" charset="0"/>
              </a:rPr>
              <a:t>UNA PALABRA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757590" y="978344"/>
            <a:ext cx="15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Be Still And Know" panose="02000503000000020004" pitchFamily="2" charset="0"/>
              </a:rPr>
              <a:t>UN COLOR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757589" y="6118517"/>
            <a:ext cx="15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Be Still And Know" panose="02000503000000020004" pitchFamily="2" charset="0"/>
              </a:rPr>
              <a:t>UNA IDEA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134377" y="2195256"/>
            <a:ext cx="155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KG Be Still And Know" panose="02000503000000020004" pitchFamily="2" charset="0"/>
              </a:rPr>
              <a:t>UNA FRASE</a:t>
            </a:r>
            <a:endParaRPr lang="es-AR" sz="1600" dirty="0">
              <a:latin typeface="KG Be Still And Know" panose="02000503000000020004" pitchFamily="2" charset="0"/>
            </a:endParaRPr>
          </a:p>
        </p:txBody>
      </p:sp>
      <p:pic>
        <p:nvPicPr>
          <p:cNvPr id="4100" name="Picture 4" descr="Resultado de imagen para beehiv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39" y="4631376"/>
            <a:ext cx="1800764" cy="17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45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788</Words>
  <Application>Microsoft Office PowerPoint</Application>
  <PresentationFormat>Panorámica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HelloLori</vt:lpstr>
      <vt:lpstr>Arial</vt:lpstr>
      <vt:lpstr>KG Sorry Not Sorry Chub</vt:lpstr>
      <vt:lpstr>I Love Glitter</vt:lpstr>
      <vt:lpstr>Calibri Light</vt:lpstr>
      <vt:lpstr>KG Be Still And Know</vt:lpstr>
      <vt:lpstr>KG Lego House</vt:lpstr>
      <vt:lpstr>Calibri</vt:lpstr>
      <vt:lpstr>KG Corner of the Sky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Bass</dc:creator>
  <cp:lastModifiedBy>Bass</cp:lastModifiedBy>
  <cp:revision>19</cp:revision>
  <cp:lastPrinted>2019-05-19T14:02:37Z</cp:lastPrinted>
  <dcterms:created xsi:type="dcterms:W3CDTF">2019-05-19T01:23:18Z</dcterms:created>
  <dcterms:modified xsi:type="dcterms:W3CDTF">2019-05-19T14:06:21Z</dcterms:modified>
</cp:coreProperties>
</file>