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260" r:id="rId4"/>
    <p:sldId id="261" r:id="rId5"/>
    <p:sldId id="265" r:id="rId6"/>
    <p:sldId id="264" r:id="rId7"/>
    <p:sldId id="266" r:id="rId8"/>
    <p:sldId id="263" r:id="rId9"/>
    <p:sldId id="271" r:id="rId10"/>
    <p:sldId id="273" r:id="rId11"/>
    <p:sldId id="274" r:id="rId12"/>
    <p:sldId id="270" r:id="rId13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491"/>
    <a:srgbClr val="CEAA74"/>
    <a:srgbClr val="C79E61"/>
    <a:srgbClr val="A4793A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52A77E3-CEDC-8B41-B455-DA7B852A84DD}" type="datetimeFigureOut">
              <a:rPr lang="es-ES" smtClean="0"/>
              <a:t>19/06/2018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BCCF331-E26E-3943-9CD0-FBC317C44E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2333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A068B31-F353-4BE8-8981-DDCD7162E219}" type="datetimeFigureOut">
              <a:rPr lang="es-ES" smtClean="0"/>
              <a:t>19/06/2018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621F203-6B0F-49B0-8034-8456FF541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117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1F203-6B0F-49B0-8034-8456FF54177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11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1F203-6B0F-49B0-8034-8456FF54177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11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1F203-6B0F-49B0-8034-8456FF54177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36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F201-9040-4746-BC16-E7B9C8D98726}" type="datetime1">
              <a:rPr lang="es-ES" smtClean="0"/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06BD-EB87-428E-B839-E7CB869F32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35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5DDC-10B8-C841-A0B0-D9B3E5AD7078}" type="datetime1">
              <a:rPr lang="es-ES" smtClean="0"/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06BD-EB87-428E-B839-E7CB869F32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43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10FB-6359-2545-A674-64A77A8EFE6E}" type="datetime1">
              <a:rPr lang="es-ES" smtClean="0"/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06BD-EB87-428E-B839-E7CB869F32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67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BB01-175E-8E49-8689-79B07C06F886}" type="datetime1">
              <a:rPr lang="es-ES" smtClean="0"/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06BD-EB87-428E-B839-E7CB869F32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56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DB73-A385-D147-BD1C-53C02FE373A3}" type="datetime1">
              <a:rPr lang="es-ES" smtClean="0"/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06BD-EB87-428E-B839-E7CB869F32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3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BA95-2053-C649-B708-48DA1E22686A}" type="datetime1">
              <a:rPr lang="es-ES" smtClean="0"/>
              <a:t>19/06/2018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06BD-EB87-428E-B839-E7CB869F32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21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B3AE-33C8-9C47-89A5-8B8C24F39290}" type="datetime1">
              <a:rPr lang="es-ES" smtClean="0"/>
              <a:t>19/06/2018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06BD-EB87-428E-B839-E7CB869F32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76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5A32-27D1-6347-A5F3-74F9D495F869}" type="datetime1">
              <a:rPr lang="es-ES" smtClean="0"/>
              <a:t>19/06/2018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06BD-EB87-428E-B839-E7CB869F32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52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9D57-3827-B341-B38F-1EE078D2F921}" type="datetime1">
              <a:rPr lang="es-ES" smtClean="0"/>
              <a:t>19/06/2018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06BD-EB87-428E-B839-E7CB869F32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77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B43D-E82C-A443-B5F6-03AB9AFA3BA4}" type="datetime1">
              <a:rPr lang="es-ES" smtClean="0"/>
              <a:t>19/06/2018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06BD-EB87-428E-B839-E7CB869F32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21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850D-C01E-124B-B3D6-E7710E65E09D}" type="datetime1">
              <a:rPr lang="es-ES" smtClean="0"/>
              <a:t>19/06/2018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06BD-EB87-428E-B839-E7CB869F32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1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36663-84CD-094C-AA00-FD2A98438995}" type="datetime1">
              <a:rPr lang="es-ES" smtClean="0"/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06BD-EB87-428E-B839-E7CB869F32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01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8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8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8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1.png"/><Relationship Id="rId18" Type="http://schemas.openxmlformats.org/officeDocument/2006/relationships/image" Target="../media/image84.png"/><Relationship Id="rId3" Type="http://schemas.openxmlformats.org/officeDocument/2006/relationships/image" Target="../media/image114.png"/><Relationship Id="rId21" Type="http://schemas.openxmlformats.org/officeDocument/2006/relationships/image" Target="../media/image128.png"/><Relationship Id="rId7" Type="http://schemas.openxmlformats.org/officeDocument/2006/relationships/image" Target="../media/image116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4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85.jpeg"/><Relationship Id="rId5" Type="http://schemas.openxmlformats.org/officeDocument/2006/relationships/image" Target="../media/image89.png"/><Relationship Id="rId15" Type="http://schemas.openxmlformats.org/officeDocument/2006/relationships/image" Target="../media/image123.png"/><Relationship Id="rId23" Type="http://schemas.openxmlformats.org/officeDocument/2006/relationships/image" Target="../media/image130.png"/><Relationship Id="rId10" Type="http://schemas.openxmlformats.org/officeDocument/2006/relationships/image" Target="../media/image119.png"/><Relationship Id="rId19" Type="http://schemas.openxmlformats.org/officeDocument/2006/relationships/image" Target="../media/image126.png"/><Relationship Id="rId4" Type="http://schemas.openxmlformats.org/officeDocument/2006/relationships/image" Target="../media/image88.png"/><Relationship Id="rId9" Type="http://schemas.openxmlformats.org/officeDocument/2006/relationships/image" Target="../media/image118.png"/><Relationship Id="rId14" Type="http://schemas.openxmlformats.org/officeDocument/2006/relationships/image" Target="../media/image122.png"/><Relationship Id="rId22" Type="http://schemas.openxmlformats.org/officeDocument/2006/relationships/image" Target="../media/image1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image" Target="../media/image131.png"/><Relationship Id="rId7" Type="http://schemas.openxmlformats.org/officeDocument/2006/relationships/image" Target="../media/image133.jpe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jpeg"/><Relationship Id="rId11" Type="http://schemas.openxmlformats.org/officeDocument/2006/relationships/image" Target="../media/image137.png"/><Relationship Id="rId5" Type="http://schemas.openxmlformats.org/officeDocument/2006/relationships/image" Target="../media/image10.jpeg"/><Relationship Id="rId10" Type="http://schemas.openxmlformats.org/officeDocument/2006/relationships/image" Target="../media/image136.jpeg"/><Relationship Id="rId4" Type="http://schemas.openxmlformats.org/officeDocument/2006/relationships/image" Target="../media/image7.png"/><Relationship Id="rId9" Type="http://schemas.openxmlformats.org/officeDocument/2006/relationships/image" Target="../media/image1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9.pn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1.png"/><Relationship Id="rId5" Type="http://schemas.openxmlformats.org/officeDocument/2006/relationships/image" Target="../media/image62.png"/><Relationship Id="rId10" Type="http://schemas.openxmlformats.org/officeDocument/2006/relationships/image" Target="../media/image77.png"/><Relationship Id="rId4" Type="http://schemas.openxmlformats.org/officeDocument/2006/relationships/image" Target="../media/image72.jpeg"/><Relationship Id="rId9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jpeg"/><Relationship Id="rId12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5.jpe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0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87.png"/><Relationship Id="rId15" Type="http://schemas.openxmlformats.org/officeDocument/2006/relationships/image" Target="../media/image100.jpeg"/><Relationship Id="rId10" Type="http://schemas.openxmlformats.org/officeDocument/2006/relationships/image" Target="../media/image95.png"/><Relationship Id="rId4" Type="http://schemas.openxmlformats.org/officeDocument/2006/relationships/image" Target="../media/image86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31540" y="496996"/>
            <a:ext cx="3096344" cy="59046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0800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645658" y="1999114"/>
            <a:ext cx="2006462" cy="30140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4" descr="D:\Princesa\escritorio\Nuevos pictos\promocion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83670"/>
            <a:ext cx="1246840" cy="1246840"/>
          </a:xfrm>
          <a:prstGeom prst="rect">
            <a:avLst/>
          </a:prstGeom>
          <a:noFill/>
          <a:effectLst>
            <a:glow rad="1270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-508" y="1250701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parajita" pitchFamily="34" charset="0"/>
              </a:rPr>
              <a:t>De</a:t>
            </a:r>
          </a:p>
          <a:p>
            <a:pPr algn="ctr"/>
            <a:r>
              <a:rPr lang="es-ES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parajita" pitchFamily="34" charset="0"/>
              </a:rPr>
              <a:t>E</a:t>
            </a:r>
            <a:r>
              <a:rPr lang="es-E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parajita" pitchFamily="34" charset="0"/>
              </a:rPr>
              <a:t>ducación infantil</a:t>
            </a:r>
            <a:endParaRPr lang="es-ES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  <p:pic>
        <p:nvPicPr>
          <p:cNvPr id="16" name="Picture 2" descr="D:\Princesa\escritorio\Nuevos pictos\educacion_infant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06" y="3928951"/>
            <a:ext cx="1917211" cy="191721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5712891" y="496996"/>
            <a:ext cx="3096344" cy="59046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0800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5721275" y="1250700"/>
            <a:ext cx="308796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A </a:t>
            </a:r>
          </a:p>
          <a:p>
            <a:pPr algn="ctr"/>
            <a:r>
              <a:rPr lang="es-E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Educación</a:t>
            </a:r>
          </a:p>
          <a:p>
            <a:pPr algn="ctr"/>
            <a:r>
              <a:rPr lang="es-E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 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Primaria</a:t>
            </a:r>
          </a:p>
        </p:txBody>
      </p:sp>
      <p:pic>
        <p:nvPicPr>
          <p:cNvPr id="19" name="Picture 3" descr="D:\Princesa\escritorio\Nuevos pictos\educacion_primar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49" y="3928951"/>
            <a:ext cx="1893806" cy="189380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7849" y="6471777"/>
            <a:ext cx="9144000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Autor pictogramas: Sergio </a:t>
            </a:r>
            <a:r>
              <a:rPr lang="pt-BR" b="1" dirty="0" err="1">
                <a:solidFill>
                  <a:schemeClr val="tx1"/>
                </a:solidFill>
              </a:rPr>
              <a:t>Palao</a:t>
            </a:r>
            <a:r>
              <a:rPr lang="pt-BR" b="1" dirty="0">
                <a:solidFill>
                  <a:schemeClr val="tx1"/>
                </a:solidFill>
              </a:rPr>
              <a:t> </a:t>
            </a:r>
            <a:r>
              <a:rPr lang="pt-BR" b="1" dirty="0" err="1">
                <a:solidFill>
                  <a:schemeClr val="tx1"/>
                </a:solidFill>
              </a:rPr>
              <a:t>Procedencia</a:t>
            </a:r>
            <a:r>
              <a:rPr lang="pt-BR" b="1" dirty="0">
                <a:solidFill>
                  <a:schemeClr val="tx1"/>
                </a:solidFill>
              </a:rPr>
              <a:t>: </a:t>
            </a:r>
            <a:r>
              <a:rPr lang="pt-BR" b="1" dirty="0" smtClean="0">
                <a:solidFill>
                  <a:schemeClr val="tx1"/>
                </a:solidFill>
              </a:rPr>
              <a:t>ARASAAC  (</a:t>
            </a:r>
            <a:r>
              <a:rPr lang="pt-BR" b="1" dirty="0" err="1" smtClean="0">
                <a:solidFill>
                  <a:schemeClr val="tx1"/>
                </a:solidFill>
              </a:rPr>
              <a:t>www</a:t>
            </a:r>
            <a:r>
              <a:rPr lang="pt-BR" b="1" dirty="0" smtClean="0">
                <a:solidFill>
                  <a:schemeClr val="tx1"/>
                </a:solidFill>
              </a:rPr>
              <a:t>..arasaac.org</a:t>
            </a:r>
            <a:r>
              <a:rPr lang="pt-BR" b="1" dirty="0">
                <a:solidFill>
                  <a:schemeClr val="tx1"/>
                </a:solidFill>
              </a:rPr>
              <a:t>) Licencia: CC (BY-NC-SA</a:t>
            </a:r>
            <a:r>
              <a:rPr lang="pt-BR" b="1" dirty="0" smtClean="0">
                <a:solidFill>
                  <a:schemeClr val="tx1"/>
                </a:solidFill>
              </a:rPr>
              <a:t>) </a:t>
            </a:r>
            <a:r>
              <a:rPr lang="es-ES" b="1" dirty="0" smtClean="0">
                <a:solidFill>
                  <a:schemeClr val="tx1"/>
                </a:solidFill>
              </a:rPr>
              <a:t>Autora: </a:t>
            </a:r>
            <a:r>
              <a:rPr lang="es-ES" b="1" dirty="0">
                <a:solidFill>
                  <a:schemeClr val="tx1"/>
                </a:solidFill>
              </a:rPr>
              <a:t>Carmen Freire </a:t>
            </a:r>
            <a:r>
              <a:rPr lang="es-ES" b="1" dirty="0" err="1">
                <a:solidFill>
                  <a:schemeClr val="tx1"/>
                </a:solidFill>
              </a:rPr>
              <a:t>Painceira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3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0" y="0"/>
            <a:ext cx="9143999" cy="687495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36896" y="448635"/>
            <a:ext cx="8244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parajita" pitchFamily="34" charset="0"/>
              </a:rPr>
              <a:t>Actividades de 1º de Primaria</a:t>
            </a:r>
            <a:endParaRPr lang="es-ES" sz="4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58365" y="1218706"/>
            <a:ext cx="7801978" cy="152486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CuadroTexto"/>
          <p:cNvSpPr txBox="1"/>
          <p:nvPr/>
        </p:nvSpPr>
        <p:spPr>
          <a:xfrm>
            <a:off x="474149" y="2385197"/>
            <a:ext cx="216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C00000"/>
                </a:solidFill>
              </a:rPr>
              <a:t>LENGUA ESPAÑOLA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642991" y="4716508"/>
            <a:ext cx="7858016" cy="152486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 redondeado"/>
          <p:cNvSpPr/>
          <p:nvPr/>
        </p:nvSpPr>
        <p:spPr>
          <a:xfrm>
            <a:off x="658365" y="2978099"/>
            <a:ext cx="7858016" cy="152486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CuadroTexto"/>
          <p:cNvSpPr txBox="1"/>
          <p:nvPr/>
        </p:nvSpPr>
        <p:spPr>
          <a:xfrm>
            <a:off x="378007" y="4129679"/>
            <a:ext cx="157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C00000"/>
                </a:solidFill>
              </a:rPr>
              <a:t>GALLEGO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979417" y="5903292"/>
            <a:ext cx="94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C00000"/>
                </a:solidFill>
              </a:rPr>
              <a:t>INGLÉS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4" y="1315753"/>
            <a:ext cx="1457325" cy="11049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153255"/>
            <a:ext cx="1447800" cy="10191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0" y="4850276"/>
            <a:ext cx="1514475" cy="11049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70" y="3262803"/>
            <a:ext cx="766877" cy="86687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23" y="3256238"/>
            <a:ext cx="894728" cy="87725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03" y="2059503"/>
            <a:ext cx="651178" cy="3147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280" y="1689428"/>
            <a:ext cx="641098" cy="6957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54" y="4978453"/>
            <a:ext cx="702754" cy="80816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78" y="3421220"/>
            <a:ext cx="647067" cy="71227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86" y="1716995"/>
            <a:ext cx="2315982" cy="66820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2" name="41 CuadroTexto"/>
          <p:cNvSpPr txBox="1"/>
          <p:nvPr/>
        </p:nvSpPr>
        <p:spPr>
          <a:xfrm>
            <a:off x="2336871" y="2374239"/>
            <a:ext cx="616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</a:t>
            </a:r>
            <a:r>
              <a:rPr lang="es-ES" sz="1600" dirty="0" smtClean="0"/>
              <a:t>LETRAS   PALABRAS              FRASE                               LEER        ESCRIBIR</a:t>
            </a:r>
            <a:endParaRPr lang="es-ES" sz="1600" dirty="0"/>
          </a:p>
        </p:txBody>
      </p:sp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839" y="3777357"/>
            <a:ext cx="651178" cy="3147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43 CuadroTexto"/>
          <p:cNvSpPr txBox="1"/>
          <p:nvPr/>
        </p:nvSpPr>
        <p:spPr>
          <a:xfrm>
            <a:off x="2136775" y="4092093"/>
            <a:ext cx="639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</a:t>
            </a:r>
            <a:r>
              <a:rPr lang="es-ES" sz="1600" dirty="0" smtClean="0"/>
              <a:t>LETRAS   PALABRAS                      FRASE                               LER          ESCRIBIR</a:t>
            </a:r>
            <a:endParaRPr lang="es-ES" sz="1600" dirty="0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25" y="3280762"/>
            <a:ext cx="2753995" cy="8405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32" y="1518321"/>
            <a:ext cx="766877" cy="86687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42" y="1543397"/>
            <a:ext cx="894728" cy="87725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00" y="5471196"/>
            <a:ext cx="651178" cy="3147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19" y="4978453"/>
            <a:ext cx="2764133" cy="84854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" name="50 CuadroTexto"/>
          <p:cNvSpPr txBox="1"/>
          <p:nvPr/>
        </p:nvSpPr>
        <p:spPr>
          <a:xfrm>
            <a:off x="2024613" y="5856524"/>
            <a:ext cx="658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</a:t>
            </a:r>
            <a:r>
              <a:rPr lang="es-ES" sz="1600" dirty="0" smtClean="0"/>
              <a:t>LETTER   WORDS                     SENTENCE                        TO READ    TO WRITE</a:t>
            </a:r>
            <a:endParaRPr lang="es-ES" sz="1600" dirty="0"/>
          </a:p>
        </p:txBody>
      </p: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66" y="4995998"/>
            <a:ext cx="766877" cy="86687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80" y="4985618"/>
            <a:ext cx="775541" cy="87725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7849" y="6381328"/>
            <a:ext cx="9144000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Pictogramas</a:t>
            </a:r>
            <a:r>
              <a:rPr lang="pt-BR" b="1" dirty="0">
                <a:solidFill>
                  <a:schemeClr val="tx1"/>
                </a:solidFill>
              </a:rPr>
              <a:t>: Sergio </a:t>
            </a:r>
            <a:r>
              <a:rPr lang="pt-BR" b="1" dirty="0" err="1">
                <a:solidFill>
                  <a:schemeClr val="tx1"/>
                </a:solidFill>
              </a:rPr>
              <a:t>Palao</a:t>
            </a:r>
            <a:r>
              <a:rPr lang="pt-BR" b="1" dirty="0">
                <a:solidFill>
                  <a:schemeClr val="tx1"/>
                </a:solidFill>
              </a:rPr>
              <a:t> </a:t>
            </a:r>
            <a:r>
              <a:rPr lang="pt-BR" b="1" dirty="0" err="1">
                <a:solidFill>
                  <a:schemeClr val="tx1"/>
                </a:solidFill>
              </a:rPr>
              <a:t>Procedencia</a:t>
            </a:r>
            <a:r>
              <a:rPr lang="pt-BR" b="1" dirty="0">
                <a:solidFill>
                  <a:schemeClr val="tx1"/>
                </a:solidFill>
              </a:rPr>
              <a:t>: </a:t>
            </a:r>
            <a:r>
              <a:rPr lang="pt-BR" b="1" dirty="0" smtClean="0">
                <a:solidFill>
                  <a:schemeClr val="tx1"/>
                </a:solidFill>
              </a:rPr>
              <a:t>ARASAAC  (</a:t>
            </a:r>
            <a:r>
              <a:rPr lang="pt-BR" b="1" dirty="0" err="1" smtClean="0">
                <a:solidFill>
                  <a:schemeClr val="tx1"/>
                </a:solidFill>
              </a:rPr>
              <a:t>www</a:t>
            </a:r>
            <a:r>
              <a:rPr lang="pt-BR" b="1" dirty="0" smtClean="0">
                <a:solidFill>
                  <a:schemeClr val="tx1"/>
                </a:solidFill>
              </a:rPr>
              <a:t>..arasaac.org</a:t>
            </a:r>
            <a:r>
              <a:rPr lang="pt-BR" b="1" dirty="0">
                <a:solidFill>
                  <a:schemeClr val="tx1"/>
                </a:solidFill>
              </a:rPr>
              <a:t>) Licencia: CC (BY-NC-SA</a:t>
            </a:r>
            <a:r>
              <a:rPr lang="pt-BR" b="1" dirty="0" smtClean="0">
                <a:solidFill>
                  <a:schemeClr val="tx1"/>
                </a:solidFill>
              </a:rPr>
              <a:t>) </a:t>
            </a:r>
            <a:r>
              <a:rPr lang="es-ES" b="1" dirty="0" smtClean="0">
                <a:solidFill>
                  <a:schemeClr val="tx1"/>
                </a:solidFill>
              </a:rPr>
              <a:t>Autora: </a:t>
            </a:r>
            <a:r>
              <a:rPr lang="es-ES" b="1" dirty="0">
                <a:solidFill>
                  <a:schemeClr val="tx1"/>
                </a:solidFill>
              </a:rPr>
              <a:t>Carmen Freire </a:t>
            </a:r>
            <a:r>
              <a:rPr lang="es-ES" b="1" dirty="0" err="1">
                <a:solidFill>
                  <a:schemeClr val="tx1"/>
                </a:solidFill>
              </a:rPr>
              <a:t>Painceira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-34766" y="0"/>
            <a:ext cx="9215278" cy="687495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50415" y="536192"/>
            <a:ext cx="8244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parajita" pitchFamily="34" charset="0"/>
              </a:rPr>
              <a:t>Actividades de 1º de Primaria</a:t>
            </a:r>
            <a:endParaRPr lang="es-ES" sz="4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485546" y="1305634"/>
            <a:ext cx="7928449" cy="152486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-229536" y="2391231"/>
            <a:ext cx="3200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C00000"/>
                </a:solidFill>
              </a:rPr>
              <a:t>VALORES</a:t>
            </a:r>
          </a:p>
          <a:p>
            <a:pPr algn="ctr"/>
            <a:r>
              <a:rPr lang="es-ES" sz="1400" b="1" dirty="0" smtClean="0">
                <a:solidFill>
                  <a:srgbClr val="C00000"/>
                </a:solidFill>
              </a:rPr>
              <a:t> ÉTICOS Y CÍVICOS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68617" y="3001208"/>
            <a:ext cx="7962305" cy="152486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CuadroTexto"/>
          <p:cNvSpPr txBox="1"/>
          <p:nvPr/>
        </p:nvSpPr>
        <p:spPr>
          <a:xfrm>
            <a:off x="411043" y="4193993"/>
            <a:ext cx="23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C00000"/>
                </a:solidFill>
              </a:rPr>
              <a:t>EDUCACIÓN ARTÍSTICA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Princesa\escritorio\Nuevos pictos\activid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35" y="3068808"/>
            <a:ext cx="1125185" cy="11251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7" y="3049192"/>
            <a:ext cx="1721056" cy="12123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75" y="3405028"/>
            <a:ext cx="678971" cy="38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52" y="3098015"/>
            <a:ext cx="814837" cy="63337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47" y="3212599"/>
            <a:ext cx="834749" cy="8854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" name="50 CuadroTexto"/>
          <p:cNvSpPr txBox="1"/>
          <p:nvPr/>
        </p:nvSpPr>
        <p:spPr>
          <a:xfrm>
            <a:off x="2037805" y="2184168"/>
            <a:ext cx="658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     </a:t>
            </a:r>
            <a:r>
              <a:rPr lang="es-ES" sz="1600" dirty="0" smtClean="0"/>
              <a:t>SOLIDARIDAD         AMOR        COMPARTIR         AYUDAR        RESPETAR</a:t>
            </a:r>
            <a:endParaRPr lang="es-ES" sz="1600" dirty="0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76" y="3092845"/>
            <a:ext cx="1121025" cy="112499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7" name="56 CuadroTexto"/>
          <p:cNvSpPr txBox="1"/>
          <p:nvPr/>
        </p:nvSpPr>
        <p:spPr>
          <a:xfrm>
            <a:off x="2459703" y="4146181"/>
            <a:ext cx="658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</a:t>
            </a:r>
            <a:r>
              <a:rPr lang="es-ES" sz="1600" dirty="0" smtClean="0"/>
              <a:t>MANUALIDADES   ESCUCHAR  Y TOCAR MÚSICA          DIBUJAR</a:t>
            </a:r>
            <a:endParaRPr lang="es-ES" sz="1600" dirty="0"/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82" y="3693507"/>
            <a:ext cx="682233" cy="5487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15" y="3098015"/>
            <a:ext cx="856911" cy="92485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" name="Picture 2" descr="D:\Princesa\escritorio\PIZARRABLANC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5" y="1407832"/>
            <a:ext cx="1472521" cy="103116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61" y="1496379"/>
            <a:ext cx="804027" cy="80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83" y="1426217"/>
            <a:ext cx="1055231" cy="105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08" y="1446834"/>
            <a:ext cx="1012880" cy="103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87" y="1432933"/>
            <a:ext cx="1159503" cy="105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52" y="1446834"/>
            <a:ext cx="1037427" cy="104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246" y="1432934"/>
            <a:ext cx="991406" cy="100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58 Rectángulo redondeado"/>
          <p:cNvSpPr/>
          <p:nvPr/>
        </p:nvSpPr>
        <p:spPr>
          <a:xfrm>
            <a:off x="503833" y="4738594"/>
            <a:ext cx="7962305" cy="152486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 redondeado"/>
          <p:cNvSpPr/>
          <p:nvPr/>
        </p:nvSpPr>
        <p:spPr>
          <a:xfrm>
            <a:off x="539050" y="4765771"/>
            <a:ext cx="7891872" cy="152486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4" y="4836852"/>
            <a:ext cx="1466850" cy="10572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61 CuadroTexto"/>
          <p:cNvSpPr txBox="1"/>
          <p:nvPr/>
        </p:nvSpPr>
        <p:spPr>
          <a:xfrm>
            <a:off x="480411" y="5894128"/>
            <a:ext cx="202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C00000"/>
                </a:solidFill>
              </a:rPr>
              <a:t>EDUCACIÓN FÍSICA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63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61" y="4836852"/>
            <a:ext cx="876300" cy="10747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14" y="4855998"/>
            <a:ext cx="875136" cy="10015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" name="Picture 1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88" y="4845492"/>
            <a:ext cx="1023961" cy="105185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97" y="4848714"/>
            <a:ext cx="941758" cy="10710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7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70" y="4848714"/>
            <a:ext cx="932515" cy="104541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8" name="67 CuadroTexto"/>
          <p:cNvSpPr txBox="1"/>
          <p:nvPr/>
        </p:nvSpPr>
        <p:spPr>
          <a:xfrm>
            <a:off x="2364770" y="5894127"/>
            <a:ext cx="595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</a:t>
            </a:r>
            <a:r>
              <a:rPr lang="es-ES" sz="1600" dirty="0" smtClean="0"/>
              <a:t>CORRER          SALTAR          DEPORTES    GIMNASIA          BAILAR</a:t>
            </a:r>
            <a:endParaRPr lang="es-ES" sz="1600" dirty="0"/>
          </a:p>
        </p:txBody>
      </p:sp>
      <p:sp>
        <p:nvSpPr>
          <p:cNvPr id="3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7849" y="6453336"/>
            <a:ext cx="9144000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Pictogramas</a:t>
            </a:r>
            <a:r>
              <a:rPr lang="pt-BR" b="1" dirty="0">
                <a:solidFill>
                  <a:schemeClr val="tx1"/>
                </a:solidFill>
              </a:rPr>
              <a:t>: Sergio </a:t>
            </a:r>
            <a:r>
              <a:rPr lang="pt-BR" b="1" dirty="0" err="1">
                <a:solidFill>
                  <a:schemeClr val="tx1"/>
                </a:solidFill>
              </a:rPr>
              <a:t>Palao</a:t>
            </a:r>
            <a:r>
              <a:rPr lang="pt-BR" b="1" dirty="0">
                <a:solidFill>
                  <a:schemeClr val="tx1"/>
                </a:solidFill>
              </a:rPr>
              <a:t> </a:t>
            </a:r>
            <a:r>
              <a:rPr lang="pt-BR" b="1" dirty="0" err="1">
                <a:solidFill>
                  <a:schemeClr val="tx1"/>
                </a:solidFill>
              </a:rPr>
              <a:t>Procedencia</a:t>
            </a:r>
            <a:r>
              <a:rPr lang="pt-BR" b="1" dirty="0">
                <a:solidFill>
                  <a:schemeClr val="tx1"/>
                </a:solidFill>
              </a:rPr>
              <a:t>: </a:t>
            </a:r>
            <a:r>
              <a:rPr lang="pt-BR" b="1" dirty="0" smtClean="0">
                <a:solidFill>
                  <a:schemeClr val="tx1"/>
                </a:solidFill>
              </a:rPr>
              <a:t>ARASAAC  (</a:t>
            </a:r>
            <a:r>
              <a:rPr lang="pt-BR" b="1" dirty="0" err="1" smtClean="0">
                <a:solidFill>
                  <a:schemeClr val="tx1"/>
                </a:solidFill>
              </a:rPr>
              <a:t>www</a:t>
            </a:r>
            <a:r>
              <a:rPr lang="pt-BR" b="1" dirty="0" smtClean="0">
                <a:solidFill>
                  <a:schemeClr val="tx1"/>
                </a:solidFill>
              </a:rPr>
              <a:t>..arasaac.org</a:t>
            </a:r>
            <a:r>
              <a:rPr lang="pt-BR" b="1" dirty="0">
                <a:solidFill>
                  <a:schemeClr val="tx1"/>
                </a:solidFill>
              </a:rPr>
              <a:t>) Licencia: CC (BY-NC-SA</a:t>
            </a:r>
            <a:r>
              <a:rPr lang="pt-BR" b="1" dirty="0" smtClean="0">
                <a:solidFill>
                  <a:schemeClr val="tx1"/>
                </a:solidFill>
              </a:rPr>
              <a:t>) </a:t>
            </a:r>
            <a:r>
              <a:rPr lang="es-ES" b="1" dirty="0" smtClean="0">
                <a:solidFill>
                  <a:schemeClr val="tx1"/>
                </a:solidFill>
              </a:rPr>
              <a:t>Autora: </a:t>
            </a:r>
            <a:r>
              <a:rPr lang="es-ES" b="1" dirty="0">
                <a:solidFill>
                  <a:schemeClr val="tx1"/>
                </a:solidFill>
              </a:rPr>
              <a:t>Carmen Freire </a:t>
            </a:r>
            <a:r>
              <a:rPr lang="es-ES" b="1" dirty="0" err="1">
                <a:solidFill>
                  <a:schemeClr val="tx1"/>
                </a:solidFill>
              </a:rPr>
              <a:t>Painceira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2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0" y="-13159"/>
            <a:ext cx="9144000" cy="686598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015656" y="2130704"/>
            <a:ext cx="85745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parajita" pitchFamily="34" charset="0"/>
              </a:rPr>
              <a:t>En cada edad estaré en un curso nuevo</a:t>
            </a:r>
            <a:endParaRPr lang="es-ES" sz="3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328017" y="4304561"/>
            <a:ext cx="8731339" cy="5040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77888" y="4739505"/>
            <a:ext cx="909912" cy="490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32" name="5131 CuadroTexto"/>
          <p:cNvSpPr txBox="1"/>
          <p:nvPr/>
        </p:nvSpPr>
        <p:spPr>
          <a:xfrm>
            <a:off x="159102" y="4696478"/>
            <a:ext cx="13474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 smtClean="0">
                <a:solidFill>
                  <a:schemeClr val="accent5">
                    <a:lumMod val="75000"/>
                  </a:schemeClr>
                </a:solidFill>
              </a:rPr>
              <a:t>5º</a:t>
            </a:r>
            <a:r>
              <a:rPr lang="es-ES" sz="1700" b="1" dirty="0" smtClean="0"/>
              <a:t> </a:t>
            </a:r>
          </a:p>
          <a:p>
            <a:pPr algn="ctr"/>
            <a:r>
              <a:rPr lang="es-ES" sz="1700" b="1" dirty="0" smtClean="0">
                <a:solidFill>
                  <a:schemeClr val="accent5">
                    <a:lumMod val="75000"/>
                  </a:schemeClr>
                </a:solidFill>
              </a:rPr>
              <a:t>INFANTIL</a:t>
            </a:r>
            <a:endParaRPr lang="es-ES" sz="1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20" y="3473012"/>
            <a:ext cx="848032" cy="86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06" y="3438159"/>
            <a:ext cx="858800" cy="87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76 Rectángulo"/>
          <p:cNvSpPr/>
          <p:nvPr/>
        </p:nvSpPr>
        <p:spPr>
          <a:xfrm>
            <a:off x="1389193" y="3411308"/>
            <a:ext cx="943422" cy="93039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Rectángulo"/>
          <p:cNvSpPr/>
          <p:nvPr/>
        </p:nvSpPr>
        <p:spPr>
          <a:xfrm>
            <a:off x="2392813" y="3406626"/>
            <a:ext cx="943422" cy="93039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Rectángulo"/>
          <p:cNvSpPr/>
          <p:nvPr/>
        </p:nvSpPr>
        <p:spPr>
          <a:xfrm>
            <a:off x="3424111" y="3406626"/>
            <a:ext cx="943422" cy="93039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Rectángulo"/>
          <p:cNvSpPr/>
          <p:nvPr/>
        </p:nvSpPr>
        <p:spPr>
          <a:xfrm>
            <a:off x="4468763" y="3406626"/>
            <a:ext cx="943422" cy="93039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80 Rectángulo"/>
          <p:cNvSpPr/>
          <p:nvPr/>
        </p:nvSpPr>
        <p:spPr>
          <a:xfrm>
            <a:off x="5500061" y="3406626"/>
            <a:ext cx="943422" cy="93039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81 Rectángulo"/>
          <p:cNvSpPr/>
          <p:nvPr/>
        </p:nvSpPr>
        <p:spPr>
          <a:xfrm>
            <a:off x="6565027" y="3406626"/>
            <a:ext cx="943422" cy="93039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Rectángulo"/>
          <p:cNvSpPr/>
          <p:nvPr/>
        </p:nvSpPr>
        <p:spPr>
          <a:xfrm>
            <a:off x="7596325" y="3406626"/>
            <a:ext cx="943422" cy="93039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Rectángulo"/>
          <p:cNvSpPr/>
          <p:nvPr/>
        </p:nvSpPr>
        <p:spPr>
          <a:xfrm>
            <a:off x="344378" y="3406626"/>
            <a:ext cx="943422" cy="93039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5" name="Picture 3" descr="D:\Princesa\escritorio\4añ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8" y="3450843"/>
            <a:ext cx="843411" cy="8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85 Rectángulo"/>
          <p:cNvSpPr/>
          <p:nvPr/>
        </p:nvSpPr>
        <p:spPr>
          <a:xfrm>
            <a:off x="1389193" y="4739056"/>
            <a:ext cx="909912" cy="490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86 Rectángulo"/>
          <p:cNvSpPr/>
          <p:nvPr/>
        </p:nvSpPr>
        <p:spPr>
          <a:xfrm>
            <a:off x="2426323" y="4736377"/>
            <a:ext cx="909912" cy="490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87 Rectángulo"/>
          <p:cNvSpPr/>
          <p:nvPr/>
        </p:nvSpPr>
        <p:spPr>
          <a:xfrm>
            <a:off x="3457621" y="4728449"/>
            <a:ext cx="909912" cy="490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88 Rectángulo"/>
          <p:cNvSpPr/>
          <p:nvPr/>
        </p:nvSpPr>
        <p:spPr>
          <a:xfrm>
            <a:off x="4502273" y="4728452"/>
            <a:ext cx="909912" cy="490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89 Rectángulo"/>
          <p:cNvSpPr/>
          <p:nvPr/>
        </p:nvSpPr>
        <p:spPr>
          <a:xfrm>
            <a:off x="5533571" y="4739056"/>
            <a:ext cx="909912" cy="490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90 Rectángulo"/>
          <p:cNvSpPr/>
          <p:nvPr/>
        </p:nvSpPr>
        <p:spPr>
          <a:xfrm>
            <a:off x="6581782" y="4736377"/>
            <a:ext cx="909912" cy="490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91 Rectángulo"/>
          <p:cNvSpPr/>
          <p:nvPr/>
        </p:nvSpPr>
        <p:spPr>
          <a:xfrm>
            <a:off x="7663953" y="4728452"/>
            <a:ext cx="909912" cy="490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CuadroTexto"/>
          <p:cNvSpPr txBox="1"/>
          <p:nvPr/>
        </p:nvSpPr>
        <p:spPr>
          <a:xfrm>
            <a:off x="1187162" y="4699799"/>
            <a:ext cx="13474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es-ES" sz="1700" b="1" dirty="0" smtClean="0">
                <a:solidFill>
                  <a:schemeClr val="accent5">
                    <a:lumMod val="75000"/>
                  </a:schemeClr>
                </a:solidFill>
              </a:rPr>
              <a:t>º </a:t>
            </a:r>
          </a:p>
          <a:p>
            <a:pPr algn="ctr"/>
            <a:r>
              <a:rPr lang="es-ES" sz="1700" b="1" dirty="0" smtClean="0">
                <a:solidFill>
                  <a:schemeClr val="accent5">
                    <a:lumMod val="75000"/>
                  </a:schemeClr>
                </a:solidFill>
              </a:rPr>
              <a:t>INFANTIL</a:t>
            </a:r>
            <a:endParaRPr lang="es-ES" sz="1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2239227" y="4696479"/>
            <a:ext cx="12790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</a:rPr>
              <a:t>1º </a:t>
            </a:r>
          </a:p>
          <a:p>
            <a:pPr algn="ctr"/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</a:rPr>
              <a:t>PRIMARIA</a:t>
            </a:r>
            <a:endParaRPr lang="es-ES" sz="1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5349018" y="4665809"/>
            <a:ext cx="12790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</a:rPr>
              <a:t>º </a:t>
            </a:r>
          </a:p>
          <a:p>
            <a:pPr algn="ctr"/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</a:rPr>
              <a:t>PRIMARIA</a:t>
            </a:r>
            <a:endParaRPr lang="es-ES" sz="1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4317720" y="4665811"/>
            <a:ext cx="12790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</a:rPr>
              <a:t>º </a:t>
            </a:r>
          </a:p>
          <a:p>
            <a:pPr algn="ctr"/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</a:rPr>
              <a:t>PRIMARIA</a:t>
            </a:r>
            <a:endParaRPr lang="es-ES" sz="1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3273068" y="4696479"/>
            <a:ext cx="12790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</a:rPr>
              <a:t>º </a:t>
            </a:r>
          </a:p>
          <a:p>
            <a:pPr algn="ctr"/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</a:rPr>
              <a:t>PRIMARIA</a:t>
            </a:r>
            <a:endParaRPr lang="es-ES" sz="1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6397229" y="4665811"/>
            <a:ext cx="12790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</a:rPr>
              <a:t>º </a:t>
            </a:r>
          </a:p>
          <a:p>
            <a:pPr algn="ctr"/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</a:rPr>
              <a:t>PRIMARIA</a:t>
            </a:r>
            <a:endParaRPr lang="es-ES" sz="1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7479400" y="4676864"/>
            <a:ext cx="12790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</a:rPr>
              <a:t>º </a:t>
            </a:r>
          </a:p>
          <a:p>
            <a:pPr algn="ctr"/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</a:rPr>
              <a:t>PRIMARIA</a:t>
            </a:r>
            <a:endParaRPr lang="es-ES" sz="1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832844" y="4327026"/>
            <a:ext cx="2614" cy="447379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 flipH="1">
            <a:off x="3863116" y="4314851"/>
            <a:ext cx="2614" cy="447379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 flipH="1">
            <a:off x="2851126" y="4346694"/>
            <a:ext cx="2614" cy="447379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 flipH="1">
            <a:off x="1841534" y="4327027"/>
            <a:ext cx="2614" cy="447379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/>
          <p:nvPr/>
        </p:nvCxnSpPr>
        <p:spPr>
          <a:xfrm flipH="1">
            <a:off x="7031509" y="4314851"/>
            <a:ext cx="2614" cy="447379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/>
          <p:nvPr/>
        </p:nvCxnSpPr>
        <p:spPr>
          <a:xfrm flipH="1">
            <a:off x="5962786" y="4310974"/>
            <a:ext cx="2614" cy="447379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 de flecha"/>
          <p:cNvCxnSpPr/>
          <p:nvPr/>
        </p:nvCxnSpPr>
        <p:spPr>
          <a:xfrm flipH="1">
            <a:off x="4929432" y="4342196"/>
            <a:ext cx="2614" cy="447379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 de flecha"/>
          <p:cNvCxnSpPr/>
          <p:nvPr/>
        </p:nvCxnSpPr>
        <p:spPr>
          <a:xfrm flipH="1">
            <a:off x="8110971" y="4314851"/>
            <a:ext cx="2614" cy="447379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Princesa\escritorio\cumpleee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04" y="3465820"/>
            <a:ext cx="825515" cy="84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incesa\escritorio\cumpleee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13" y="3438159"/>
            <a:ext cx="845509" cy="86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incesa\escritorio\cumpleee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71" y="3430009"/>
            <a:ext cx="863658" cy="8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incesa\escritorio\cumpleee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85" y="3448066"/>
            <a:ext cx="839215" cy="8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incesa\escritorio\cumpleee1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953" y="3441225"/>
            <a:ext cx="846449" cy="8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48" y="332656"/>
            <a:ext cx="507523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20" y="329657"/>
            <a:ext cx="16605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7849" y="6381328"/>
            <a:ext cx="9144000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Pictogramas</a:t>
            </a:r>
            <a:r>
              <a:rPr lang="pt-BR" b="1" dirty="0">
                <a:solidFill>
                  <a:schemeClr val="tx1"/>
                </a:solidFill>
              </a:rPr>
              <a:t>: Sergio </a:t>
            </a:r>
            <a:r>
              <a:rPr lang="pt-BR" b="1" dirty="0" err="1">
                <a:solidFill>
                  <a:schemeClr val="tx1"/>
                </a:solidFill>
              </a:rPr>
              <a:t>Palao</a:t>
            </a:r>
            <a:r>
              <a:rPr lang="pt-BR" b="1" dirty="0">
                <a:solidFill>
                  <a:schemeClr val="tx1"/>
                </a:solidFill>
              </a:rPr>
              <a:t> </a:t>
            </a:r>
            <a:r>
              <a:rPr lang="pt-BR" b="1" dirty="0" err="1">
                <a:solidFill>
                  <a:schemeClr val="tx1"/>
                </a:solidFill>
              </a:rPr>
              <a:t>Procedencia</a:t>
            </a:r>
            <a:r>
              <a:rPr lang="pt-BR" b="1" dirty="0">
                <a:solidFill>
                  <a:schemeClr val="tx1"/>
                </a:solidFill>
              </a:rPr>
              <a:t>: </a:t>
            </a:r>
            <a:r>
              <a:rPr lang="pt-BR" b="1" dirty="0" smtClean="0">
                <a:solidFill>
                  <a:schemeClr val="tx1"/>
                </a:solidFill>
              </a:rPr>
              <a:t>ARASAAC  (</a:t>
            </a:r>
            <a:r>
              <a:rPr lang="pt-BR" b="1" dirty="0" err="1" smtClean="0">
                <a:solidFill>
                  <a:schemeClr val="tx1"/>
                </a:solidFill>
              </a:rPr>
              <a:t>www</a:t>
            </a:r>
            <a:r>
              <a:rPr lang="pt-BR" b="1" dirty="0" smtClean="0">
                <a:solidFill>
                  <a:schemeClr val="tx1"/>
                </a:solidFill>
              </a:rPr>
              <a:t>..arasaac.org</a:t>
            </a:r>
            <a:r>
              <a:rPr lang="pt-BR" b="1" dirty="0">
                <a:solidFill>
                  <a:schemeClr val="tx1"/>
                </a:solidFill>
              </a:rPr>
              <a:t>) Licencia: CC (BY-NC-SA</a:t>
            </a:r>
            <a:r>
              <a:rPr lang="pt-BR" b="1" dirty="0" smtClean="0">
                <a:solidFill>
                  <a:schemeClr val="tx1"/>
                </a:solidFill>
              </a:rPr>
              <a:t>) </a:t>
            </a:r>
            <a:r>
              <a:rPr lang="es-ES" b="1" dirty="0" smtClean="0">
                <a:solidFill>
                  <a:schemeClr val="tx1"/>
                </a:solidFill>
              </a:rPr>
              <a:t>Autora: </a:t>
            </a:r>
            <a:r>
              <a:rPr lang="es-ES" b="1" dirty="0">
                <a:solidFill>
                  <a:schemeClr val="tx1"/>
                </a:solidFill>
              </a:rPr>
              <a:t>Carmen Freire </a:t>
            </a:r>
            <a:r>
              <a:rPr lang="es-ES" b="1" dirty="0" err="1">
                <a:solidFill>
                  <a:schemeClr val="tx1"/>
                </a:solidFill>
              </a:rPr>
              <a:t>Painceira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7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33552" y="620686"/>
            <a:ext cx="3857890" cy="18722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683569" y="2564904"/>
            <a:ext cx="7848870" cy="180020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671526" y="4429255"/>
            <a:ext cx="7848870" cy="178649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28541"/>
            <a:ext cx="1018245" cy="107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82" y="1040647"/>
            <a:ext cx="802368" cy="108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42" y="791364"/>
            <a:ext cx="1309016" cy="137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212356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Los bebés  crecen y se vuelven niños.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-436712" y="4027879"/>
            <a:ext cx="928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</a:t>
            </a:r>
            <a:r>
              <a:rPr lang="es-ES" dirty="0"/>
              <a:t> </a:t>
            </a:r>
            <a:r>
              <a:rPr lang="es-ES" dirty="0" smtClean="0"/>
              <a:t>      Las niñas y los niños que  tienen 3 , 4  y 5 años están en Educación Infantil</a:t>
            </a:r>
            <a:endParaRPr lang="es-ES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4551948" y="637799"/>
            <a:ext cx="3980491" cy="18722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4815841" y="2115124"/>
            <a:ext cx="382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niños van al colegio a aprender.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-239890" y="585283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Cuando cumplen 6 años, acaban  Educación Infantil  y pasan a Educación Primaria</a:t>
            </a:r>
            <a:endParaRPr lang="es-ES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74" y="3076104"/>
            <a:ext cx="885901" cy="90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D:\Princesa\escritorio\Nuevos pictos\educacion_infant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04" y="2666164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rincesa\escritorio\3añ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78682"/>
            <a:ext cx="880325" cy="9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rincesa\escritorio\4año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06" y="3104566"/>
            <a:ext cx="871349" cy="8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986694" y="2873927"/>
            <a:ext cx="3313570" cy="1123268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Picture 4" descr="D:\Princesa\escritorio\Nuevos pictos\promociona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84" y="4664990"/>
            <a:ext cx="1130863" cy="11308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Princesa\escritorio\Nuevos pictos\educacion_infanti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620837"/>
            <a:ext cx="1231993" cy="123199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Princesa\escritorio\Nuevos pictos\educacion_primari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48" y="4652306"/>
            <a:ext cx="1156233" cy="115623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17" y="2678509"/>
            <a:ext cx="1367657" cy="14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66" y="4628352"/>
            <a:ext cx="1304763" cy="128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 descr="D:\Princesa\escritorio\6año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99" y="4609217"/>
            <a:ext cx="1235075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47" y="766934"/>
            <a:ext cx="1296072" cy="140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11" y="1054168"/>
            <a:ext cx="934303" cy="104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14" y="848650"/>
            <a:ext cx="1313640" cy="129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7849" y="6471777"/>
            <a:ext cx="9144000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Autor pictogramas: Sergio </a:t>
            </a:r>
            <a:r>
              <a:rPr lang="pt-BR" b="1" dirty="0" err="1">
                <a:solidFill>
                  <a:schemeClr val="tx1"/>
                </a:solidFill>
              </a:rPr>
              <a:t>Palao</a:t>
            </a:r>
            <a:r>
              <a:rPr lang="pt-BR" b="1" dirty="0">
                <a:solidFill>
                  <a:schemeClr val="tx1"/>
                </a:solidFill>
              </a:rPr>
              <a:t> </a:t>
            </a:r>
            <a:r>
              <a:rPr lang="pt-BR" b="1" dirty="0" err="1">
                <a:solidFill>
                  <a:schemeClr val="tx1"/>
                </a:solidFill>
              </a:rPr>
              <a:t>Procedencia</a:t>
            </a:r>
            <a:r>
              <a:rPr lang="pt-BR" b="1" dirty="0">
                <a:solidFill>
                  <a:schemeClr val="tx1"/>
                </a:solidFill>
              </a:rPr>
              <a:t>: </a:t>
            </a:r>
            <a:r>
              <a:rPr lang="pt-BR" b="1" dirty="0" smtClean="0">
                <a:solidFill>
                  <a:schemeClr val="tx1"/>
                </a:solidFill>
              </a:rPr>
              <a:t>ARASAAC  (</a:t>
            </a:r>
            <a:r>
              <a:rPr lang="pt-BR" b="1" dirty="0" err="1" smtClean="0">
                <a:solidFill>
                  <a:schemeClr val="tx1"/>
                </a:solidFill>
              </a:rPr>
              <a:t>www</a:t>
            </a:r>
            <a:r>
              <a:rPr lang="pt-BR" b="1" dirty="0" smtClean="0">
                <a:solidFill>
                  <a:schemeClr val="tx1"/>
                </a:solidFill>
              </a:rPr>
              <a:t>..arasaac.org</a:t>
            </a:r>
            <a:r>
              <a:rPr lang="pt-BR" b="1" dirty="0">
                <a:solidFill>
                  <a:schemeClr val="tx1"/>
                </a:solidFill>
              </a:rPr>
              <a:t>) Licencia: CC (BY-NC-SA</a:t>
            </a:r>
            <a:r>
              <a:rPr lang="pt-BR" b="1" dirty="0" smtClean="0">
                <a:solidFill>
                  <a:schemeClr val="tx1"/>
                </a:solidFill>
              </a:rPr>
              <a:t>) </a:t>
            </a:r>
            <a:r>
              <a:rPr lang="es-ES" b="1" dirty="0" smtClean="0">
                <a:solidFill>
                  <a:schemeClr val="tx1"/>
                </a:solidFill>
              </a:rPr>
              <a:t>Autora: </a:t>
            </a:r>
            <a:r>
              <a:rPr lang="es-ES" b="1" dirty="0">
                <a:solidFill>
                  <a:schemeClr val="tx1"/>
                </a:solidFill>
              </a:rPr>
              <a:t>Carmen Freire </a:t>
            </a:r>
            <a:r>
              <a:rPr lang="es-ES" b="1" dirty="0" err="1">
                <a:solidFill>
                  <a:schemeClr val="tx1"/>
                </a:solidFill>
              </a:rPr>
              <a:t>Painceira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4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55576" y="620688"/>
            <a:ext cx="7560840" cy="18722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755576" y="2564904"/>
            <a:ext cx="7560840" cy="180020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755576" y="4450814"/>
            <a:ext cx="7560840" cy="178649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1560" y="2183127"/>
            <a:ext cx="827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El día 21 de Junio       se acaba          el cole       y empiezan   las vacaciones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4897" y="39957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En vacaciones iré de viaje en coche, iré a la playa y jugaré con mis amigos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14917" y="5874987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En Septiembre se acaban las vacaciones y    empezaré    un nuevo curso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69636"/>
            <a:ext cx="1372392" cy="153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71600" y="1289187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21</a:t>
            </a:r>
            <a:endParaRPr lang="es-ES" sz="36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3" y="999039"/>
            <a:ext cx="1277090" cy="117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47" y="1016429"/>
            <a:ext cx="1142591" cy="111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10164"/>
            <a:ext cx="1123026" cy="10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46" y="825941"/>
            <a:ext cx="1348102" cy="138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63" y="2773525"/>
            <a:ext cx="1189563" cy="122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97707"/>
            <a:ext cx="1359822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25" y="2697707"/>
            <a:ext cx="1340892" cy="131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47" y="2668207"/>
            <a:ext cx="1379580" cy="135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69" y="4572903"/>
            <a:ext cx="1197997" cy="130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69855"/>
            <a:ext cx="1277090" cy="117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98" y="4642133"/>
            <a:ext cx="1189563" cy="122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04" y="4836679"/>
            <a:ext cx="1123026" cy="10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52" y="4534539"/>
            <a:ext cx="1359804" cy="136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7849" y="6471777"/>
            <a:ext cx="9144000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Autor pictogramas: Sergio </a:t>
            </a:r>
            <a:r>
              <a:rPr lang="pt-BR" b="1" dirty="0" err="1">
                <a:solidFill>
                  <a:schemeClr val="tx1"/>
                </a:solidFill>
              </a:rPr>
              <a:t>Palao</a:t>
            </a:r>
            <a:r>
              <a:rPr lang="pt-BR" b="1" dirty="0">
                <a:solidFill>
                  <a:schemeClr val="tx1"/>
                </a:solidFill>
              </a:rPr>
              <a:t> </a:t>
            </a:r>
            <a:r>
              <a:rPr lang="pt-BR" b="1" dirty="0" err="1">
                <a:solidFill>
                  <a:schemeClr val="tx1"/>
                </a:solidFill>
              </a:rPr>
              <a:t>Procedencia</a:t>
            </a:r>
            <a:r>
              <a:rPr lang="pt-BR" b="1" dirty="0">
                <a:solidFill>
                  <a:schemeClr val="tx1"/>
                </a:solidFill>
              </a:rPr>
              <a:t>: </a:t>
            </a:r>
            <a:r>
              <a:rPr lang="pt-BR" b="1" dirty="0" smtClean="0">
                <a:solidFill>
                  <a:schemeClr val="tx1"/>
                </a:solidFill>
              </a:rPr>
              <a:t>ARASAAC  (</a:t>
            </a:r>
            <a:r>
              <a:rPr lang="pt-BR" b="1" dirty="0" err="1" smtClean="0">
                <a:solidFill>
                  <a:schemeClr val="tx1"/>
                </a:solidFill>
              </a:rPr>
              <a:t>www</a:t>
            </a:r>
            <a:r>
              <a:rPr lang="pt-BR" b="1" dirty="0" smtClean="0">
                <a:solidFill>
                  <a:schemeClr val="tx1"/>
                </a:solidFill>
              </a:rPr>
              <a:t>..arasaac.org</a:t>
            </a:r>
            <a:r>
              <a:rPr lang="pt-BR" b="1" dirty="0">
                <a:solidFill>
                  <a:schemeClr val="tx1"/>
                </a:solidFill>
              </a:rPr>
              <a:t>) Licencia: CC (BY-NC-SA</a:t>
            </a:r>
            <a:r>
              <a:rPr lang="pt-BR" b="1" dirty="0" smtClean="0">
                <a:solidFill>
                  <a:schemeClr val="tx1"/>
                </a:solidFill>
              </a:rPr>
              <a:t>) </a:t>
            </a:r>
            <a:r>
              <a:rPr lang="es-ES" b="1" dirty="0" smtClean="0">
                <a:solidFill>
                  <a:schemeClr val="tx1"/>
                </a:solidFill>
              </a:rPr>
              <a:t>Autora: </a:t>
            </a:r>
            <a:r>
              <a:rPr lang="es-ES" b="1" dirty="0">
                <a:solidFill>
                  <a:schemeClr val="tx1"/>
                </a:solidFill>
              </a:rPr>
              <a:t>Carmen Freire </a:t>
            </a:r>
            <a:r>
              <a:rPr lang="es-ES" b="1" dirty="0" err="1">
                <a:solidFill>
                  <a:schemeClr val="tx1"/>
                </a:solidFill>
              </a:rPr>
              <a:t>Painceira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6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55576" y="620688"/>
            <a:ext cx="7560840" cy="18722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755576" y="2564904"/>
            <a:ext cx="7560840" cy="180020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755576" y="4450814"/>
            <a:ext cx="7560840" cy="178649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547156" y="3995772"/>
            <a:ext cx="759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Estaré con mis amigos en un aula nueva, para niños mayores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586798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Tendré profes nuevos, cuentos nuevos y    el baño va a estar fuera del aula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03548" y="212356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Por las mañanas me colocaré en la fila en el patio y entraré con mis amigos 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10" y="2958843"/>
            <a:ext cx="836713" cy="80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06" y="2607290"/>
            <a:ext cx="1224136" cy="142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51943"/>
            <a:ext cx="1220787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69" y="5092310"/>
            <a:ext cx="489340" cy="47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509" y="5033360"/>
            <a:ext cx="515839" cy="49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60" y="4638570"/>
            <a:ext cx="1131288" cy="114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35" y="5033360"/>
            <a:ext cx="824339" cy="7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18" y="4638570"/>
            <a:ext cx="1136003" cy="11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89" y="4732098"/>
            <a:ext cx="1089818" cy="11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92" y="752163"/>
            <a:ext cx="1394765" cy="135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12" y="769221"/>
            <a:ext cx="1467385" cy="135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36" y="889974"/>
            <a:ext cx="891380" cy="111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33" y="863234"/>
            <a:ext cx="1265564" cy="126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25" y="2731483"/>
            <a:ext cx="1265564" cy="126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52" y="2592476"/>
            <a:ext cx="1435972" cy="143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3262712" y="2731483"/>
            <a:ext cx="2677440" cy="1265712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3005889" y="4551942"/>
            <a:ext cx="1724208" cy="1316037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95937" y="4544378"/>
            <a:ext cx="2019879" cy="1323602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4824029" y="4544378"/>
            <a:ext cx="3348372" cy="1323602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7849" y="6471777"/>
            <a:ext cx="9144000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Autor pictogramas: Sergio </a:t>
            </a:r>
            <a:r>
              <a:rPr lang="pt-BR" b="1" dirty="0" err="1">
                <a:solidFill>
                  <a:schemeClr val="tx1"/>
                </a:solidFill>
              </a:rPr>
              <a:t>Palao</a:t>
            </a:r>
            <a:r>
              <a:rPr lang="pt-BR" b="1" dirty="0">
                <a:solidFill>
                  <a:schemeClr val="tx1"/>
                </a:solidFill>
              </a:rPr>
              <a:t> </a:t>
            </a:r>
            <a:r>
              <a:rPr lang="pt-BR" b="1" dirty="0" err="1">
                <a:solidFill>
                  <a:schemeClr val="tx1"/>
                </a:solidFill>
              </a:rPr>
              <a:t>Procedencia</a:t>
            </a:r>
            <a:r>
              <a:rPr lang="pt-BR" b="1" dirty="0">
                <a:solidFill>
                  <a:schemeClr val="tx1"/>
                </a:solidFill>
              </a:rPr>
              <a:t>: </a:t>
            </a:r>
            <a:r>
              <a:rPr lang="pt-BR" b="1" dirty="0" smtClean="0">
                <a:solidFill>
                  <a:schemeClr val="tx1"/>
                </a:solidFill>
              </a:rPr>
              <a:t>ARASAAC  (</a:t>
            </a:r>
            <a:r>
              <a:rPr lang="pt-BR" b="1" dirty="0" err="1" smtClean="0">
                <a:solidFill>
                  <a:schemeClr val="tx1"/>
                </a:solidFill>
              </a:rPr>
              <a:t>www</a:t>
            </a:r>
            <a:r>
              <a:rPr lang="pt-BR" b="1" dirty="0" smtClean="0">
                <a:solidFill>
                  <a:schemeClr val="tx1"/>
                </a:solidFill>
              </a:rPr>
              <a:t>..arasaac.org</a:t>
            </a:r>
            <a:r>
              <a:rPr lang="pt-BR" b="1" dirty="0">
                <a:solidFill>
                  <a:schemeClr val="tx1"/>
                </a:solidFill>
              </a:rPr>
              <a:t>) Licencia: CC (BY-NC-SA</a:t>
            </a:r>
            <a:r>
              <a:rPr lang="pt-BR" b="1" dirty="0" smtClean="0">
                <a:solidFill>
                  <a:schemeClr val="tx1"/>
                </a:solidFill>
              </a:rPr>
              <a:t>) </a:t>
            </a:r>
            <a:r>
              <a:rPr lang="es-ES" b="1" dirty="0" smtClean="0">
                <a:solidFill>
                  <a:schemeClr val="tx1"/>
                </a:solidFill>
              </a:rPr>
              <a:t>Autora: </a:t>
            </a:r>
            <a:r>
              <a:rPr lang="es-ES" b="1" dirty="0">
                <a:solidFill>
                  <a:schemeClr val="tx1"/>
                </a:solidFill>
              </a:rPr>
              <a:t>Carmen Freire </a:t>
            </a:r>
            <a:r>
              <a:rPr lang="es-ES" b="1" dirty="0" err="1">
                <a:solidFill>
                  <a:schemeClr val="tx1"/>
                </a:solidFill>
              </a:rPr>
              <a:t>Painceira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1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55576" y="620688"/>
            <a:ext cx="7560840" cy="18722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755576" y="2564904"/>
            <a:ext cx="7560840" cy="180020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755576" y="4450814"/>
            <a:ext cx="7560840" cy="178649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133618" y="2183130"/>
            <a:ext cx="759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Colocaré  mi abrigo en el respaldo de mi silla  y  me sentaré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01570" y="39957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Sacaré los cuadernos y libros de la asignatura que toque en el horario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03548" y="586397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Escucharé atento a la profesora, haré mis tareas y guardaré todo al acabar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50455"/>
            <a:ext cx="1224136" cy="124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64" y="725104"/>
            <a:ext cx="1321525" cy="15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bajo"/>
          <p:cNvSpPr/>
          <p:nvPr/>
        </p:nvSpPr>
        <p:spPr>
          <a:xfrm rot="16200000">
            <a:off x="2558069" y="713648"/>
            <a:ext cx="293540" cy="62131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65" y="3327901"/>
            <a:ext cx="535750" cy="61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4668">
            <a:off x="3001285" y="2750412"/>
            <a:ext cx="605479" cy="57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50" y="2564904"/>
            <a:ext cx="1818630" cy="143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779913" y="2616136"/>
            <a:ext cx="2016223" cy="140725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94" y="2758005"/>
            <a:ext cx="666502" cy="55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31" y="2734354"/>
            <a:ext cx="740619" cy="60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7901"/>
            <a:ext cx="645684" cy="58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96" y="3327901"/>
            <a:ext cx="779685" cy="65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 descr="D:\Princesa\escritorio\IMG_20180611_1349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5" y="727710"/>
            <a:ext cx="1091565" cy="14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02" y="4524597"/>
            <a:ext cx="1371580" cy="141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83" y="4636544"/>
            <a:ext cx="1306906" cy="116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39" y="788184"/>
            <a:ext cx="962386" cy="133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24" y="4586241"/>
            <a:ext cx="937890" cy="131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916">
            <a:off x="1108320" y="4525635"/>
            <a:ext cx="391127" cy="40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75" y="4580457"/>
            <a:ext cx="967840" cy="132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8687"/>
            <a:ext cx="1298903" cy="142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46" y="2611162"/>
            <a:ext cx="1306936" cy="14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3368576" y="4601385"/>
            <a:ext cx="422832" cy="256930"/>
          </a:xfrm>
          <a:prstGeom prst="wedgeRoundRectCallout">
            <a:avLst>
              <a:gd name="adj1" fmla="val -52018"/>
              <a:gd name="adj2" fmla="val 8476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1361072" y="725104"/>
            <a:ext cx="2841673" cy="1518840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017123" y="2616136"/>
            <a:ext cx="2588515" cy="1407255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961811" y="4505554"/>
            <a:ext cx="2907683" cy="1407255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3953080" y="4508687"/>
            <a:ext cx="2588515" cy="1407255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7849" y="6471777"/>
            <a:ext cx="9144000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Autor pictogramas: Sergio </a:t>
            </a:r>
            <a:r>
              <a:rPr lang="pt-BR" b="1" dirty="0" err="1">
                <a:solidFill>
                  <a:schemeClr val="tx1"/>
                </a:solidFill>
              </a:rPr>
              <a:t>Palao</a:t>
            </a:r>
            <a:r>
              <a:rPr lang="pt-BR" b="1" dirty="0">
                <a:solidFill>
                  <a:schemeClr val="tx1"/>
                </a:solidFill>
              </a:rPr>
              <a:t> </a:t>
            </a:r>
            <a:r>
              <a:rPr lang="pt-BR" b="1" dirty="0" err="1">
                <a:solidFill>
                  <a:schemeClr val="tx1"/>
                </a:solidFill>
              </a:rPr>
              <a:t>Procedencia</a:t>
            </a:r>
            <a:r>
              <a:rPr lang="pt-BR" b="1" dirty="0">
                <a:solidFill>
                  <a:schemeClr val="tx1"/>
                </a:solidFill>
              </a:rPr>
              <a:t>: </a:t>
            </a:r>
            <a:r>
              <a:rPr lang="pt-BR" b="1" dirty="0" smtClean="0">
                <a:solidFill>
                  <a:schemeClr val="tx1"/>
                </a:solidFill>
              </a:rPr>
              <a:t>ARASAAC  (</a:t>
            </a:r>
            <a:r>
              <a:rPr lang="pt-BR" b="1" dirty="0" err="1" smtClean="0">
                <a:solidFill>
                  <a:schemeClr val="tx1"/>
                </a:solidFill>
              </a:rPr>
              <a:t>www</a:t>
            </a:r>
            <a:r>
              <a:rPr lang="pt-BR" b="1" dirty="0" smtClean="0">
                <a:solidFill>
                  <a:schemeClr val="tx1"/>
                </a:solidFill>
              </a:rPr>
              <a:t>..arasaac.org</a:t>
            </a:r>
            <a:r>
              <a:rPr lang="pt-BR" b="1" dirty="0">
                <a:solidFill>
                  <a:schemeClr val="tx1"/>
                </a:solidFill>
              </a:rPr>
              <a:t>) Licencia: CC (BY-NC-SA</a:t>
            </a:r>
            <a:r>
              <a:rPr lang="pt-BR" b="1" dirty="0" smtClean="0">
                <a:solidFill>
                  <a:schemeClr val="tx1"/>
                </a:solidFill>
              </a:rPr>
              <a:t>) </a:t>
            </a:r>
            <a:r>
              <a:rPr lang="es-ES" b="1" dirty="0" smtClean="0">
                <a:solidFill>
                  <a:schemeClr val="tx1"/>
                </a:solidFill>
              </a:rPr>
              <a:t>Autora: </a:t>
            </a:r>
            <a:r>
              <a:rPr lang="es-ES" b="1" dirty="0">
                <a:solidFill>
                  <a:schemeClr val="tx1"/>
                </a:solidFill>
              </a:rPr>
              <a:t>Carmen Freire </a:t>
            </a:r>
            <a:r>
              <a:rPr lang="es-ES" b="1" dirty="0" err="1">
                <a:solidFill>
                  <a:schemeClr val="tx1"/>
                </a:solidFill>
              </a:rPr>
              <a:t>Painceira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5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55576" y="620688"/>
            <a:ext cx="7560840" cy="18722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¿Profe, puedo ir al baño, por favor?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755576" y="2564904"/>
            <a:ext cx="7560840" cy="180020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755576" y="4450814"/>
            <a:ext cx="7560840" cy="178649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827584" y="2123564"/>
            <a:ext cx="779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quiera pis levantaré la mano y diré: Profe, ¿puedo ir al baño, por favor?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5513" y="5865861"/>
            <a:ext cx="870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Cuando esté nervioso</a:t>
            </a:r>
            <a:r>
              <a:rPr lang="es-ES" dirty="0"/>
              <a:t> </a:t>
            </a:r>
            <a:r>
              <a:rPr lang="es-ES" dirty="0" smtClean="0"/>
              <a:t>o enfadado diré a la profe: Profe ¿puedo descansar?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9512" y="3978054"/>
            <a:ext cx="822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No me escaparé del aula solo y cuando salga de clase iré de la mano con la profe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96" y="740990"/>
            <a:ext cx="610968" cy="73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69" y="804758"/>
            <a:ext cx="1363538" cy="13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Llamada rectangular redondeada"/>
          <p:cNvSpPr/>
          <p:nvPr/>
        </p:nvSpPr>
        <p:spPr>
          <a:xfrm rot="5400000">
            <a:off x="6465503" y="22887"/>
            <a:ext cx="975045" cy="2464981"/>
          </a:xfrm>
          <a:prstGeom prst="wedgeRoundRectCallout">
            <a:avLst>
              <a:gd name="adj1" fmla="val -5227"/>
              <a:gd name="adj2" fmla="val 7423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665237" y="90818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PROFE, ¿PUEDO IR AL BAÑO, POR FAVOR?</a:t>
            </a:r>
            <a:endParaRPr lang="es-ES" sz="20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64" y="2633672"/>
            <a:ext cx="1344895" cy="137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595364" y="2633672"/>
            <a:ext cx="1344895" cy="13721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1595365" y="2708920"/>
            <a:ext cx="1344894" cy="12968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15" y="4796102"/>
            <a:ext cx="391191" cy="45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93" y="4732140"/>
            <a:ext cx="486231" cy="5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04" y="4605225"/>
            <a:ext cx="1363538" cy="13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Llamada rectangular redondeada"/>
          <p:cNvSpPr/>
          <p:nvPr/>
        </p:nvSpPr>
        <p:spPr>
          <a:xfrm rot="5400000">
            <a:off x="6122673" y="3628420"/>
            <a:ext cx="975045" cy="2924263"/>
          </a:xfrm>
          <a:prstGeom prst="wedgeRoundRectCallout">
            <a:avLst>
              <a:gd name="adj1" fmla="val -5227"/>
              <a:gd name="adj2" fmla="val 7423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5148064" y="4736608"/>
            <a:ext cx="29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PROFE, ¿PUEDO DESCANSAR, POR FAVOR?</a:t>
            </a:r>
            <a:endParaRPr lang="es-ES" sz="2000" b="1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66" y="2696900"/>
            <a:ext cx="997911" cy="121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84" y="2703843"/>
            <a:ext cx="1233178" cy="12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Flecha derecha"/>
          <p:cNvSpPr/>
          <p:nvPr/>
        </p:nvSpPr>
        <p:spPr>
          <a:xfrm>
            <a:off x="4778921" y="3130156"/>
            <a:ext cx="631745" cy="32367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87" y="2647542"/>
            <a:ext cx="1238940" cy="134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 descr="D:\Princesa\escritorio\alumno piens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6" y="1068970"/>
            <a:ext cx="914400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Llamada de nube"/>
          <p:cNvSpPr/>
          <p:nvPr/>
        </p:nvSpPr>
        <p:spPr>
          <a:xfrm rot="1754728">
            <a:off x="2033566" y="675681"/>
            <a:ext cx="1157795" cy="961837"/>
          </a:xfrm>
          <a:prstGeom prst="cloudCallout">
            <a:avLst>
              <a:gd name="adj1" fmla="val -72503"/>
              <a:gd name="adj2" fmla="val 513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Picture 12" descr="D:\Princesa\escritorio\alumno piens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1" y="4885846"/>
            <a:ext cx="914400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Llamada de nube"/>
          <p:cNvSpPr/>
          <p:nvPr/>
        </p:nvSpPr>
        <p:spPr>
          <a:xfrm rot="1754728">
            <a:off x="2033565" y="4566559"/>
            <a:ext cx="1157795" cy="961837"/>
          </a:xfrm>
          <a:prstGeom prst="cloudCallout">
            <a:avLst>
              <a:gd name="adj1" fmla="val -72503"/>
              <a:gd name="adj2" fmla="val 513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3522904" y="2605931"/>
            <a:ext cx="2919266" cy="1372123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7849" y="6471777"/>
            <a:ext cx="9144000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Autor pictogramas: Sergio </a:t>
            </a:r>
            <a:r>
              <a:rPr lang="pt-BR" b="1" dirty="0" err="1">
                <a:solidFill>
                  <a:schemeClr val="tx1"/>
                </a:solidFill>
              </a:rPr>
              <a:t>Palao</a:t>
            </a:r>
            <a:r>
              <a:rPr lang="pt-BR" b="1" dirty="0">
                <a:solidFill>
                  <a:schemeClr val="tx1"/>
                </a:solidFill>
              </a:rPr>
              <a:t> </a:t>
            </a:r>
            <a:r>
              <a:rPr lang="pt-BR" b="1" dirty="0" err="1">
                <a:solidFill>
                  <a:schemeClr val="tx1"/>
                </a:solidFill>
              </a:rPr>
              <a:t>Procedencia</a:t>
            </a:r>
            <a:r>
              <a:rPr lang="pt-BR" b="1" dirty="0">
                <a:solidFill>
                  <a:schemeClr val="tx1"/>
                </a:solidFill>
              </a:rPr>
              <a:t>: </a:t>
            </a:r>
            <a:r>
              <a:rPr lang="pt-BR" b="1" dirty="0" smtClean="0">
                <a:solidFill>
                  <a:schemeClr val="tx1"/>
                </a:solidFill>
              </a:rPr>
              <a:t>ARASAAC  (</a:t>
            </a:r>
            <a:r>
              <a:rPr lang="pt-BR" b="1" dirty="0" err="1" smtClean="0">
                <a:solidFill>
                  <a:schemeClr val="tx1"/>
                </a:solidFill>
              </a:rPr>
              <a:t>www</a:t>
            </a:r>
            <a:r>
              <a:rPr lang="pt-BR" b="1" dirty="0" smtClean="0">
                <a:solidFill>
                  <a:schemeClr val="tx1"/>
                </a:solidFill>
              </a:rPr>
              <a:t>..arasaac.org</a:t>
            </a:r>
            <a:r>
              <a:rPr lang="pt-BR" b="1" dirty="0">
                <a:solidFill>
                  <a:schemeClr val="tx1"/>
                </a:solidFill>
              </a:rPr>
              <a:t>) Licencia: CC (BY-NC-SA</a:t>
            </a:r>
            <a:r>
              <a:rPr lang="pt-BR" b="1" dirty="0" smtClean="0">
                <a:solidFill>
                  <a:schemeClr val="tx1"/>
                </a:solidFill>
              </a:rPr>
              <a:t>) </a:t>
            </a:r>
            <a:r>
              <a:rPr lang="es-ES" b="1" dirty="0" smtClean="0">
                <a:solidFill>
                  <a:schemeClr val="tx1"/>
                </a:solidFill>
              </a:rPr>
              <a:t>Autora: </a:t>
            </a:r>
            <a:r>
              <a:rPr lang="es-ES" b="1" dirty="0">
                <a:solidFill>
                  <a:schemeClr val="tx1"/>
                </a:solidFill>
              </a:rPr>
              <a:t>Carmen Freire </a:t>
            </a:r>
            <a:r>
              <a:rPr lang="es-ES" b="1" dirty="0" err="1">
                <a:solidFill>
                  <a:schemeClr val="tx1"/>
                </a:solidFill>
              </a:rPr>
              <a:t>Painceira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9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55576" y="620688"/>
            <a:ext cx="7560840" cy="18722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¿Profe, puedo ir al baño, por favor?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755576" y="2540923"/>
            <a:ext cx="7560840" cy="180020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755576" y="4397703"/>
            <a:ext cx="7560840" cy="178649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974248" y="2075445"/>
            <a:ext cx="779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no entienda algo diré:       Profe, No lo entiendo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9512" y="3978054"/>
            <a:ext cx="822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</a:t>
            </a:r>
            <a:endParaRPr lang="es-E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61" y="767854"/>
            <a:ext cx="1363538" cy="13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Llamada rectangular redondeada"/>
          <p:cNvSpPr/>
          <p:nvPr/>
        </p:nvSpPr>
        <p:spPr>
          <a:xfrm rot="5400000">
            <a:off x="6286158" y="-229375"/>
            <a:ext cx="648071" cy="2924263"/>
          </a:xfrm>
          <a:prstGeom prst="wedgeRoundRectCallout">
            <a:avLst>
              <a:gd name="adj1" fmla="val -5227"/>
              <a:gd name="adj2" fmla="val 7423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142430" y="1077702"/>
            <a:ext cx="292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PROFE, NO LO ENTIENDO</a:t>
            </a:r>
            <a:endParaRPr lang="es-ES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36" y="803418"/>
            <a:ext cx="695853" cy="7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 descr="D:\Princesa\escritorio\alumno pien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6" y="1068970"/>
            <a:ext cx="914400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Llamada de nube"/>
          <p:cNvSpPr/>
          <p:nvPr/>
        </p:nvSpPr>
        <p:spPr>
          <a:xfrm rot="1754728">
            <a:off x="2033566" y="675681"/>
            <a:ext cx="1157795" cy="961837"/>
          </a:xfrm>
          <a:prstGeom prst="cloudCallout">
            <a:avLst>
              <a:gd name="adj1" fmla="val -72503"/>
              <a:gd name="adj2" fmla="val 513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499483" y="4022072"/>
            <a:ext cx="870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Cuando acaben las clases guardaré las cosas en la mochila y me podré el abrigo</a:t>
            </a:r>
            <a:endParaRPr lang="es-ES" dirty="0"/>
          </a:p>
        </p:txBody>
      </p:sp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46" y="2646655"/>
            <a:ext cx="1298903" cy="142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54" y="2705095"/>
            <a:ext cx="1296143" cy="136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70" y="2705095"/>
            <a:ext cx="1535152" cy="138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71" y="2606452"/>
            <a:ext cx="1371580" cy="141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920090" y="5848251"/>
            <a:ext cx="870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Saldré del aula de la mano de la profe e iré con mamá o papá a casa</a:t>
            </a:r>
            <a:endParaRPr lang="es-E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24" y="4860310"/>
            <a:ext cx="934730" cy="103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96" y="4524365"/>
            <a:ext cx="12319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07" y="4407106"/>
            <a:ext cx="1420292" cy="15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91" y="4479189"/>
            <a:ext cx="1553727" cy="139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612124"/>
            <a:ext cx="1169279" cy="120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7849" y="6453336"/>
            <a:ext cx="9144000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Autor pictogramas: Sergio </a:t>
            </a:r>
            <a:r>
              <a:rPr lang="pt-BR" b="1" dirty="0" err="1">
                <a:solidFill>
                  <a:schemeClr val="tx1"/>
                </a:solidFill>
              </a:rPr>
              <a:t>Palao</a:t>
            </a:r>
            <a:r>
              <a:rPr lang="pt-BR" b="1" dirty="0">
                <a:solidFill>
                  <a:schemeClr val="tx1"/>
                </a:solidFill>
              </a:rPr>
              <a:t> </a:t>
            </a:r>
            <a:r>
              <a:rPr lang="pt-BR" b="1" dirty="0" err="1">
                <a:solidFill>
                  <a:schemeClr val="tx1"/>
                </a:solidFill>
              </a:rPr>
              <a:t>Procedencia</a:t>
            </a:r>
            <a:r>
              <a:rPr lang="pt-BR" b="1" dirty="0">
                <a:solidFill>
                  <a:schemeClr val="tx1"/>
                </a:solidFill>
              </a:rPr>
              <a:t>: </a:t>
            </a:r>
            <a:r>
              <a:rPr lang="pt-BR" b="1" dirty="0" smtClean="0">
                <a:solidFill>
                  <a:schemeClr val="tx1"/>
                </a:solidFill>
              </a:rPr>
              <a:t>ARASAAC  (</a:t>
            </a:r>
            <a:r>
              <a:rPr lang="pt-BR" b="1" dirty="0" err="1" smtClean="0">
                <a:solidFill>
                  <a:schemeClr val="tx1"/>
                </a:solidFill>
              </a:rPr>
              <a:t>www</a:t>
            </a:r>
            <a:r>
              <a:rPr lang="pt-BR" b="1" dirty="0" smtClean="0">
                <a:solidFill>
                  <a:schemeClr val="tx1"/>
                </a:solidFill>
              </a:rPr>
              <a:t>..arasaac.org</a:t>
            </a:r>
            <a:r>
              <a:rPr lang="pt-BR" b="1" dirty="0">
                <a:solidFill>
                  <a:schemeClr val="tx1"/>
                </a:solidFill>
              </a:rPr>
              <a:t>) Licencia: CC (BY-NC-SA</a:t>
            </a:r>
            <a:r>
              <a:rPr lang="pt-BR" b="1" dirty="0" smtClean="0">
                <a:solidFill>
                  <a:schemeClr val="tx1"/>
                </a:solidFill>
              </a:rPr>
              <a:t>) </a:t>
            </a:r>
            <a:r>
              <a:rPr lang="es-ES" b="1" dirty="0" smtClean="0">
                <a:solidFill>
                  <a:schemeClr val="tx1"/>
                </a:solidFill>
              </a:rPr>
              <a:t>Autora: </a:t>
            </a:r>
            <a:r>
              <a:rPr lang="es-ES" b="1" dirty="0">
                <a:solidFill>
                  <a:schemeClr val="tx1"/>
                </a:solidFill>
              </a:rPr>
              <a:t>Carmen Freire </a:t>
            </a:r>
            <a:r>
              <a:rPr lang="es-ES" b="1" dirty="0" err="1">
                <a:solidFill>
                  <a:schemeClr val="tx1"/>
                </a:solidFill>
              </a:rPr>
              <a:t>Painceira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0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0" y="0"/>
            <a:ext cx="9169867" cy="685800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85546" y="-10637"/>
            <a:ext cx="8244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parajita" pitchFamily="34" charset="0"/>
              </a:rPr>
              <a:t>Asignaturas de 1º de Primaria</a:t>
            </a:r>
            <a:endParaRPr lang="es-ES" sz="4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58454" y="790065"/>
            <a:ext cx="2125190" cy="178879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58" y="906631"/>
            <a:ext cx="14668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Rectángulo redondeado"/>
          <p:cNvSpPr/>
          <p:nvPr/>
        </p:nvSpPr>
        <p:spPr>
          <a:xfrm>
            <a:off x="6252130" y="758804"/>
            <a:ext cx="2125190" cy="178879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51" y="857542"/>
            <a:ext cx="14573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Rectángulo redondeado"/>
          <p:cNvSpPr/>
          <p:nvPr/>
        </p:nvSpPr>
        <p:spPr>
          <a:xfrm>
            <a:off x="3311860" y="1052847"/>
            <a:ext cx="2520280" cy="175931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988390" y="2127465"/>
            <a:ext cx="23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LENGUA ESPAÑOLA</a:t>
            </a:r>
            <a:endParaRPr lang="es-ES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6252131" y="2613848"/>
            <a:ext cx="2125190" cy="178879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 redondeado"/>
          <p:cNvSpPr/>
          <p:nvPr/>
        </p:nvSpPr>
        <p:spPr>
          <a:xfrm>
            <a:off x="658453" y="2638519"/>
            <a:ext cx="2125190" cy="178879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 redondeado"/>
          <p:cNvSpPr/>
          <p:nvPr/>
        </p:nvSpPr>
        <p:spPr>
          <a:xfrm>
            <a:off x="6252130" y="4466534"/>
            <a:ext cx="2125190" cy="178879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26" y="2815578"/>
            <a:ext cx="1447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88" y="4660893"/>
            <a:ext cx="15144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6368011" y="3977900"/>
            <a:ext cx="189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LENGUA GALLEGA</a:t>
            </a:r>
            <a:endParaRPr lang="es-ES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6814741" y="5831190"/>
            <a:ext cx="95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INGLÉS</a:t>
            </a:r>
            <a:endParaRPr lang="es-ES" b="1" dirty="0"/>
          </a:p>
        </p:txBody>
      </p:sp>
      <p:sp>
        <p:nvSpPr>
          <p:cNvPr id="45" name="44 CuadroTexto"/>
          <p:cNvSpPr txBox="1"/>
          <p:nvPr/>
        </p:nvSpPr>
        <p:spPr>
          <a:xfrm>
            <a:off x="895354" y="2127465"/>
            <a:ext cx="165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MATEMÁTICAS</a:t>
            </a:r>
            <a:endParaRPr lang="es-ES" b="1" dirty="0"/>
          </a:p>
        </p:txBody>
      </p:sp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364" y="1251077"/>
            <a:ext cx="14668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46 CuadroTexto"/>
          <p:cNvSpPr txBox="1"/>
          <p:nvPr/>
        </p:nvSpPr>
        <p:spPr>
          <a:xfrm>
            <a:off x="3583554" y="2362928"/>
            <a:ext cx="202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EDUCACIÓN FÍSICA</a:t>
            </a:r>
            <a:endParaRPr lang="es-ES" b="1" dirty="0"/>
          </a:p>
        </p:txBody>
      </p:sp>
      <p:pic>
        <p:nvPicPr>
          <p:cNvPr id="10254" name="Picture 14" descr="D:\Princesa\escritorio\PIZARRABLANC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1" y="2834683"/>
            <a:ext cx="1559119" cy="10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42" y="2962013"/>
            <a:ext cx="671212" cy="75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658454" y="4506286"/>
            <a:ext cx="2125190" cy="178879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 redondeado"/>
          <p:cNvSpPr/>
          <p:nvPr/>
        </p:nvSpPr>
        <p:spPr>
          <a:xfrm>
            <a:off x="3355293" y="2988927"/>
            <a:ext cx="2448272" cy="174290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 redondeado"/>
          <p:cNvSpPr/>
          <p:nvPr/>
        </p:nvSpPr>
        <p:spPr>
          <a:xfrm>
            <a:off x="485510" y="695388"/>
            <a:ext cx="2471079" cy="604867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6428852" y="6255429"/>
            <a:ext cx="199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LENGUAS</a:t>
            </a:r>
            <a:endParaRPr lang="es-E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853351" y="6255429"/>
            <a:ext cx="199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10330" y="3972774"/>
            <a:ext cx="202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CIENCIAS SOCIALES</a:t>
            </a:r>
            <a:endParaRPr lang="es-ES" b="1" dirty="0"/>
          </a:p>
        </p:txBody>
      </p:sp>
      <p:sp>
        <p:nvSpPr>
          <p:cNvPr id="61" name="60 CuadroTexto"/>
          <p:cNvSpPr txBox="1"/>
          <p:nvPr/>
        </p:nvSpPr>
        <p:spPr>
          <a:xfrm>
            <a:off x="535192" y="5827799"/>
            <a:ext cx="230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CIENCIAS NATURALES</a:t>
            </a:r>
            <a:endParaRPr lang="es-ES" b="1" dirty="0"/>
          </a:p>
        </p:txBody>
      </p:sp>
      <p:pic>
        <p:nvPicPr>
          <p:cNvPr id="6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9" y="4633338"/>
            <a:ext cx="14478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62 CuadroTexto"/>
          <p:cNvSpPr txBox="1"/>
          <p:nvPr/>
        </p:nvSpPr>
        <p:spPr>
          <a:xfrm>
            <a:off x="3287741" y="4347232"/>
            <a:ext cx="264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EDUCACIÓN ARTÍSTICA</a:t>
            </a:r>
            <a:endParaRPr lang="es-ES" b="1" dirty="0"/>
          </a:p>
        </p:txBody>
      </p:sp>
      <p:sp>
        <p:nvSpPr>
          <p:cNvPr id="64" name="63 Rectángulo redondeado"/>
          <p:cNvSpPr/>
          <p:nvPr/>
        </p:nvSpPr>
        <p:spPr>
          <a:xfrm>
            <a:off x="6132378" y="682253"/>
            <a:ext cx="2400062" cy="6048672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01" y="3129802"/>
            <a:ext cx="1721056" cy="12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89" y="3453879"/>
            <a:ext cx="678971" cy="38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35 Rectángulo redondeado"/>
          <p:cNvSpPr/>
          <p:nvPr/>
        </p:nvSpPr>
        <p:spPr>
          <a:xfrm>
            <a:off x="3319289" y="4967905"/>
            <a:ext cx="2520280" cy="175931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CuadroTexto"/>
          <p:cNvSpPr txBox="1"/>
          <p:nvPr/>
        </p:nvSpPr>
        <p:spPr>
          <a:xfrm>
            <a:off x="3259166" y="6099132"/>
            <a:ext cx="264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VALORES </a:t>
            </a:r>
          </a:p>
          <a:p>
            <a:pPr algn="ctr"/>
            <a:r>
              <a:rPr lang="es-ES" b="1" dirty="0" smtClean="0"/>
              <a:t>SOCIALES Y CÍVICOS</a:t>
            </a:r>
            <a:endParaRPr lang="es-ES" b="1" dirty="0"/>
          </a:p>
        </p:txBody>
      </p:sp>
      <p:pic>
        <p:nvPicPr>
          <p:cNvPr id="3074" name="Picture 2" descr="D:\Princesa\escritorio\PIZARRABLANC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64" y="5080941"/>
            <a:ext cx="1570951" cy="110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30" y="5176263"/>
            <a:ext cx="864846" cy="86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37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0" y="0"/>
            <a:ext cx="9143999" cy="687495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48295" y="383625"/>
            <a:ext cx="8244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parajita" pitchFamily="34" charset="0"/>
              </a:rPr>
              <a:t>Actividades de 1º de Primaria</a:t>
            </a:r>
            <a:endParaRPr lang="es-ES" sz="4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69764" y="1153066"/>
            <a:ext cx="7801978" cy="152486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8" y="1247237"/>
            <a:ext cx="1466850" cy="11525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611612" y="2368825"/>
            <a:ext cx="165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C00000"/>
                </a:solidFill>
              </a:rPr>
              <a:t>MATEMÁTICAS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600202" y="4859469"/>
            <a:ext cx="7858016" cy="152486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 redondeado"/>
          <p:cNvSpPr/>
          <p:nvPr/>
        </p:nvSpPr>
        <p:spPr>
          <a:xfrm>
            <a:off x="600202" y="3043314"/>
            <a:ext cx="7858016" cy="152486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CuadroTexto"/>
          <p:cNvSpPr txBox="1"/>
          <p:nvPr/>
        </p:nvSpPr>
        <p:spPr>
          <a:xfrm>
            <a:off x="569764" y="4225210"/>
            <a:ext cx="202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C00000"/>
                </a:solidFill>
              </a:rPr>
              <a:t>CIENCIAS SOCIALES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37" name="Picture 14" descr="D:\Princesa\escritorio\PIZARRABLAN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18" y="3159254"/>
            <a:ext cx="1559119" cy="109180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39" y="3321477"/>
            <a:ext cx="671212" cy="75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7" y="4935272"/>
            <a:ext cx="1447800" cy="1085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53 CuadroTexto"/>
          <p:cNvSpPr txBox="1"/>
          <p:nvPr/>
        </p:nvSpPr>
        <p:spPr>
          <a:xfrm>
            <a:off x="513770" y="6015002"/>
            <a:ext cx="230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C00000"/>
                </a:solidFill>
              </a:rPr>
              <a:t>CIENCIAS NATURALES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Princesa\escritorio\Nuevos pictos\¿cual_es_la_respuesta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26" y="1390801"/>
            <a:ext cx="978024" cy="97802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05" y="1541100"/>
            <a:ext cx="1067967" cy="74879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5" y="1405649"/>
            <a:ext cx="929921" cy="101969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49" y="1393604"/>
            <a:ext cx="913365" cy="101044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01" y="4941381"/>
            <a:ext cx="1086793" cy="107974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26" y="4955259"/>
            <a:ext cx="1071077" cy="107499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44" y="4975587"/>
            <a:ext cx="1148415" cy="10343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65" y="1361117"/>
            <a:ext cx="1009071" cy="103739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5" name="64 CuadroTexto"/>
          <p:cNvSpPr txBox="1"/>
          <p:nvPr/>
        </p:nvSpPr>
        <p:spPr>
          <a:xfrm>
            <a:off x="2275967" y="2368825"/>
            <a:ext cx="595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</a:t>
            </a:r>
            <a:r>
              <a:rPr lang="es-ES" sz="1600" dirty="0" smtClean="0"/>
              <a:t>NÚMEROS           CONTAR        RESTAR           SUMAR        PROBLEMA</a:t>
            </a:r>
            <a:endParaRPr lang="es-ES" sz="1600" dirty="0"/>
          </a:p>
        </p:txBody>
      </p:sp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08" y="3159254"/>
            <a:ext cx="974216" cy="11012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8" name="67 CuadroTexto"/>
          <p:cNvSpPr txBox="1"/>
          <p:nvPr/>
        </p:nvSpPr>
        <p:spPr>
          <a:xfrm>
            <a:off x="2623931" y="6015002"/>
            <a:ext cx="5954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      NATURALEZA     SERES VIVOS      EXPERIMENTOS            LEER</a:t>
            </a:r>
            <a:endParaRPr lang="es-ES" sz="1600" dirty="0"/>
          </a:p>
        </p:txBody>
      </p:sp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61" y="4955259"/>
            <a:ext cx="974216" cy="11012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30" y="3137124"/>
            <a:ext cx="1054353" cy="10880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27" y="3321477"/>
            <a:ext cx="1197279" cy="9089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13" y="3195689"/>
            <a:ext cx="1095640" cy="108766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60" y="3188971"/>
            <a:ext cx="1125797" cy="104181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" name="70 CuadroTexto"/>
          <p:cNvSpPr txBox="1"/>
          <p:nvPr/>
        </p:nvSpPr>
        <p:spPr>
          <a:xfrm>
            <a:off x="2466772" y="4198847"/>
            <a:ext cx="5954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PROFESIONES       VIAJES           LOCALIDAD          CLIMA              LEER</a:t>
            </a:r>
            <a:endParaRPr lang="es-ES" sz="1600" dirty="0"/>
          </a:p>
        </p:txBody>
      </p:sp>
      <p:sp>
        <p:nvSpPr>
          <p:cNvPr id="3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7849" y="6453336"/>
            <a:ext cx="9144000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Pictogramas</a:t>
            </a:r>
            <a:r>
              <a:rPr lang="pt-BR" b="1" dirty="0">
                <a:solidFill>
                  <a:schemeClr val="tx1"/>
                </a:solidFill>
              </a:rPr>
              <a:t>: Sergio </a:t>
            </a:r>
            <a:r>
              <a:rPr lang="pt-BR" b="1" dirty="0" err="1">
                <a:solidFill>
                  <a:schemeClr val="tx1"/>
                </a:solidFill>
              </a:rPr>
              <a:t>Palao</a:t>
            </a:r>
            <a:r>
              <a:rPr lang="pt-BR" b="1" dirty="0">
                <a:solidFill>
                  <a:schemeClr val="tx1"/>
                </a:solidFill>
              </a:rPr>
              <a:t> </a:t>
            </a:r>
            <a:r>
              <a:rPr lang="pt-BR" b="1" dirty="0" err="1">
                <a:solidFill>
                  <a:schemeClr val="tx1"/>
                </a:solidFill>
              </a:rPr>
              <a:t>Procedencia</a:t>
            </a:r>
            <a:r>
              <a:rPr lang="pt-BR" b="1" dirty="0">
                <a:solidFill>
                  <a:schemeClr val="tx1"/>
                </a:solidFill>
              </a:rPr>
              <a:t>: </a:t>
            </a:r>
            <a:r>
              <a:rPr lang="pt-BR" b="1" dirty="0" smtClean="0">
                <a:solidFill>
                  <a:schemeClr val="tx1"/>
                </a:solidFill>
              </a:rPr>
              <a:t>ARASAAC  (</a:t>
            </a:r>
            <a:r>
              <a:rPr lang="pt-BR" b="1" dirty="0" err="1" smtClean="0">
                <a:solidFill>
                  <a:schemeClr val="tx1"/>
                </a:solidFill>
              </a:rPr>
              <a:t>www</a:t>
            </a:r>
            <a:r>
              <a:rPr lang="pt-BR" b="1" dirty="0" smtClean="0">
                <a:solidFill>
                  <a:schemeClr val="tx1"/>
                </a:solidFill>
              </a:rPr>
              <a:t>..arasaac.org</a:t>
            </a:r>
            <a:r>
              <a:rPr lang="pt-BR" b="1" dirty="0">
                <a:solidFill>
                  <a:schemeClr val="tx1"/>
                </a:solidFill>
              </a:rPr>
              <a:t>) Licencia: CC (BY-NC-SA</a:t>
            </a:r>
            <a:r>
              <a:rPr lang="pt-BR" b="1" dirty="0" smtClean="0">
                <a:solidFill>
                  <a:schemeClr val="tx1"/>
                </a:solidFill>
              </a:rPr>
              <a:t>) </a:t>
            </a:r>
            <a:r>
              <a:rPr lang="es-ES" b="1" dirty="0" smtClean="0">
                <a:solidFill>
                  <a:schemeClr val="tx1"/>
                </a:solidFill>
              </a:rPr>
              <a:t>Autora: </a:t>
            </a:r>
            <a:r>
              <a:rPr lang="es-ES" b="1" dirty="0">
                <a:solidFill>
                  <a:schemeClr val="tx1"/>
                </a:solidFill>
              </a:rPr>
              <a:t>Carmen Freire </a:t>
            </a:r>
            <a:r>
              <a:rPr lang="es-ES" b="1" dirty="0" err="1">
                <a:solidFill>
                  <a:schemeClr val="tx1"/>
                </a:solidFill>
              </a:rPr>
              <a:t>Painceira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6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505</Words>
  <Application>Microsoft Office PowerPoint</Application>
  <PresentationFormat>Presentación en pantalla (4:3)</PresentationFormat>
  <Paragraphs>98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princesa</dc:creator>
  <cp:lastModifiedBy>JMMR</cp:lastModifiedBy>
  <cp:revision>483</cp:revision>
  <dcterms:created xsi:type="dcterms:W3CDTF">2018-03-30T12:39:33Z</dcterms:created>
  <dcterms:modified xsi:type="dcterms:W3CDTF">2018-06-19T05:13:53Z</dcterms:modified>
</cp:coreProperties>
</file>