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Bell MT" panose="02020503060305020303" pitchFamily="18" charset="77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rlito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FAA8EE"/>
    <a:srgbClr val="73FDD6"/>
    <a:srgbClr val="FD8D8D"/>
    <a:srgbClr val="FC5E5E"/>
    <a:srgbClr val="F01CE1"/>
    <a:srgbClr val="FBB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5"/>
    <p:restoredTop sz="94699"/>
  </p:normalViewPr>
  <p:slideViewPr>
    <p:cSldViewPr snapToGrid="0">
      <p:cViewPr varScale="1">
        <p:scale>
          <a:sx n="133" d="100"/>
          <a:sy n="133" d="100"/>
        </p:scale>
        <p:origin x="136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9101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428596" y="285728"/>
            <a:ext cx="4143404" cy="19288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4572000" y="285728"/>
            <a:ext cx="4143404" cy="19288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728"/>
            <a:ext cx="4143404" cy="192882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7" name="6 Rectángulo"/>
          <p:cNvSpPr/>
          <p:nvPr/>
        </p:nvSpPr>
        <p:spPr>
          <a:xfrm>
            <a:off x="428596" y="285728"/>
            <a:ext cx="4143404" cy="1928825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solidFill>
              <a:srgbClr val="757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36847" y="649975"/>
            <a:ext cx="3062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KG Primary Penmanship" panose="02000506000000020003" pitchFamily="2" charset="77"/>
              </a:rPr>
              <a:t>TABLA</a:t>
            </a:r>
          </a:p>
          <a:p>
            <a:pPr algn="ctr"/>
            <a:r>
              <a:rPr lang="es-ES" sz="3600" i="1" dirty="0">
                <a:solidFill>
                  <a:schemeClr val="bg1"/>
                </a:solidFill>
                <a:latin typeface="KG Primary Penmanship" panose="02000506000000020003" pitchFamily="2" charset="77"/>
              </a:rPr>
              <a:t>PERIÓDICA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428596" y="285728"/>
            <a:ext cx="8286704" cy="192882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428596" y="2214554"/>
            <a:ext cx="8286704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3 Nube"/>
          <p:cNvSpPr/>
          <p:nvPr/>
        </p:nvSpPr>
        <p:spPr>
          <a:xfrm>
            <a:off x="603682" y="430963"/>
            <a:ext cx="2476870" cy="1638355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1025371" y="780780"/>
            <a:ext cx="1633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Bell MT" pitchFamily="18" charset="0"/>
              </a:rPr>
              <a:t>Son un grupo de elementos químicos con propiedades muy similares. Se sitúan en el grupo 18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329074" y="557641"/>
            <a:ext cx="2698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He </a:t>
            </a:r>
            <a:r>
              <a:rPr lang="es-ES" sz="2800" dirty="0">
                <a:solidFill>
                  <a:schemeClr val="tx1"/>
                </a:solidFill>
              </a:rPr>
              <a:t>- </a:t>
            </a:r>
            <a:r>
              <a:rPr lang="es-ES" sz="2800" dirty="0">
                <a:sym typeface="Wingdings" pitchFamily="2" charset="2"/>
              </a:rPr>
              <a:t>Helio</a:t>
            </a:r>
          </a:p>
          <a:p>
            <a:r>
              <a:rPr lang="es-ES" sz="2800" dirty="0">
                <a:solidFill>
                  <a:srgbClr val="0070C0"/>
                </a:solidFill>
                <a:sym typeface="Wingdings" pitchFamily="2" charset="2"/>
              </a:rPr>
              <a:t>Ne </a:t>
            </a:r>
            <a:r>
              <a:rPr lang="es-ES" sz="28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s-ES" sz="2800" dirty="0">
                <a:sym typeface="Wingdings" pitchFamily="2" charset="2"/>
              </a:rPr>
              <a:t> Neón</a:t>
            </a:r>
          </a:p>
          <a:p>
            <a:r>
              <a:rPr lang="es-ES" sz="2800" dirty="0">
                <a:solidFill>
                  <a:srgbClr val="0070C0"/>
                </a:solidFill>
                <a:sym typeface="Wingdings" pitchFamily="2" charset="2"/>
              </a:rPr>
              <a:t>Ar </a:t>
            </a:r>
            <a:r>
              <a:rPr lang="es-ES" sz="2800" dirty="0">
                <a:solidFill>
                  <a:schemeClr val="tx1"/>
                </a:solidFill>
                <a:sym typeface="Wingdings" pitchFamily="2" charset="2"/>
              </a:rPr>
              <a:t>-  </a:t>
            </a:r>
            <a:r>
              <a:rPr lang="es-ES" sz="2800" dirty="0">
                <a:sym typeface="Wingdings" pitchFamily="2" charset="2"/>
              </a:rPr>
              <a:t>Argón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921353" y="558992"/>
            <a:ext cx="25567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</a:rPr>
              <a:t>Kr </a:t>
            </a:r>
            <a:r>
              <a:rPr lang="es-ES" sz="2800" dirty="0">
                <a:solidFill>
                  <a:schemeClr val="tx1"/>
                </a:solidFill>
              </a:rPr>
              <a:t>- </a:t>
            </a:r>
            <a:r>
              <a:rPr lang="es-ES" sz="2800" dirty="0"/>
              <a:t>Criptón</a:t>
            </a:r>
          </a:p>
          <a:p>
            <a:r>
              <a:rPr lang="es-ES" sz="2800" dirty="0">
                <a:solidFill>
                  <a:srgbClr val="0070C0"/>
                </a:solidFill>
              </a:rPr>
              <a:t>Xe </a:t>
            </a:r>
            <a:r>
              <a:rPr lang="es-ES" sz="2800" dirty="0">
                <a:solidFill>
                  <a:schemeClr val="tx1"/>
                </a:solidFill>
              </a:rPr>
              <a:t>- </a:t>
            </a:r>
            <a:r>
              <a:rPr lang="es-ES" sz="2800" dirty="0">
                <a:sym typeface="Wingdings" pitchFamily="2" charset="2"/>
              </a:rPr>
              <a:t>Xenón</a:t>
            </a:r>
          </a:p>
          <a:p>
            <a:r>
              <a:rPr lang="es-ES" sz="2800" dirty="0">
                <a:solidFill>
                  <a:srgbClr val="0070C0"/>
                </a:solidFill>
                <a:sym typeface="Wingdings" pitchFamily="2" charset="2"/>
              </a:rPr>
              <a:t>Rn </a:t>
            </a:r>
            <a:r>
              <a:rPr lang="es-ES" sz="28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s-ES" sz="28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s-ES" sz="2800" dirty="0">
                <a:sym typeface="Wingdings" pitchFamily="2" charset="2"/>
              </a:rPr>
              <a:t>Radón</a:t>
            </a:r>
            <a:endParaRPr lang="es-ES" sz="2800" dirty="0"/>
          </a:p>
        </p:txBody>
      </p:sp>
      <p:sp>
        <p:nvSpPr>
          <p:cNvPr id="10" name="9 Rectángulo"/>
          <p:cNvSpPr/>
          <p:nvPr/>
        </p:nvSpPr>
        <p:spPr>
          <a:xfrm>
            <a:off x="428596" y="2214554"/>
            <a:ext cx="8286704" cy="500066"/>
          </a:xfrm>
          <a:prstGeom prst="rect">
            <a:avLst/>
          </a:prstGeom>
          <a:solidFill>
            <a:srgbClr val="FAA8E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428648" y="2141421"/>
            <a:ext cx="828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solidFill>
                  <a:schemeClr val="tx1"/>
                </a:solidFill>
                <a:latin typeface="KG Primary Penmanship" panose="02000506000000020003" pitchFamily="2" charset="77"/>
                <a:cs typeface="Carlito" pitchFamily="34" charset="0"/>
              </a:rPr>
              <a:t>GASES NOBLES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>
            <a:off x="428596" y="285728"/>
            <a:ext cx="8286808" cy="292895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428596" y="3214686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Nube"/>
          <p:cNvSpPr/>
          <p:nvPr/>
        </p:nvSpPr>
        <p:spPr>
          <a:xfrm>
            <a:off x="621436" y="547283"/>
            <a:ext cx="2858610" cy="2405848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428596" y="3214686"/>
            <a:ext cx="8286808" cy="500066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0652" y="3141553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latin typeface="KG Primary Penmanship" panose="02000506000000020003" pitchFamily="2" charset="77"/>
              </a:rPr>
              <a:t>HALÓGENOS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45217" y="949988"/>
            <a:ext cx="18110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Son los elementos químicos que forman el grupo 17.</a:t>
            </a:r>
          </a:p>
          <a:p>
            <a:r>
              <a:rPr lang="es-ES" dirty="0">
                <a:latin typeface="Bell MT" pitchFamily="18" charset="0"/>
              </a:rPr>
              <a:t>En estado natural se encuentran como moléculas </a:t>
            </a:r>
            <a:r>
              <a:rPr lang="es-ES" dirty="0" err="1">
                <a:latin typeface="Bell MT" pitchFamily="18" charset="0"/>
              </a:rPr>
              <a:t>diatómicas</a:t>
            </a:r>
            <a:r>
              <a:rPr lang="es-ES" dirty="0">
                <a:latin typeface="Bell MT" pitchFamily="18" charset="0"/>
              </a:rPr>
              <a:t> químicamente activas.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773010" y="1057709"/>
            <a:ext cx="2343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757575"/>
                </a:solidFill>
              </a:rPr>
              <a:t>F </a:t>
            </a:r>
            <a:r>
              <a:rPr lang="es-ES" sz="2800" dirty="0">
                <a:solidFill>
                  <a:schemeClr val="tx1"/>
                </a:solidFill>
              </a:rPr>
              <a:t>-</a:t>
            </a:r>
            <a:r>
              <a:rPr lang="es-ES" sz="2800" dirty="0"/>
              <a:t> </a:t>
            </a:r>
            <a:r>
              <a:rPr lang="es-ES" sz="2800" dirty="0">
                <a:sym typeface="Wingdings" pitchFamily="2" charset="2"/>
              </a:rPr>
              <a:t>Flúor</a:t>
            </a:r>
          </a:p>
          <a:p>
            <a:r>
              <a:rPr lang="es-ES" sz="2800" dirty="0">
                <a:solidFill>
                  <a:srgbClr val="757575"/>
                </a:solidFill>
                <a:sym typeface="Wingdings" pitchFamily="2" charset="2"/>
              </a:rPr>
              <a:t>Cl </a:t>
            </a:r>
            <a:r>
              <a:rPr lang="es-ES" sz="28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s-ES" sz="2800" dirty="0">
                <a:sym typeface="Wingdings" pitchFamily="2" charset="2"/>
              </a:rPr>
              <a:t> Cloro</a:t>
            </a:r>
          </a:p>
          <a:p>
            <a:r>
              <a:rPr lang="es-ES" sz="2800" dirty="0">
                <a:solidFill>
                  <a:srgbClr val="757575"/>
                </a:solidFill>
                <a:sym typeface="Wingdings" pitchFamily="2" charset="2"/>
              </a:rPr>
              <a:t>Br </a:t>
            </a:r>
            <a:r>
              <a:rPr lang="es-ES" sz="2800" dirty="0">
                <a:solidFill>
                  <a:schemeClr val="tx1"/>
                </a:solidFill>
                <a:sym typeface="Wingdings" pitchFamily="2" charset="2"/>
              </a:rPr>
              <a:t>-</a:t>
            </a:r>
            <a:r>
              <a:rPr lang="es-ES" sz="2800" dirty="0">
                <a:sym typeface="Wingdings" pitchFamily="2" charset="2"/>
              </a:rPr>
              <a:t> Bromo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116715" y="1273152"/>
            <a:ext cx="220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757575"/>
                </a:solidFill>
              </a:rPr>
              <a:t>I</a:t>
            </a:r>
            <a:r>
              <a:rPr lang="es-ES" sz="2800" dirty="0"/>
              <a:t> </a:t>
            </a:r>
            <a:r>
              <a:rPr lang="es-ES" sz="2800" dirty="0">
                <a:solidFill>
                  <a:schemeClr val="tx1"/>
                </a:solidFill>
              </a:rPr>
              <a:t>-</a:t>
            </a:r>
            <a:r>
              <a:rPr lang="es-ES" sz="2800" dirty="0">
                <a:sym typeface="Wingdings" pitchFamily="2" charset="2"/>
              </a:rPr>
              <a:t> Yodo</a:t>
            </a:r>
          </a:p>
          <a:p>
            <a:r>
              <a:rPr lang="es-ES" sz="2800" dirty="0">
                <a:solidFill>
                  <a:srgbClr val="757575"/>
                </a:solidFill>
                <a:sym typeface="Wingdings" pitchFamily="2" charset="2"/>
              </a:rPr>
              <a:t>At</a:t>
            </a:r>
            <a:r>
              <a:rPr lang="es-ES" sz="2800" dirty="0">
                <a:sym typeface="Wingdings" pitchFamily="2" charset="2"/>
              </a:rPr>
              <a:t> - </a:t>
            </a:r>
            <a:r>
              <a:rPr lang="es-ES" sz="2800" dirty="0" err="1">
                <a:sym typeface="Wingdings" pitchFamily="2" charset="2"/>
              </a:rPr>
              <a:t>Astato</a:t>
            </a:r>
            <a:endParaRPr lang="es-E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/>
          <p:nvPr/>
        </p:nvSpPr>
        <p:spPr>
          <a:xfrm>
            <a:off x="428596" y="285728"/>
            <a:ext cx="8286808" cy="342902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428596" y="3714752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8596" y="3714752"/>
            <a:ext cx="8286808" cy="50006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Nube"/>
          <p:cNvSpPr/>
          <p:nvPr/>
        </p:nvSpPr>
        <p:spPr>
          <a:xfrm>
            <a:off x="656947" y="701336"/>
            <a:ext cx="3222594" cy="2672179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114147" y="1523186"/>
            <a:ext cx="23081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No tienen brillo metálico y no reflejan la luz. Muchos no metales se encuentran en todos los seres vivos.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8596" y="364162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latin typeface="KG Primary Penmanship" panose="02000506000000020003" pitchFamily="2" charset="77"/>
              </a:rPr>
              <a:t>NO METALES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691846" y="445966"/>
            <a:ext cx="326254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H</a:t>
            </a:r>
            <a:r>
              <a:rPr lang="es-ES" sz="2800" dirty="0"/>
              <a:t> - Hidrógeno</a:t>
            </a:r>
          </a:p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C</a:t>
            </a:r>
            <a:r>
              <a:rPr lang="es-ES" sz="2800" dirty="0"/>
              <a:t> - Carbono</a:t>
            </a:r>
          </a:p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es-ES" sz="2800" dirty="0"/>
              <a:t> - Nitrógeno</a:t>
            </a:r>
          </a:p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es-ES" sz="2800" dirty="0"/>
              <a:t> - Oxígeno</a:t>
            </a:r>
          </a:p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s-ES" sz="2800" dirty="0"/>
              <a:t> - Fósforo</a:t>
            </a:r>
          </a:p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S</a:t>
            </a:r>
            <a:r>
              <a:rPr lang="es-ES" sz="2800" dirty="0"/>
              <a:t> - Azufre</a:t>
            </a:r>
          </a:p>
          <a:p>
            <a:r>
              <a:rPr lang="es-ES" sz="2800" dirty="0">
                <a:solidFill>
                  <a:schemeClr val="accent3">
                    <a:lumMod val="75000"/>
                  </a:schemeClr>
                </a:solidFill>
              </a:rPr>
              <a:t>Se</a:t>
            </a:r>
            <a:r>
              <a:rPr lang="es-ES" sz="2800" dirty="0"/>
              <a:t> - Selenio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"/>
          <p:cNvSpPr/>
          <p:nvPr/>
        </p:nvSpPr>
        <p:spPr>
          <a:xfrm>
            <a:off x="428700" y="285728"/>
            <a:ext cx="8286704" cy="3929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428596" y="4214818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8596" y="4214828"/>
            <a:ext cx="8286808" cy="500056"/>
          </a:xfrm>
          <a:prstGeom prst="rect">
            <a:avLst/>
          </a:prstGeom>
          <a:gradFill flip="none" rotWithShape="1">
            <a:gsLst>
              <a:gs pos="0">
                <a:srgbClr val="73FDD6">
                  <a:tint val="66000"/>
                  <a:satMod val="160000"/>
                </a:srgbClr>
              </a:gs>
              <a:gs pos="50000">
                <a:srgbClr val="73FDD6">
                  <a:tint val="44500"/>
                  <a:satMod val="160000"/>
                </a:srgbClr>
              </a:gs>
              <a:gs pos="100000">
                <a:srgbClr val="73FDD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Nube"/>
          <p:cNvSpPr/>
          <p:nvPr/>
        </p:nvSpPr>
        <p:spPr>
          <a:xfrm>
            <a:off x="674704" y="789901"/>
            <a:ext cx="3480046" cy="2920753"/>
          </a:xfrm>
          <a:prstGeom prst="cloud">
            <a:avLst/>
          </a:prstGeom>
          <a:solidFill>
            <a:srgbClr val="FBBB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331651" y="1557779"/>
            <a:ext cx="2166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Son elementos que tienen una conductividad eléctrica inferior a la de un conductor metálico pero superior a la de un buen aislante.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76239" y="665824"/>
            <a:ext cx="36575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01CE1"/>
                </a:solidFill>
              </a:rPr>
              <a:t>B</a:t>
            </a:r>
            <a:r>
              <a:rPr lang="es-ES" sz="2800" dirty="0"/>
              <a:t> - Boro</a:t>
            </a:r>
          </a:p>
          <a:p>
            <a:r>
              <a:rPr lang="es-ES" sz="2800" dirty="0">
                <a:solidFill>
                  <a:srgbClr val="F01CE1"/>
                </a:solidFill>
              </a:rPr>
              <a:t>Si</a:t>
            </a:r>
            <a:r>
              <a:rPr lang="es-ES" sz="2800" dirty="0"/>
              <a:t> - Silicio</a:t>
            </a:r>
          </a:p>
          <a:p>
            <a:r>
              <a:rPr lang="es-ES" sz="2800" dirty="0">
                <a:solidFill>
                  <a:srgbClr val="F01CE1"/>
                </a:solidFill>
              </a:rPr>
              <a:t>Ge</a:t>
            </a:r>
            <a:r>
              <a:rPr lang="es-ES" sz="2800" dirty="0"/>
              <a:t> - Germanio</a:t>
            </a:r>
          </a:p>
          <a:p>
            <a:r>
              <a:rPr lang="es-ES" sz="2800" dirty="0">
                <a:solidFill>
                  <a:srgbClr val="F01CE1"/>
                </a:solidFill>
              </a:rPr>
              <a:t>As</a:t>
            </a:r>
            <a:r>
              <a:rPr lang="es-ES" sz="2800" dirty="0"/>
              <a:t> - Arsénico</a:t>
            </a:r>
          </a:p>
          <a:p>
            <a:r>
              <a:rPr lang="es-ES" sz="2800" dirty="0">
                <a:solidFill>
                  <a:srgbClr val="F01CE1"/>
                </a:solidFill>
              </a:rPr>
              <a:t>Sb</a:t>
            </a:r>
            <a:r>
              <a:rPr lang="es-ES" sz="2800" dirty="0"/>
              <a:t> - Antimonio</a:t>
            </a:r>
          </a:p>
          <a:p>
            <a:r>
              <a:rPr lang="es-ES" sz="2800" dirty="0">
                <a:solidFill>
                  <a:srgbClr val="F01CE1"/>
                </a:solidFill>
              </a:rPr>
              <a:t>Te</a:t>
            </a:r>
            <a:r>
              <a:rPr lang="es-ES" sz="2800" dirty="0"/>
              <a:t> - Telurio</a:t>
            </a:r>
          </a:p>
          <a:p>
            <a:r>
              <a:rPr lang="es-ES" sz="2800" dirty="0">
                <a:solidFill>
                  <a:srgbClr val="F01CE1"/>
                </a:solidFill>
              </a:rPr>
              <a:t>Po</a:t>
            </a:r>
            <a:r>
              <a:rPr lang="es-ES" sz="2800" dirty="0"/>
              <a:t> - Polonio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425232" y="4214818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latin typeface="KG Primary Penmanship" panose="02000506000000020003" pitchFamily="2" charset="77"/>
              </a:rPr>
              <a:t>SEMIMETALES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428596" y="285728"/>
            <a:ext cx="8286808" cy="442915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428596" y="4714884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8596" y="4714884"/>
            <a:ext cx="8286808" cy="50006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Nube"/>
          <p:cNvSpPr/>
          <p:nvPr/>
        </p:nvSpPr>
        <p:spPr>
          <a:xfrm>
            <a:off x="621437" y="742527"/>
            <a:ext cx="3142695" cy="3515557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573107" y="4677033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latin typeface="KG Primary Penmanship" panose="02000506000000020003" pitchFamily="2" charset="77"/>
              </a:rPr>
              <a:t>ALCALINOS + ALCALINOTÉRREOS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220679" y="1484642"/>
            <a:ext cx="19442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El grupo de los </a:t>
            </a:r>
            <a:r>
              <a:rPr lang="es-ES" b="1" dirty="0">
                <a:latin typeface="Bell MT" pitchFamily="18" charset="0"/>
              </a:rPr>
              <a:t>metales alcalinos</a:t>
            </a:r>
            <a:r>
              <a:rPr lang="es-ES" dirty="0">
                <a:latin typeface="Bell MT" pitchFamily="18" charset="0"/>
              </a:rPr>
              <a:t> están formados por los elementos que se sitúan en la primera columna.</a:t>
            </a:r>
          </a:p>
          <a:p>
            <a:r>
              <a:rPr lang="es-ES" dirty="0">
                <a:latin typeface="Bell MT" pitchFamily="18" charset="0"/>
              </a:rPr>
              <a:t>Los </a:t>
            </a:r>
            <a:r>
              <a:rPr lang="es-ES" b="1" dirty="0">
                <a:latin typeface="Bell MT" pitchFamily="18" charset="0"/>
              </a:rPr>
              <a:t>metales alcalinotérreos</a:t>
            </a:r>
            <a:r>
              <a:rPr lang="es-ES" dirty="0">
                <a:latin typeface="Bell MT" pitchFamily="18" charset="0"/>
              </a:rPr>
              <a:t> son un grupo de elementos que se encuentran situados en el grupo 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932808" y="1161478"/>
            <a:ext cx="2556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Li</a:t>
            </a:r>
            <a:r>
              <a:rPr lang="es-ES" sz="2800" dirty="0"/>
              <a:t> -Litio</a:t>
            </a:r>
          </a:p>
          <a:p>
            <a:r>
              <a:rPr lang="es-ES" sz="2800" dirty="0" err="1">
                <a:solidFill>
                  <a:schemeClr val="accent6">
                    <a:lumMod val="75000"/>
                  </a:schemeClr>
                </a:solidFill>
              </a:rPr>
              <a:t>Na</a:t>
            </a:r>
            <a:r>
              <a:rPr lang="es-ES" sz="2800" dirty="0"/>
              <a:t> -Sodio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K </a:t>
            </a:r>
            <a:r>
              <a:rPr lang="es-ES" sz="2800" dirty="0">
                <a:solidFill>
                  <a:schemeClr val="tx1"/>
                </a:solidFill>
              </a:rPr>
              <a:t>- </a:t>
            </a:r>
            <a:r>
              <a:rPr lang="es-ES" sz="2800" dirty="0"/>
              <a:t>Potasio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Rb</a:t>
            </a:r>
            <a:r>
              <a:rPr lang="es-ES" sz="2800" dirty="0"/>
              <a:t> - Rubidio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Cs</a:t>
            </a:r>
            <a:r>
              <a:rPr lang="es-ES" sz="2800" dirty="0"/>
              <a:t> - Cesio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Fr</a:t>
            </a:r>
            <a:r>
              <a:rPr lang="es-ES" sz="2800" dirty="0"/>
              <a:t> - Francio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098959" y="1161478"/>
            <a:ext cx="27609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Be</a:t>
            </a:r>
            <a:r>
              <a:rPr lang="es-ES" sz="2800" dirty="0"/>
              <a:t> - Berilio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Mg</a:t>
            </a:r>
            <a:r>
              <a:rPr lang="es-ES" sz="2800" dirty="0"/>
              <a:t> - Magnesio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Ca</a:t>
            </a:r>
            <a:r>
              <a:rPr lang="es-ES" sz="2800" dirty="0"/>
              <a:t> - Calcio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Sr</a:t>
            </a:r>
            <a:r>
              <a:rPr lang="es-ES" sz="2800" dirty="0"/>
              <a:t> - Estroncio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Ba</a:t>
            </a:r>
            <a:r>
              <a:rPr lang="es-ES" sz="2800" dirty="0"/>
              <a:t> - Bario</a:t>
            </a:r>
          </a:p>
          <a:p>
            <a:r>
              <a:rPr lang="es-ES" sz="2800" dirty="0">
                <a:solidFill>
                  <a:schemeClr val="accent6">
                    <a:lumMod val="75000"/>
                  </a:schemeClr>
                </a:solidFill>
              </a:rPr>
              <a:t>Ra</a:t>
            </a:r>
            <a:r>
              <a:rPr lang="es-ES" sz="2800" dirty="0"/>
              <a:t> - Radio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/>
          <p:nvPr/>
        </p:nvSpPr>
        <p:spPr>
          <a:xfrm>
            <a:off x="428596" y="285650"/>
            <a:ext cx="8286808" cy="4929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/>
          <p:nvPr/>
        </p:nvSpPr>
        <p:spPr>
          <a:xfrm>
            <a:off x="428596" y="5214950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28596" y="5214950"/>
            <a:ext cx="8286808" cy="50006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Nube"/>
          <p:cNvSpPr/>
          <p:nvPr/>
        </p:nvSpPr>
        <p:spPr>
          <a:xfrm>
            <a:off x="603680" y="655248"/>
            <a:ext cx="3435660" cy="4190260"/>
          </a:xfrm>
          <a:prstGeom prst="cloud">
            <a:avLst/>
          </a:prstGeom>
          <a:solidFill>
            <a:srgbClr val="FD8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534474" y="5175303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latin typeface="Bell MT" pitchFamily="18" charset="0"/>
              </a:rPr>
              <a:t>METALES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305017" y="1626993"/>
            <a:ext cx="2032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ell MT" pitchFamily="18" charset="0"/>
              </a:rPr>
              <a:t>Se conocen como metales a aquellos elementos de la Tabla Periódica que se caracterizan por ser buenos conductores de la electricidad y del calor, poseer altas densidades y ser generalmente sólidos a temperatura ambiente (excepto el mercurio).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239086" y="519834"/>
            <a:ext cx="212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FF0000"/>
                </a:solidFill>
              </a:rPr>
              <a:t>Sc</a:t>
            </a:r>
            <a:r>
              <a:rPr lang="es-ES" sz="1800" dirty="0"/>
              <a:t> - Escandio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Y</a:t>
            </a:r>
            <a:r>
              <a:rPr lang="es-ES" sz="1800" dirty="0"/>
              <a:t> - Itrio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Ti </a:t>
            </a:r>
            <a:r>
              <a:rPr lang="es-ES" sz="1800" dirty="0"/>
              <a:t>- Titanio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Zr</a:t>
            </a:r>
            <a:r>
              <a:rPr lang="es-ES" sz="1800" dirty="0"/>
              <a:t> - Circonio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Hf</a:t>
            </a:r>
            <a:r>
              <a:rPr lang="es-ES" sz="1800" dirty="0"/>
              <a:t> - Hafnio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V</a:t>
            </a:r>
            <a:r>
              <a:rPr lang="es-ES" sz="1800" dirty="0"/>
              <a:t> - Vanadio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Nb</a:t>
            </a:r>
            <a:r>
              <a:rPr lang="es-ES" sz="1800" dirty="0"/>
              <a:t> - Niobio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Ta</a:t>
            </a:r>
            <a:r>
              <a:rPr lang="es-ES" sz="1800" dirty="0"/>
              <a:t> - Tantalio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Cr</a:t>
            </a:r>
            <a:r>
              <a:rPr lang="es-ES" sz="1800" dirty="0"/>
              <a:t> - Cromo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Mo</a:t>
            </a:r>
            <a:r>
              <a:rPr lang="es-ES" sz="1800" dirty="0"/>
              <a:t> - Molibdeno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W</a:t>
            </a:r>
            <a:r>
              <a:rPr lang="es-ES" sz="1800" dirty="0"/>
              <a:t> - Wolframio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Mn</a:t>
            </a:r>
            <a:r>
              <a:rPr lang="es-ES" sz="1800" dirty="0"/>
              <a:t> - Manganeso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Fe</a:t>
            </a:r>
            <a:r>
              <a:rPr lang="es-ES" sz="1800" dirty="0"/>
              <a:t> - Hierro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Co</a:t>
            </a:r>
            <a:r>
              <a:rPr lang="es-ES" sz="1800" dirty="0"/>
              <a:t> - Cobalto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Ni </a:t>
            </a:r>
            <a:r>
              <a:rPr lang="es-ES" sz="1800" dirty="0"/>
              <a:t>- Níquel</a:t>
            </a:r>
          </a:p>
          <a:p>
            <a:endParaRPr lang="es-ES" sz="900" dirty="0"/>
          </a:p>
          <a:p>
            <a:endParaRPr lang="es-ES" sz="9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65286" y="519834"/>
            <a:ext cx="20862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solidFill>
                  <a:srgbClr val="FF0000"/>
                </a:solidFill>
              </a:rPr>
              <a:t>Pd</a:t>
            </a:r>
            <a:r>
              <a:rPr lang="es-ES" sz="1800" dirty="0"/>
              <a:t> - Paladio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Pt</a:t>
            </a:r>
            <a:r>
              <a:rPr lang="es-ES" sz="1800" dirty="0"/>
              <a:t> - Platino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Cu</a:t>
            </a:r>
            <a:r>
              <a:rPr lang="es-ES" sz="1800" dirty="0"/>
              <a:t> - Cobre</a:t>
            </a:r>
          </a:p>
          <a:p>
            <a:r>
              <a:rPr lang="es-ES" sz="1800" dirty="0">
                <a:solidFill>
                  <a:srgbClr val="FF0000"/>
                </a:solidFill>
              </a:rPr>
              <a:t>Ag</a:t>
            </a:r>
            <a:r>
              <a:rPr lang="es-ES" sz="1800" dirty="0"/>
              <a:t> - Plata</a:t>
            </a:r>
          </a:p>
          <a:p>
            <a:r>
              <a:rPr lang="es-ES" sz="1800" dirty="0">
                <a:solidFill>
                  <a:srgbClr val="FF0000"/>
                </a:solidFill>
              </a:rPr>
              <a:t>Au</a:t>
            </a:r>
            <a:r>
              <a:rPr lang="es-ES" sz="1800" dirty="0"/>
              <a:t> - Oro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Zn</a:t>
            </a:r>
            <a:r>
              <a:rPr lang="es-ES" sz="1800" dirty="0"/>
              <a:t> - Cinc</a:t>
            </a:r>
          </a:p>
          <a:p>
            <a:r>
              <a:rPr lang="es-ES" sz="1800" dirty="0">
                <a:solidFill>
                  <a:srgbClr val="FF0000"/>
                </a:solidFill>
              </a:rPr>
              <a:t>Cd</a:t>
            </a:r>
            <a:r>
              <a:rPr lang="es-ES" sz="1800" dirty="0"/>
              <a:t> - Cadmio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Hg</a:t>
            </a:r>
            <a:r>
              <a:rPr lang="es-ES" sz="1800" dirty="0"/>
              <a:t> - Mercurio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Al</a:t>
            </a:r>
            <a:r>
              <a:rPr lang="es-ES" sz="1800" dirty="0"/>
              <a:t> - Aluminio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Ga</a:t>
            </a:r>
            <a:r>
              <a:rPr lang="es-ES" sz="1800" dirty="0"/>
              <a:t> - Galio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In</a:t>
            </a:r>
            <a:r>
              <a:rPr lang="es-ES" sz="1800" dirty="0"/>
              <a:t> - Indio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Tl</a:t>
            </a:r>
            <a:r>
              <a:rPr lang="es-ES" sz="1800" dirty="0"/>
              <a:t> - Talio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Sn</a:t>
            </a:r>
            <a:r>
              <a:rPr lang="es-ES" sz="1800" dirty="0"/>
              <a:t> - Estaño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Pb</a:t>
            </a:r>
            <a:r>
              <a:rPr lang="es-ES" sz="1800" dirty="0"/>
              <a:t> - Plomo</a:t>
            </a:r>
          </a:p>
          <a:p>
            <a:r>
              <a:rPr lang="es-ES" sz="1800" dirty="0">
                <a:solidFill>
                  <a:srgbClr val="FF0000"/>
                </a:solidFill>
              </a:rPr>
              <a:t>Bi</a:t>
            </a:r>
            <a:r>
              <a:rPr lang="es-ES" sz="1800" dirty="0"/>
              <a:t> - Bismuto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/>
          <p:nvPr/>
        </p:nvSpPr>
        <p:spPr>
          <a:xfrm>
            <a:off x="428596" y="285728"/>
            <a:ext cx="8286808" cy="542928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428596" y="5715016"/>
            <a:ext cx="8286808" cy="5000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7" y="514905"/>
            <a:ext cx="8065364" cy="502476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979720" y="3844031"/>
            <a:ext cx="6631621" cy="5237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1979720" y="4367814"/>
            <a:ext cx="6631621" cy="1171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 Rectángulo">
            <a:extLst>
              <a:ext uri="{FF2B5EF4-FFF2-40B4-BE49-F238E27FC236}">
                <a16:creationId xmlns:a16="http://schemas.microsoft.com/office/drawing/2014/main" id="{AF13E3F8-382F-6E4D-AF64-B718CBB3EAEA}"/>
              </a:ext>
            </a:extLst>
          </p:cNvPr>
          <p:cNvSpPr/>
          <p:nvPr/>
        </p:nvSpPr>
        <p:spPr>
          <a:xfrm>
            <a:off x="435255" y="5726874"/>
            <a:ext cx="8286808" cy="500066"/>
          </a:xfrm>
          <a:prstGeom prst="rect">
            <a:avLst/>
          </a:prstGeom>
          <a:gradFill flip="none" rotWithShape="1">
            <a:gsLst>
              <a:gs pos="0">
                <a:srgbClr val="757575">
                  <a:tint val="66000"/>
                  <a:satMod val="160000"/>
                </a:srgbClr>
              </a:gs>
              <a:gs pos="50000">
                <a:srgbClr val="757575">
                  <a:tint val="44500"/>
                  <a:satMod val="160000"/>
                </a:srgbClr>
              </a:gs>
              <a:gs pos="100000">
                <a:srgbClr val="75757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4 CuadroTexto">
            <a:extLst>
              <a:ext uri="{FF2B5EF4-FFF2-40B4-BE49-F238E27FC236}">
                <a16:creationId xmlns:a16="http://schemas.microsoft.com/office/drawing/2014/main" id="{55239A9E-E254-D743-A1E6-F9AED165A723}"/>
              </a:ext>
            </a:extLst>
          </p:cNvPr>
          <p:cNvSpPr txBox="1"/>
          <p:nvPr/>
        </p:nvSpPr>
        <p:spPr>
          <a:xfrm>
            <a:off x="698104" y="5653742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solidFill>
                  <a:schemeClr val="bg1"/>
                </a:solidFill>
                <a:latin typeface="KG Primary Penmanship" panose="02000506000000020003" pitchFamily="2" charset="77"/>
              </a:rPr>
              <a:t>TABLA   PERIÓDICA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372</Words>
  <Application>Microsoft Macintosh PowerPoint</Application>
  <PresentationFormat>Presentación en pantalla (4:3)</PresentationFormat>
  <Paragraphs>84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Calibri</vt:lpstr>
      <vt:lpstr>Arial</vt:lpstr>
      <vt:lpstr>Carlito</vt:lpstr>
      <vt:lpstr>Wingdings</vt:lpstr>
      <vt:lpstr>KG Primary Penmanship</vt:lpstr>
      <vt:lpstr>Bell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16</cp:revision>
  <dcterms:modified xsi:type="dcterms:W3CDTF">2020-04-12T16:14:38Z</dcterms:modified>
</cp:coreProperties>
</file>