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3" r:id="rId2"/>
    <p:sldId id="462" r:id="rId3"/>
    <p:sldId id="465" r:id="rId4"/>
    <p:sldId id="464" r:id="rId5"/>
    <p:sldId id="466" r:id="rId6"/>
    <p:sldId id="467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366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CCEE"/>
    <a:srgbClr val="FEE250"/>
    <a:srgbClr val="F6BA92"/>
    <a:srgbClr val="F8CBAD"/>
    <a:srgbClr val="FFFFCC"/>
    <a:srgbClr val="996633"/>
    <a:srgbClr val="CD9B69"/>
    <a:srgbClr val="CCEC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BAE86-87E4-41A2-ABEA-AAAC91BDE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42A8FB-2411-417D-88A5-147CE3D2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F2BE4-6B3B-452C-813E-6D45D2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DD0994-C824-46CF-915A-720B058A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B7E06-3038-4F5B-B48C-78EB68C1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0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37FD3-3308-4325-8987-69C978CD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187835-ADF7-4E90-83D3-89ADF499D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992D0-0391-43B6-8798-BB46006E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84BDA-E658-44E0-A09F-0218EB74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17384-6F24-4A48-BD7B-2C07D94B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51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548042-692C-4538-8C18-14AA26669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73B57B-5DAF-4FB5-88B7-FCAD0B372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0D5B64-8EBD-4B37-B9E3-477D8259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29264-D5DA-476D-BAE5-D1D9907B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AA97F-1C94-460E-A703-0797B356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2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37DBC-AA78-456D-A9AB-AAE2F767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D0667-A5C6-4EA5-98FF-06A897CA9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C55AC-D6DC-4BDD-9ABE-4CF29911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7D8001-E053-440B-9616-D5A573AE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B7089-5421-41CC-8F1A-5A65EB8A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39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77982-A20B-4E2A-8ADD-D11872D0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14D797-9524-4239-A5D8-3C55ED11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23972A-E25D-44D4-95AE-23B19DBB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F9067-A976-473C-90C6-929BBB2C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DC3BE7-7987-40C8-B751-316C38E1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9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D4212-4BE8-465C-BC39-31222A35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901C8-8F8B-432A-8980-EEDA2A4F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EEED3E-FB53-43CB-980F-71BA84355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F50798-1E0C-43C0-BCC3-5BEEA2F69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7255C8-6DCF-41A0-AAAD-244393D6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625F86-2240-43B5-B6DA-3E34F81BC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29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1BDF8-D0B3-486C-8E0F-4391A08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F1127A-5990-4066-8452-05B7ACA8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71499E-35E8-40FA-A810-40D6EE271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092702-CFA4-4D8C-83F1-607469FEC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7AB471-1290-409A-8D9B-28F9A1301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623AB5-5380-4995-8CAF-472C51BC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6126A4-F328-4C69-AF0C-92719BFF2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AF83F1-2CB7-4B4C-AD82-E9FA1B17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96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24BA9-35CD-4987-A8A6-94BFE85D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7603C2-4749-4760-A841-B2AED154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B99639-49F4-4D2C-9A49-B439DED8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0C2F36-FA02-4F50-ABB5-3555DCD0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9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6B76C9-7F0B-4E6A-88CC-03EBCF6F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A70546-F723-4B6D-8A65-E8377ECA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EA959-52B1-4382-A719-9D7A361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4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9A4ED4-FBB1-4854-B16E-75044B43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949354-5562-4763-976C-21A8105F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7CAE7F-71F1-4A70-9354-7FF9B3B0E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EEA97E-BB2C-40D9-A4E7-04F53A84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E1E55A-CAE5-47C6-BC29-585F11C3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C89F71-2253-4462-BBC8-9CEE8BD5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0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4089B-4368-49F2-9CE6-50496DBD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158B086-3DFF-4239-8B0B-92390F1DB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6DA579-16C0-4F19-84CE-0598C4E7C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2A0C5E-E144-4247-8AB2-3BD44AD9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53C63B-E48E-42EB-B761-A1C93F8D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463BEF-A29E-49A1-96FB-777D833C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22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FCC3C2-D4AB-4708-8238-EA4108A5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DAF199-CAFB-41E4-9D0C-4B3D5ACF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1F126-88E4-442B-AFAE-56E13FA0A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5E68A-59D3-42CB-A995-4EC29BA2A077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A9BEF-758B-469E-BBD5-5CF8DF538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B42AF-A859-4519-AAA8-5E94F61DB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E7B7E-8BFE-41D3-9D5B-63C57DE4C0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audio" Target="../media/audio3.wav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FAB83B04-0307-4130-9D06-5274BF13B6A1}"/>
              </a:ext>
            </a:extLst>
          </p:cNvPr>
          <p:cNvSpPr/>
          <p:nvPr/>
        </p:nvSpPr>
        <p:spPr>
          <a:xfrm>
            <a:off x="3543048" y="1630428"/>
            <a:ext cx="5500373" cy="21022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32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49421" y="1376101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077511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31" y="471831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65DA888-674E-4D11-9B86-610BAEE12100}"/>
              </a:ext>
            </a:extLst>
          </p:cNvPr>
          <p:cNvSpPr txBox="1"/>
          <p:nvPr/>
        </p:nvSpPr>
        <p:spPr>
          <a:xfrm>
            <a:off x="3543048" y="1246254"/>
            <a:ext cx="5500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G Second Chances Solid" panose="02000000000000000000" pitchFamily="2" charset="0"/>
                <a:cs typeface="Arial" panose="020B0604020202020204" pitchFamily="34" charset="0"/>
              </a:rPr>
              <a:t>Palabras polisémicas</a:t>
            </a:r>
          </a:p>
          <a:p>
            <a:pPr algn="ctr"/>
            <a:endParaRPr lang="es-E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BE617F-1BCC-4AA5-9549-633142E26A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222">
            <a:off x="11045518" y="200729"/>
            <a:ext cx="712787" cy="698176"/>
          </a:xfrm>
          <a:prstGeom prst="rect">
            <a:avLst/>
          </a:prstGeom>
        </p:spPr>
      </p:pic>
      <p:pic>
        <p:nvPicPr>
          <p:cNvPr id="3074" name="Picture 2" descr="Alternativa GRATUITA a NETFLIX 2018!">
            <a:hlinkClick r:id="" action="ppaction://hlinkshowjump?jump=nextslide">
              <a:snd r:embed="rId9" name="chimes.wav"/>
            </a:hlinkClick>
            <a:extLst>
              <a:ext uri="{FF2B5EF4-FFF2-40B4-BE49-F238E27FC236}">
                <a16:creationId xmlns:a16="http://schemas.microsoft.com/office/drawing/2014/main" id="{09B3FCEE-3DF3-4EE6-8E21-6BF72F84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8" y="4230592"/>
            <a:ext cx="1905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7/25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tx1"/>
                </a:solidFill>
                <a:latin typeface="Escolar1" panose="00000400000000000000" pitchFamily="2" charset="0"/>
              </a:rPr>
              <a:t>PLUMA (pájaro) – PLUMA (para escribir)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45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8/25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tx1"/>
                </a:solidFill>
                <a:latin typeface="Escolar1" panose="00000400000000000000" pitchFamily="2" charset="0"/>
              </a:rPr>
              <a:t>RATÓN (animal) – RATÓN (ordenador)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3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9/25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>
                <a:solidFill>
                  <a:schemeClr val="tx1"/>
                </a:solidFill>
                <a:latin typeface="Escolar1" panose="00000400000000000000" pitchFamily="2" charset="0"/>
              </a:rPr>
              <a:t>SIRENA (alarma) – SIRENA (ninfa marina)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6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10/25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VELA (velero) – VELA (de cera)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9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11/25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PALMERA (árbol) – PALMERA (dulce)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16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12/25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tx1"/>
                </a:solidFill>
                <a:latin typeface="Escolar1" panose="00000400000000000000" pitchFamily="2" charset="0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CURA (sacerdote) – CURA (medicina)</a:t>
            </a:r>
            <a:endParaRPr lang="es-ES" sz="26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07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13/25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PALMERA (árbol) – PALMERA (dulce)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14/25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CARTA (escrita) – CARTA (juego)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04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15/25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Escolar1" panose="00000400000000000000" pitchFamily="2" charset="0"/>
              </a:rPr>
              <a:t>ALGODÓN (botiquín) – ALGODÓN (azúcar)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94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16/25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FLAMENCO (ave) – FLAMENCO (baile)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31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D7399DD-CEB3-4E2C-A38F-4F45DE9940CE}"/>
              </a:ext>
            </a:extLst>
          </p:cNvPr>
          <p:cNvSpPr/>
          <p:nvPr/>
        </p:nvSpPr>
        <p:spPr>
          <a:xfrm>
            <a:off x="3563434" y="1015630"/>
            <a:ext cx="5500373" cy="4387488"/>
          </a:xfrm>
          <a:prstGeom prst="rect">
            <a:avLst/>
          </a:prstGeom>
          <a:solidFill>
            <a:srgbClr val="FEE250"/>
          </a:solidFill>
          <a:ln w="28575">
            <a:solidFill>
              <a:srgbClr val="FEE2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E250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BCB653F-1ECC-42E4-9499-F9B508FDE4AB}"/>
              </a:ext>
            </a:extLst>
          </p:cNvPr>
          <p:cNvGrpSpPr/>
          <p:nvPr/>
        </p:nvGrpSpPr>
        <p:grpSpPr>
          <a:xfrm>
            <a:off x="4019973" y="1214522"/>
            <a:ext cx="4673738" cy="3329707"/>
            <a:chOff x="4019973" y="1214522"/>
            <a:chExt cx="4673738" cy="332970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D2F44FC-A5F9-440F-BA39-9A365D8FB43E}"/>
                </a:ext>
              </a:extLst>
            </p:cNvPr>
            <p:cNvSpPr txBox="1"/>
            <p:nvPr/>
          </p:nvSpPr>
          <p:spPr>
            <a:xfrm>
              <a:off x="4019973" y="1214522"/>
              <a:ext cx="4673738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500" b="1" dirty="0">
                  <a:solidFill>
                    <a:schemeClr val="bg1"/>
                  </a:solidFill>
                  <a:latin typeface="whatever it takes" pitchFamily="2" charset="0"/>
                </a:rPr>
                <a:t>¡Hola amigos y amigas! </a:t>
              </a:r>
            </a:p>
            <a:p>
              <a:pPr algn="ctr"/>
              <a:r>
                <a:rPr lang="es-ES" sz="2500" b="1" dirty="0">
                  <a:solidFill>
                    <a:schemeClr val="bg1"/>
                  </a:solidFill>
                  <a:latin typeface="whatever it takes" pitchFamily="2" charset="0"/>
                </a:rPr>
                <a:t>Hoy vamos a repasar las palabras polisémicas que como ya sabéis son aquellas palabras que tienen más de un significado. </a:t>
              </a:r>
            </a:p>
            <a:p>
              <a:pPr algn="ctr"/>
              <a:endParaRPr lang="es-ES" sz="1000" b="1" dirty="0">
                <a:solidFill>
                  <a:schemeClr val="bg1"/>
                </a:solidFill>
                <a:latin typeface="whatever it takes" pitchFamily="2" charset="0"/>
              </a:endParaRPr>
            </a:p>
            <a:p>
              <a:pPr algn="ctr"/>
              <a:r>
                <a:rPr lang="es-ES" sz="2500" b="1" dirty="0">
                  <a:solidFill>
                    <a:schemeClr val="bg1"/>
                  </a:solidFill>
                  <a:latin typeface="whatever it takes" pitchFamily="2" charset="0"/>
                </a:rPr>
                <a:t>Por ejemplo:</a:t>
              </a:r>
            </a:p>
            <a:p>
              <a:pPr algn="ctr"/>
              <a:endParaRPr lang="es-ES" sz="2500" b="1" dirty="0">
                <a:solidFill>
                  <a:schemeClr val="bg1"/>
                </a:solidFill>
                <a:latin typeface="whatever it takes" pitchFamily="2" charset="0"/>
              </a:endParaRPr>
            </a:p>
            <a:p>
              <a:r>
                <a:rPr lang="es-ES" sz="2500" b="1" dirty="0">
                  <a:solidFill>
                    <a:schemeClr val="bg1"/>
                  </a:solidFill>
                  <a:latin typeface="whatever it takes" pitchFamily="2" charset="0"/>
                </a:rPr>
                <a:t>              </a:t>
              </a:r>
            </a:p>
            <a:p>
              <a:pPr algn="ctr"/>
              <a:endParaRPr lang="es-ES" sz="2500" b="1" dirty="0">
                <a:solidFill>
                  <a:schemeClr val="bg1"/>
                </a:solidFill>
                <a:latin typeface="whatever it takes" pitchFamily="2" charset="0"/>
              </a:endParaRPr>
            </a:p>
          </p:txBody>
        </p: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2E1F4F7C-068C-4095-96FD-42056EB7F568}"/>
                </a:ext>
              </a:extLst>
            </p:cNvPr>
            <p:cNvGrpSpPr/>
            <p:nvPr/>
          </p:nvGrpSpPr>
          <p:grpSpPr>
            <a:xfrm>
              <a:off x="4032932" y="3528566"/>
              <a:ext cx="4473282" cy="1015663"/>
              <a:chOff x="4233993" y="3515310"/>
              <a:chExt cx="4473282" cy="1015663"/>
            </a:xfrm>
          </p:grpSpPr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E54E8F5B-5CF6-4D36-B5ED-04E8BBEAE868}"/>
                  </a:ext>
                </a:extLst>
              </p:cNvPr>
              <p:cNvSpPr txBox="1"/>
              <p:nvPr/>
            </p:nvSpPr>
            <p:spPr>
              <a:xfrm>
                <a:off x="5584890" y="3515310"/>
                <a:ext cx="31223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500" b="1" dirty="0">
                    <a:solidFill>
                      <a:schemeClr val="bg1"/>
                    </a:solidFill>
                    <a:latin typeface="whatever it takes" pitchFamily="2" charset="0"/>
                  </a:rPr>
                  <a:t>- Herramienta para cortar.</a:t>
                </a:r>
              </a:p>
              <a:p>
                <a:endParaRPr lang="es-ES" sz="1000" b="1" dirty="0">
                  <a:solidFill>
                    <a:schemeClr val="bg1"/>
                  </a:solidFill>
                  <a:latin typeface="whatever it takes" pitchFamily="2" charset="0"/>
                </a:endParaRPr>
              </a:p>
              <a:p>
                <a:r>
                  <a:rPr lang="es-ES" sz="2500" b="1" dirty="0">
                    <a:solidFill>
                      <a:schemeClr val="bg1"/>
                    </a:solidFill>
                    <a:latin typeface="whatever it takes" pitchFamily="2" charset="0"/>
                  </a:rPr>
                  <a:t>- Montaña de pisos afilados.</a:t>
                </a:r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13997FE7-B1E0-460C-B214-CB895ABD23C8}"/>
                  </a:ext>
                </a:extLst>
              </p:cNvPr>
              <p:cNvGrpSpPr/>
              <p:nvPr/>
            </p:nvGrpSpPr>
            <p:grpSpPr>
              <a:xfrm>
                <a:off x="4233993" y="3573347"/>
                <a:ext cx="1700835" cy="923331"/>
                <a:chOff x="4233993" y="3573347"/>
                <a:chExt cx="1700835" cy="923331"/>
              </a:xfrm>
            </p:grpSpPr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5AB991F9-544C-41DF-AB3D-7C5DAE084862}"/>
                    </a:ext>
                  </a:extLst>
                </p:cNvPr>
                <p:cNvSpPr txBox="1"/>
                <p:nvPr/>
              </p:nvSpPr>
              <p:spPr>
                <a:xfrm>
                  <a:off x="4233993" y="3767897"/>
                  <a:ext cx="1700835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2500" b="1" dirty="0">
                      <a:solidFill>
                        <a:schemeClr val="bg1"/>
                      </a:solidFill>
                      <a:latin typeface="whatever it takes" pitchFamily="2" charset="0"/>
                    </a:rPr>
                    <a:t>Sierra</a:t>
                  </a:r>
                </a:p>
              </p:txBody>
            </p:sp>
            <p:sp>
              <p:nvSpPr>
                <p:cNvPr id="13" name="Abrir llave 12">
                  <a:extLst>
                    <a:ext uri="{FF2B5EF4-FFF2-40B4-BE49-F238E27FC236}">
                      <a16:creationId xmlns:a16="http://schemas.microsoft.com/office/drawing/2014/main" id="{F9F10CBD-CEA2-49A9-95D6-BBD9C8E66ED6}"/>
                    </a:ext>
                  </a:extLst>
                </p:cNvPr>
                <p:cNvSpPr/>
                <p:nvPr/>
              </p:nvSpPr>
              <p:spPr>
                <a:xfrm>
                  <a:off x="5186526" y="3573347"/>
                  <a:ext cx="508031" cy="923331"/>
                </a:xfrm>
                <a:prstGeom prst="leftBrac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</p:grpSp>
      <p:sp>
        <p:nvSpPr>
          <p:cNvPr id="45" name="CuadroTexto 44">
            <a:hlinkClick r:id="" action="ppaction://hlinkshowjump?jump=nextslide">
              <a:snd r:embed="rId6" name="breeze.wav"/>
            </a:hlinkClick>
            <a:extLst>
              <a:ext uri="{FF2B5EF4-FFF2-40B4-BE49-F238E27FC236}">
                <a16:creationId xmlns:a16="http://schemas.microsoft.com/office/drawing/2014/main" id="{E2589A30-1A7C-4B69-A1BB-53C8479AE8AB}"/>
              </a:ext>
            </a:extLst>
          </p:cNvPr>
          <p:cNvSpPr txBox="1"/>
          <p:nvPr/>
        </p:nvSpPr>
        <p:spPr>
          <a:xfrm>
            <a:off x="5383829" y="4762521"/>
            <a:ext cx="23813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Second Chances Solid" panose="02000000000000000000" pitchFamily="2" charset="0"/>
              </a:rPr>
              <a:t>Continuar…</a:t>
            </a:r>
          </a:p>
        </p:txBody>
      </p:sp>
    </p:spTree>
    <p:extLst>
      <p:ext uri="{BB962C8B-B14F-4D97-AF65-F5344CB8AC3E}">
        <p14:creationId xmlns:p14="http://schemas.microsoft.com/office/powerpoint/2010/main" val="26103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17/25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PERRITO (animal) – PERRITO (comida)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13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18/25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tx1"/>
                </a:solidFill>
                <a:latin typeface="Escolar1" panose="00000400000000000000" pitchFamily="2" charset="0"/>
              </a:rPr>
              <a:t>PALOMITAS (maíz) – PALOMITAS (aves)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24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19/25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BANCO (dinero) – BANCO (sentarse)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26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20/25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CINTA (aislante) – CINTA (pelo)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93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21/25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>
                <a:solidFill>
                  <a:schemeClr val="tx1"/>
                </a:solidFill>
                <a:latin typeface="Escolar1" panose="00000400000000000000" pitchFamily="2" charset="0"/>
              </a:rPr>
              <a:t>PLANTA (pie) – PLANTA (maceta, flores)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29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22/25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PINZAS (cangrejo) – PINZAS (ropa)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23/25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LLAVE (casa) – LLAVE (inglesa)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8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24/25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LIMA (uñas) – LIMA (cítrico)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68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38144"/>
              <a:ext cx="2056405" cy="47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FIN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25/25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LLAMA (animal) – LLAMA (puerta)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12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solidFill>
                  <a:schemeClr val="bg2">
                    <a:lumMod val="25000"/>
                  </a:schemeClr>
                </a:solidFill>
                <a:latin typeface="KG Second Chances Solid" panose="02000000000000000000" pitchFamily="2" charset="0"/>
              </a:rPr>
              <a:t>¡BUEN TRABAJO!</a:t>
            </a:r>
          </a:p>
        </p:txBody>
      </p:sp>
    </p:spTree>
    <p:extLst>
      <p:ext uri="{BB962C8B-B14F-4D97-AF65-F5344CB8AC3E}">
        <p14:creationId xmlns:p14="http://schemas.microsoft.com/office/powerpoint/2010/main" val="106474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D7399DD-CEB3-4E2C-A38F-4F45DE9940CE}"/>
              </a:ext>
            </a:extLst>
          </p:cNvPr>
          <p:cNvSpPr/>
          <p:nvPr/>
        </p:nvSpPr>
        <p:spPr>
          <a:xfrm>
            <a:off x="3563434" y="1015630"/>
            <a:ext cx="5500373" cy="4387488"/>
          </a:xfrm>
          <a:prstGeom prst="rect">
            <a:avLst/>
          </a:prstGeom>
          <a:solidFill>
            <a:srgbClr val="FEE250"/>
          </a:solidFill>
          <a:ln w="28575">
            <a:solidFill>
              <a:srgbClr val="FEE2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EE25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F44FC-A5F9-440F-BA39-9A365D8FB43E}"/>
              </a:ext>
            </a:extLst>
          </p:cNvPr>
          <p:cNvSpPr txBox="1"/>
          <p:nvPr/>
        </p:nvSpPr>
        <p:spPr>
          <a:xfrm>
            <a:off x="3741982" y="1293465"/>
            <a:ext cx="509022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whatever it takes" pitchFamily="2" charset="0"/>
              </a:rPr>
              <a:t>A continuación, os vamos a mostrar una serie de palabras polisémicas y vais a tener que pensar en frases con esas palabras. Tenéis responder correctamente antes de que el ratón se meta dentro del agujero 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whatever it takes" pitchFamily="2" charset="0"/>
              </a:rPr>
              <a:t>y desaparezca.</a:t>
            </a:r>
          </a:p>
          <a:p>
            <a:pPr algn="ctr"/>
            <a:endParaRPr lang="es-ES" sz="1000" b="1" dirty="0">
              <a:solidFill>
                <a:schemeClr val="bg1"/>
              </a:solidFill>
              <a:latin typeface="whatever it takes" pitchFamily="2" charset="0"/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whatever it takes" pitchFamily="2" charset="0"/>
              </a:rPr>
              <a:t>¿ Estáis preparado ?</a:t>
            </a:r>
          </a:p>
          <a:p>
            <a:pPr algn="ctr"/>
            <a:endParaRPr lang="es-ES" sz="2500" b="1" dirty="0">
              <a:solidFill>
                <a:schemeClr val="bg1"/>
              </a:solidFill>
              <a:latin typeface="whatever it takes" pitchFamily="2" charset="0"/>
            </a:endParaRPr>
          </a:p>
          <a:p>
            <a:r>
              <a:rPr lang="es-ES" sz="2500" b="1" dirty="0">
                <a:solidFill>
                  <a:schemeClr val="bg1"/>
                </a:solidFill>
                <a:latin typeface="whatever it takes" pitchFamily="2" charset="0"/>
              </a:rPr>
              <a:t>              </a:t>
            </a:r>
          </a:p>
          <a:p>
            <a:pPr algn="ctr"/>
            <a:endParaRPr lang="es-ES" sz="2500" b="1" dirty="0">
              <a:solidFill>
                <a:schemeClr val="bg1"/>
              </a:solidFill>
              <a:latin typeface="whatever it takes" pitchFamily="2" charset="0"/>
            </a:endParaRPr>
          </a:p>
        </p:txBody>
      </p:sp>
      <p:sp>
        <p:nvSpPr>
          <p:cNvPr id="45" name="CuadroTexto 44">
            <a:hlinkClick r:id="" action="ppaction://hlinkshowjump?jump=nextslide">
              <a:snd r:embed="rId6" name="click.wav"/>
            </a:hlinkClick>
            <a:extLst>
              <a:ext uri="{FF2B5EF4-FFF2-40B4-BE49-F238E27FC236}">
                <a16:creationId xmlns:a16="http://schemas.microsoft.com/office/drawing/2014/main" id="{E2589A30-1A7C-4B69-A1BB-53C8479AE8AB}"/>
              </a:ext>
            </a:extLst>
          </p:cNvPr>
          <p:cNvSpPr txBox="1"/>
          <p:nvPr/>
        </p:nvSpPr>
        <p:spPr>
          <a:xfrm>
            <a:off x="5429466" y="4732166"/>
            <a:ext cx="1904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Second Chances Solid" panose="02000000000000000000" pitchFamily="2" charset="0"/>
              </a:rPr>
              <a:t>¡A JUGAR!</a:t>
            </a:r>
          </a:p>
        </p:txBody>
      </p:sp>
    </p:spTree>
    <p:extLst>
      <p:ext uri="{BB962C8B-B14F-4D97-AF65-F5344CB8AC3E}">
        <p14:creationId xmlns:p14="http://schemas.microsoft.com/office/powerpoint/2010/main" val="1457978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6728EE1-C4A2-46FD-A3EC-514BA11973FB}"/>
              </a:ext>
            </a:extLst>
          </p:cNvPr>
          <p:cNvGrpSpPr/>
          <p:nvPr/>
        </p:nvGrpSpPr>
        <p:grpSpPr>
          <a:xfrm>
            <a:off x="689113" y="291548"/>
            <a:ext cx="10840278" cy="6268278"/>
            <a:chOff x="689113" y="291548"/>
            <a:chExt cx="10840278" cy="6268278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B93F67C-0C72-450C-82DC-59B2A1A08822}"/>
                </a:ext>
              </a:extLst>
            </p:cNvPr>
            <p:cNvSpPr/>
            <p:nvPr/>
          </p:nvSpPr>
          <p:spPr>
            <a:xfrm>
              <a:off x="689113" y="291548"/>
              <a:ext cx="10840278" cy="6268278"/>
            </a:xfrm>
            <a:prstGeom prst="roundRect">
              <a:avLst/>
            </a:prstGeom>
            <a:solidFill>
              <a:srgbClr val="E7F5FD"/>
            </a:solidFill>
            <a:ln>
              <a:solidFill>
                <a:srgbClr val="4ECFBD"/>
              </a:solidFill>
            </a:ln>
            <a:effectLst>
              <a:outerShdw blurRad="76200" dist="800100" dir="21540000" sy="23000" kx="1200000" algn="br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D7F8FEBF-F40B-4163-B00A-FD4A065BEFAB}"/>
                </a:ext>
              </a:extLst>
            </p:cNvPr>
            <p:cNvSpPr txBox="1"/>
            <p:nvPr/>
          </p:nvSpPr>
          <p:spPr>
            <a:xfrm>
              <a:off x="1285460" y="434762"/>
              <a:ext cx="9899374" cy="2508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5CCCEE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 Narrow" panose="020B0606020202030204" pitchFamily="34" charset="0"/>
                </a:rPr>
                <a:t>Términos y condiciones de uso</a:t>
              </a:r>
            </a:p>
            <a:p>
              <a:endParaRPr lang="es-E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</a:tabLst>
              </a:pPr>
              <a:r>
                <a:rPr lang="es-ES" altLang="gl-ES" sz="16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Este producto es de uso personal.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</a:tabLst>
              </a:pPr>
              <a:r>
                <a:rPr lang="es-ES" altLang="gl-ES" sz="16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 No puede ser copiado, redistribuido, vendido o publicado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tabLst>
                  <a:tab pos="2700338" algn="ctr"/>
                </a:tabLst>
              </a:pPr>
              <a:r>
                <a:rPr lang="es-ES" altLang="gl-ES" sz="1600" b="1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ea typeface="Calibri" pitchFamily="34" charset="0"/>
                  <a:cs typeface="Times New Roman" pitchFamily="18" charset="0"/>
                </a:rPr>
                <a:t> sin el permiso de la autora.</a:t>
              </a:r>
              <a:endParaRPr lang="es-ES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endParaRPr>
            </a:p>
            <a:p>
              <a:endParaRPr lang="es-ES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</a:endParaRPr>
            </a:p>
            <a:p>
              <a:endParaRPr lang="es-ES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C6C2B3F-CFAB-4022-8D24-CE4BD105535C}"/>
              </a:ext>
            </a:extLst>
          </p:cNvPr>
          <p:cNvGrpSpPr/>
          <p:nvPr/>
        </p:nvGrpSpPr>
        <p:grpSpPr>
          <a:xfrm>
            <a:off x="3359224" y="2751206"/>
            <a:ext cx="6249031" cy="3497543"/>
            <a:chOff x="3359224" y="2751206"/>
            <a:chExt cx="6249031" cy="349754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0170F1F-81D1-4C8A-B769-6B060874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9224" y="2751206"/>
              <a:ext cx="5666057" cy="318560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50FFCB5-0407-4994-9BBD-FF56E963D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982">
              <a:off x="8302609" y="4969865"/>
              <a:ext cx="1305646" cy="1278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34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1/25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500" dirty="0">
                <a:solidFill>
                  <a:schemeClr val="tx1"/>
                </a:solidFill>
                <a:latin typeface="Escolar1" panose="00000400000000000000" pitchFamily="2" charset="0"/>
              </a:rPr>
              <a:t>CARTERA (dinero) – CARTERA (profesión)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2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2/25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Escolar1" panose="00000400000000000000" pitchFamily="2" charset="0"/>
              </a:rPr>
              <a:t>CASTAÑA (color pelo) – CASTAÑA (fruto seco)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22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3/25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Escolar1" panose="00000400000000000000" pitchFamily="2" charset="0"/>
              </a:rPr>
              <a:t>METRO (transporte) – METRO (instrumento)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1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4/25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GATO (animal) – GATO (herramienta)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0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5/25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MONO (ropa) – MONO (animal)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94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B4FA2D77-E586-4B01-9BF7-8F03748D9B5E}"/>
              </a:ext>
            </a:extLst>
          </p:cNvPr>
          <p:cNvGrpSpPr/>
          <p:nvPr/>
        </p:nvGrpSpPr>
        <p:grpSpPr>
          <a:xfrm>
            <a:off x="-13251" y="0"/>
            <a:ext cx="12192000" cy="6858000"/>
            <a:chOff x="0" y="0"/>
            <a:chExt cx="12192000" cy="6858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2A0FF77-15D7-4B5B-B926-04016EA3F2B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54CAF57-1572-4CFB-BEFD-BDD38B0B1E97}"/>
                </a:ext>
              </a:extLst>
            </p:cNvPr>
            <p:cNvSpPr/>
            <p:nvPr/>
          </p:nvSpPr>
          <p:spPr>
            <a:xfrm>
              <a:off x="556591" y="427383"/>
              <a:ext cx="11131826" cy="6003234"/>
            </a:xfrm>
            <a:prstGeom prst="roundRect">
              <a:avLst>
                <a:gd name="adj" fmla="val 6512"/>
              </a:avLst>
            </a:prstGeom>
            <a:solidFill>
              <a:srgbClr val="CCECFF"/>
            </a:solidFill>
            <a:ln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6" name="Action_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8566" y="7725229"/>
            <a:ext cx="812800" cy="8128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CADAF50-DDAC-4289-8085-ABE260B5965E}"/>
              </a:ext>
            </a:extLst>
          </p:cNvPr>
          <p:cNvSpPr/>
          <p:nvPr/>
        </p:nvSpPr>
        <p:spPr>
          <a:xfrm flipV="1">
            <a:off x="-13252" y="6371770"/>
            <a:ext cx="12358280" cy="575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6BA9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17C078D-744A-47B7-B794-CB56FFE1FA58}"/>
              </a:ext>
            </a:extLst>
          </p:cNvPr>
          <p:cNvGrpSpPr/>
          <p:nvPr/>
        </p:nvGrpSpPr>
        <p:grpSpPr>
          <a:xfrm>
            <a:off x="-677177" y="4130308"/>
            <a:ext cx="2003247" cy="3423802"/>
            <a:chOff x="-219583" y="4272395"/>
            <a:chExt cx="2003247" cy="3423802"/>
          </a:xfrm>
          <a:scene3d>
            <a:camera prst="isometricOffAxis2Right"/>
            <a:lightRig rig="threePt" dir="t"/>
          </a:scene3d>
        </p:grpSpPr>
        <p:sp>
          <p:nvSpPr>
            <p:cNvPr id="28" name="Cuerda 27">
              <a:extLst>
                <a:ext uri="{FF2B5EF4-FFF2-40B4-BE49-F238E27FC236}">
                  <a16:creationId xmlns:a16="http://schemas.microsoft.com/office/drawing/2014/main" id="{8020AC41-8247-48E5-825A-574187B8C3B0}"/>
                </a:ext>
              </a:extLst>
            </p:cNvPr>
            <p:cNvSpPr/>
            <p:nvPr/>
          </p:nvSpPr>
          <p:spPr>
            <a:xfrm rot="5400000">
              <a:off x="-942632" y="499544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CD9B69"/>
            </a:solidFill>
            <a:ln>
              <a:solidFill>
                <a:srgbClr val="CD9B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" name="Cuerda 2">
              <a:extLst>
                <a:ext uri="{FF2B5EF4-FFF2-40B4-BE49-F238E27FC236}">
                  <a16:creationId xmlns:a16="http://schemas.microsoft.com/office/drawing/2014/main" id="{E274D37B-CDE3-4E32-BD75-A136717A6ACA}"/>
                </a:ext>
              </a:extLst>
            </p:cNvPr>
            <p:cNvSpPr/>
            <p:nvPr/>
          </p:nvSpPr>
          <p:spPr>
            <a:xfrm rot="5400000">
              <a:off x="-902579" y="5009954"/>
              <a:ext cx="3409292" cy="1963194"/>
            </a:xfrm>
            <a:prstGeom prst="chord">
              <a:avLst>
                <a:gd name="adj1" fmla="val 2700000"/>
                <a:gd name="adj2" fmla="val 18954507"/>
              </a:avLst>
            </a:prstGeom>
            <a:solidFill>
              <a:srgbClr val="996633"/>
            </a:solidFill>
            <a:ln>
              <a:solidFill>
                <a:srgbClr val="CD9B69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8697834-332A-4F7B-8524-7E9B301A2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0" y="302204"/>
            <a:ext cx="818535" cy="580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 descr="Feliz niño y niña de dibujos animados | Vector Premium">
            <a:extLst>
              <a:ext uri="{FF2B5EF4-FFF2-40B4-BE49-F238E27FC236}">
                <a16:creationId xmlns:a16="http://schemas.microsoft.com/office/drawing/2014/main" id="{6979FB92-2F14-492C-8FC5-B33D85312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53" b="86922" l="51917" r="97923">
                        <a14:foregroundMark x1="79872" y1="33014" x2="76198" y2="40829"/>
                        <a14:foregroundMark x1="76198" y1="40829" x2="66454" y2="39713"/>
                        <a14:foregroundMark x1="66454" y1="39713" x2="75399" y2="37799"/>
                        <a14:foregroundMark x1="75399" y1="37799" x2="80032" y2="39394"/>
                        <a14:foregroundMark x1="70607" y1="31419" x2="67732" y2="43381"/>
                        <a14:foregroundMark x1="54633" y1="46571" x2="54633" y2="46571"/>
                        <a14:foregroundMark x1="70447" y1="83732" x2="70447" y2="83732"/>
                        <a14:foregroundMark x1="67093" y1="84689" x2="77157" y2="84370"/>
                        <a14:foregroundMark x1="77157" y1="84370" x2="78435" y2="84689"/>
                        <a14:foregroundMark x1="84026" y1="84051" x2="84345" y2="86922"/>
                        <a14:foregroundMark x1="71086" y1="86124" x2="65655" y2="86284"/>
                        <a14:foregroundMark x1="82109" y1="24402" x2="77157" y2="21212"/>
                        <a14:foregroundMark x1="95367" y1="47209" x2="95367" y2="47209"/>
                        <a14:foregroundMark x1="98083" y1="45455" x2="98083" y2="45455"/>
                        <a14:foregroundMark x1="51917" y1="47528" x2="51917" y2="47528"/>
                        <a14:foregroundMark x1="52236" y1="47687" x2="52236" y2="47687"/>
                        <a14:foregroundMark x1="52077" y1="47687" x2="52077" y2="47687"/>
                        <a14:foregroundMark x1="54633" y1="45136" x2="54633" y2="45136"/>
                        <a14:foregroundMark x1="54633" y1="44817" x2="54633" y2="44817"/>
                        <a14:foregroundMark x1="53994" y1="44976" x2="54633" y2="45295"/>
                        <a14:foregroundMark x1="54313" y1="45136" x2="54313" y2="45136"/>
                        <a14:foregroundMark x1="54633" y1="45136" x2="54633" y2="45136"/>
                        <a14:foregroundMark x1="54633" y1="45136" x2="54633" y2="45136"/>
                        <a14:foregroundMark x1="53994" y1="44976" x2="54792" y2="45295"/>
                        <a14:foregroundMark x1="81949" y1="86603" x2="81949" y2="86603"/>
                        <a14:backgroundMark x1="51917" y1="47528" x2="51917" y2="47528"/>
                        <a14:backgroundMark x1="53355" y1="45455" x2="53355" y2="4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4" b="8347"/>
          <a:stretch/>
        </p:blipFill>
        <p:spPr bwMode="auto">
          <a:xfrm>
            <a:off x="8992963" y="1753472"/>
            <a:ext cx="2381389" cy="360733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liz niño y niña de dibujos animados | Vector Premium">
            <a:extLst>
              <a:ext uri="{FF2B5EF4-FFF2-40B4-BE49-F238E27FC236}">
                <a16:creationId xmlns:a16="http://schemas.microsoft.com/office/drawing/2014/main" id="{9A76F0B9-F232-48F2-BFFB-2E3C8462A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2716" r="89776">
                        <a14:foregroundMark x1="29553" y1="30781" x2="27316" y2="49920"/>
                        <a14:foregroundMark x1="33387" y1="30781" x2="32428" y2="41627"/>
                        <a14:foregroundMark x1="14537" y1="33333" x2="27636" y2="43541"/>
                        <a14:foregroundMark x1="23163" y1="82935" x2="23163" y2="82935"/>
                        <a14:foregroundMark x1="22045" y1="79107" x2="22045" y2="79107"/>
                        <a14:foregroundMark x1="22045" y1="82775" x2="22045" y2="82775"/>
                        <a14:foregroundMark x1="22524" y1="79904" x2="22524" y2="79904"/>
                        <a14:foregroundMark x1="22524" y1="81978" x2="22524" y2="81978"/>
                        <a14:foregroundMark x1="22684" y1="79585" x2="22684" y2="79585"/>
                        <a14:foregroundMark x1="22684" y1="78309" x2="22204" y2="83254"/>
                        <a14:foregroundMark x1="30831" y1="76236" x2="31470" y2="84689"/>
                        <a14:foregroundMark x1="31470" y1="84689" x2="31789" y2="85646"/>
                        <a14:foregroundMark x1="8147" y1="60606" x2="8147" y2="60606"/>
                        <a14:foregroundMark x1="2716" y1="58852" x2="2716" y2="58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49" r="45375" b="12602"/>
          <a:stretch/>
        </p:blipFill>
        <p:spPr bwMode="auto">
          <a:xfrm>
            <a:off x="1147522" y="1454882"/>
            <a:ext cx="2574718" cy="321257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ratón que quería aprender a dibujar">
            <a:extLst>
              <a:ext uri="{FF2B5EF4-FFF2-40B4-BE49-F238E27FC236}">
                <a16:creationId xmlns:a16="http://schemas.microsoft.com/office/drawing/2014/main" id="{E4057E71-F964-456E-91E3-D73F297D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5600" r="96000">
                        <a14:foregroundMark x1="18600" y1="50600" x2="18600" y2="50600"/>
                        <a14:foregroundMark x1="17400" y1="46000" x2="18600" y2="56200"/>
                        <a14:foregroundMark x1="21000" y1="41000" x2="18200" y2="52000"/>
                        <a14:foregroundMark x1="18200" y1="52000" x2="24200" y2="56800"/>
                        <a14:foregroundMark x1="9800" y1="55800" x2="9800" y2="55800"/>
                        <a14:foregroundMark x1="5800" y1="58400" x2="5800" y2="58400"/>
                        <a14:foregroundMark x1="16200" y1="52600" x2="16200" y2="52600"/>
                        <a14:foregroundMark x1="15000" y1="53800" x2="15000" y2="53800"/>
                        <a14:foregroundMark x1="6600" y1="60400" x2="6600" y2="60400"/>
                        <a14:foregroundMark x1="94600" y1="68000" x2="94600" y2="68000"/>
                        <a14:foregroundMark x1="96000" y1="67400" x2="96000" y2="67400"/>
                        <a14:foregroundMark x1="26000" y1="71200" x2="26000" y2="71200"/>
                        <a14:foregroundMark x1="27000" y1="71000" x2="27000" y2="71000"/>
                        <a14:foregroundMark x1="25800" y1="69600" x2="25800" y2="69600"/>
                        <a14:foregroundMark x1="25400" y1="70000" x2="25400" y2="70000"/>
                        <a14:foregroundMark x1="25400" y1="70200" x2="25400" y2="70200"/>
                        <a14:foregroundMark x1="25200" y1="70400" x2="25200" y2="70400"/>
                        <a14:foregroundMark x1="32000" y1="72400" x2="32000" y2="72400"/>
                        <a14:foregroundMark x1="32800" y1="71400" x2="32000" y2="72800"/>
                        <a14:foregroundMark x1="25800" y1="69000" x2="25800" y2="69800"/>
                        <a14:foregroundMark x1="26200" y1="70000" x2="25200" y2="71000"/>
                        <a14:foregroundMark x1="26800" y1="70200" x2="26800" y2="70400"/>
                        <a14:foregroundMark x1="27600" y1="69600" x2="26200" y2="71200"/>
                        <a14:foregroundMark x1="56600" y1="72000" x2="55200" y2="73000"/>
                        <a14:foregroundMark x1="55800" y1="72600" x2="55200" y2="72400"/>
                        <a14:foregroundMark x1="49600" y1="72000" x2="49600" y2="72000"/>
                        <a14:foregroundMark x1="49000" y1="72400" x2="49000" y2="72400"/>
                        <a14:foregroundMark x1="49200" y1="72400" x2="49200" y2="72400"/>
                        <a14:foregroundMark x1="49400" y1="72000" x2="49400" y2="72000"/>
                        <a14:foregroundMark x1="47800" y1="72000" x2="47800" y2="72000"/>
                        <a14:foregroundMark x1="15400" y1="49000" x2="12400" y2="53200"/>
                        <a14:foregroundMark x1="57200" y1="72400" x2="56600" y2="72400"/>
                        <a14:foregroundMark x1="49400" y1="72000" x2="47800" y2="72000"/>
                        <a14:foregroundMark x1="57200" y1="71800" x2="54200" y2="72400"/>
                        <a14:foregroundMark x1="54200" y1="72400" x2="53800" y2="72400"/>
                        <a14:foregroundMark x1="53800" y1="72400" x2="53200" y2="72400"/>
                        <a14:foregroundMark x1="53200" y1="72400" x2="52600" y2="72400"/>
                        <a14:foregroundMark x1="49800" y1="71400" x2="48400" y2="72400"/>
                        <a14:foregroundMark x1="47200" y1="72400" x2="48800" y2="71400"/>
                        <a14:backgroundMark x1="67600" y1="72800" x2="67600" y2="72800"/>
                        <a14:backgroundMark x1="67600" y1="72600" x2="67600" y2="72600"/>
                        <a14:backgroundMark x1="67600" y1="72200" x2="67600" y2="72200"/>
                        <a14:backgroundMark x1="54400" y1="68000" x2="54400" y2="68000"/>
                        <a14:backgroundMark x1="53800" y1="68000" x2="53800" y2="68000"/>
                        <a14:backgroundMark x1="94800" y1="69000" x2="94800" y2="69000"/>
                        <a14:backgroundMark x1="94400" y1="68800" x2="95400" y2="68600"/>
                        <a14:backgroundMark x1="18600" y1="72400" x2="25400" y2="75200"/>
                        <a14:backgroundMark x1="38400" y1="71200" x2="43800" y2="76800"/>
                        <a14:backgroundMark x1="36800" y1="74200" x2="30200" y2="78800"/>
                        <a14:backgroundMark x1="17600" y1="71600" x2="17600" y2="71600"/>
                        <a14:backgroundMark x1="13400" y1="69000" x2="20800" y2="75200"/>
                        <a14:backgroundMark x1="22138" y1="70400" x2="22400" y2="71000"/>
                        <a14:backgroundMark x1="22050" y1="70200" x2="22138" y2="70400"/>
                        <a14:backgroundMark x1="21963" y1="70000" x2="22050" y2="70200"/>
                        <a14:backgroundMark x1="21000" y1="67800" x2="21963" y2="70000"/>
                        <a14:backgroundMark x1="46581" y1="74962" x2="50000" y2="76000"/>
                        <a14:backgroundMark x1="38800" y1="72600" x2="46070" y2="74807"/>
                        <a14:backgroundMark x1="61000" y1="69200" x2="62200" y2="74600"/>
                        <a14:backgroundMark x1="58692" y1="73989" x2="65800" y2="72600"/>
                        <a14:backgroundMark x1="55597" y1="74593" x2="55772" y2="74559"/>
                        <a14:backgroundMark x1="48400" y1="76000" x2="54174" y2="74871"/>
                        <a14:backgroundMark x1="35708" y1="73161" x2="37800" y2="73800"/>
                        <a14:backgroundMark x1="57890" y1="72747" x2="71000" y2="73600"/>
                        <a14:backgroundMark x1="50727" y1="72282" x2="52602" y2="72403"/>
                        <a14:backgroundMark x1="46400" y1="72000" x2="47359" y2="7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354" y="4762703"/>
            <a:ext cx="2617930" cy="261793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5A935E06-B73B-4B4C-8751-93B619DCAB16}"/>
              </a:ext>
            </a:extLst>
          </p:cNvPr>
          <p:cNvGrpSpPr/>
          <p:nvPr/>
        </p:nvGrpSpPr>
        <p:grpSpPr>
          <a:xfrm>
            <a:off x="10987571" y="186215"/>
            <a:ext cx="1370040" cy="1017554"/>
            <a:chOff x="10064949" y="5138989"/>
            <a:chExt cx="2056405" cy="1437650"/>
          </a:xfrm>
        </p:grpSpPr>
        <p:pic>
          <p:nvPicPr>
            <p:cNvPr id="27" name="Picture 10" descr="Imágenes y Gifs Animados ®: IMAGEN DE FLECHA">
              <a:hlinkClick r:id="" action="ppaction://hlinkshowjump?jump=nextslide" highlightClick="1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F4DECE47-9274-4A0B-BBC2-5D0BF8987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874" y="5138989"/>
              <a:ext cx="1422726" cy="143765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hlinkClick r:id="" action="ppaction://hlinkshowjump?jump=nextslide">
                <a:snd r:embed="rId11" name="click.wav"/>
              </a:hlinkClick>
              <a:extLst>
                <a:ext uri="{FF2B5EF4-FFF2-40B4-BE49-F238E27FC236}">
                  <a16:creationId xmlns:a16="http://schemas.microsoft.com/office/drawing/2014/main" id="{87B831E4-328E-4F39-89B6-6BC7325931AF}"/>
                </a:ext>
              </a:extLst>
            </p:cNvPr>
            <p:cNvSpPr txBox="1"/>
            <p:nvPr/>
          </p:nvSpPr>
          <p:spPr>
            <a:xfrm>
              <a:off x="10064949" y="5391974"/>
              <a:ext cx="2056405" cy="347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SIGUIENTE</a:t>
              </a: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E7F8B5-E967-49D2-862C-1D25844C36B4}"/>
              </a:ext>
            </a:extLst>
          </p:cNvPr>
          <p:cNvGrpSpPr/>
          <p:nvPr/>
        </p:nvGrpSpPr>
        <p:grpSpPr>
          <a:xfrm flipH="1">
            <a:off x="-259936" y="1382968"/>
            <a:ext cx="1417125" cy="491239"/>
            <a:chOff x="10610933" y="2272005"/>
            <a:chExt cx="1417125" cy="491239"/>
          </a:xfrm>
        </p:grpSpPr>
        <p:sp>
          <p:nvSpPr>
            <p:cNvPr id="31" name="Flecha: pentágono 30">
              <a:extLst>
                <a:ext uri="{FF2B5EF4-FFF2-40B4-BE49-F238E27FC236}">
                  <a16:creationId xmlns:a16="http://schemas.microsoft.com/office/drawing/2014/main" id="{B01E06A9-06A2-40D1-AC66-CE41B6B6CD3A}"/>
                </a:ext>
              </a:extLst>
            </p:cNvPr>
            <p:cNvSpPr/>
            <p:nvPr/>
          </p:nvSpPr>
          <p:spPr>
            <a:xfrm rot="10800000">
              <a:off x="10613155" y="2272005"/>
              <a:ext cx="1154967" cy="491239"/>
            </a:xfrm>
            <a:prstGeom prst="homePlat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3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781B0B0-1473-455E-A03B-7E4A1DDB92CD}"/>
                </a:ext>
              </a:extLst>
            </p:cNvPr>
            <p:cNvSpPr txBox="1"/>
            <p:nvPr/>
          </p:nvSpPr>
          <p:spPr>
            <a:xfrm>
              <a:off x="10610933" y="2286793"/>
              <a:ext cx="1417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   6/25</a:t>
              </a:r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46A0DB5-1D06-4DB1-B7D8-41BF4E6D5CE7}"/>
              </a:ext>
            </a:extLst>
          </p:cNvPr>
          <p:cNvSpPr/>
          <p:nvPr/>
        </p:nvSpPr>
        <p:spPr>
          <a:xfrm>
            <a:off x="3549444" y="1753472"/>
            <a:ext cx="5538769" cy="2376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300" dirty="0">
                <a:solidFill>
                  <a:schemeClr val="tx1"/>
                </a:solidFill>
                <a:latin typeface="Escolar1" panose="00000400000000000000" pitchFamily="2" charset="0"/>
              </a:rPr>
              <a:t>MUÑECA (juguete) – MUÑECA (parte del cuerpo)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D0BCEA-408C-41A7-B14C-8340C0346351}"/>
              </a:ext>
            </a:extLst>
          </p:cNvPr>
          <p:cNvSpPr txBox="1"/>
          <p:nvPr/>
        </p:nvSpPr>
        <p:spPr>
          <a:xfrm>
            <a:off x="3781727" y="890373"/>
            <a:ext cx="5785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Piensa en frases con estas palabras polisémicas: 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52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remove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9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642</Words>
  <Application>Microsoft Office PowerPoint</Application>
  <PresentationFormat>Panorámica</PresentationFormat>
  <Paragraphs>126</Paragraphs>
  <Slides>30</Slides>
  <Notes>0</Notes>
  <HiddenSlides>0</HiddenSlides>
  <MMClips>25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Arial Narrow</vt:lpstr>
      <vt:lpstr>Arial Rounded MT Bold</vt:lpstr>
      <vt:lpstr>Calibri</vt:lpstr>
      <vt:lpstr>Calibri Light</vt:lpstr>
      <vt:lpstr>Escolar1</vt:lpstr>
      <vt:lpstr>KG Second Chances Solid</vt:lpstr>
      <vt:lpstr>whatever it takes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Gamifica_tu_aula_3.0</dc:creator>
  <cp:lastModifiedBy>Gamifica_tu_aula_3.0</cp:lastModifiedBy>
  <cp:revision>26</cp:revision>
  <dcterms:created xsi:type="dcterms:W3CDTF">2020-05-20T12:46:32Z</dcterms:created>
  <dcterms:modified xsi:type="dcterms:W3CDTF">2020-05-26T13:55:56Z</dcterms:modified>
</cp:coreProperties>
</file>