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7772400" cy="10058400"/>
  <p:notesSz cx="7772400" cy="10058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erlin Sans FB Demi" panose="020E0802020502020306" pitchFamily="34" charset="0"/>
      <p:bold r:id="rId13"/>
      <p:boldItalic r:id="rId14"/>
    </p:embeddedFont>
    <p:embeddedFont>
      <p:font typeface="Times New Roman" panose="02020603050405020304" pitchFamily="18" charset="0"/>
      <p:regular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76" y="-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0000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0000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0000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09447"/>
            <a:ext cx="6572884" cy="109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90000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2305" y="414629"/>
            <a:ext cx="4906645" cy="1197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SECRETARIA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9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INSTITUTO DE LA EDUCACION BASICA EN </a:t>
            </a:r>
            <a:r>
              <a:rPr sz="1400" b="1" dirty="0">
                <a:latin typeface="Calibri"/>
                <a:cs typeface="Calibri"/>
              </a:rPr>
              <a:t>EL </a:t>
            </a:r>
            <a:r>
              <a:rPr sz="1400" b="1" spc="-5" dirty="0">
                <a:latin typeface="Calibri"/>
                <a:cs typeface="Calibri"/>
              </a:rPr>
              <a:t>ESTADO DE MORELOS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SUBDIRECCION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dirty="0">
                <a:latin typeface="Calibri"/>
                <a:cs typeface="Calibri"/>
              </a:rPr>
              <a:t> EDUCACIÓN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PRIMARIA</a:t>
            </a:r>
            <a:endParaRPr sz="1400" dirty="0">
              <a:latin typeface="Calibri"/>
              <a:cs typeface="Calibri"/>
            </a:endParaRPr>
          </a:p>
          <a:p>
            <a:pPr marL="1325245" marR="1317625" indent="271145">
              <a:lnSpc>
                <a:spcPct val="110000"/>
              </a:lnSpc>
              <a:tabLst>
                <a:tab pos="2503170" algn="l"/>
              </a:tabLst>
            </a:pPr>
            <a:r>
              <a:rPr sz="1400" b="1" spc="-5" dirty="0">
                <a:latin typeface="Calibri"/>
                <a:cs typeface="Calibri"/>
              </a:rPr>
              <a:t>ZONA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XX	SECTOR </a:t>
            </a:r>
            <a:r>
              <a:rPr sz="1400" b="1" spc="-10" dirty="0">
                <a:latin typeface="Calibri"/>
                <a:cs typeface="Calibri"/>
              </a:rPr>
              <a:t>XX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FICHA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DESCRIPTIVA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“X”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33084"/>
              </p:ext>
            </p:extLst>
          </p:nvPr>
        </p:nvGraphicFramePr>
        <p:xfrm>
          <a:off x="457200" y="2016505"/>
          <a:ext cx="6842121" cy="6802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Escuela: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Clave: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Grupo: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Escolar: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s-ES" sz="1300" spc="-5" dirty="0" smtClean="0">
                          <a:latin typeface="Calibri"/>
                          <a:cs typeface="Calibri"/>
                        </a:rPr>
                        <a:t>2020-2021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Alumno: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Fortalezas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Áreas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oportunidad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034">
                <a:tc gridSpan="5">
                  <a:txBody>
                    <a:bodyPr/>
                    <a:lstStyle/>
                    <a:p>
                      <a:pPr marL="67945" marR="19875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Presenta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iniciativa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curioso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interesa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aprender.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70802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 dificultad realiza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sumas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restas.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acuerdo 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capacidades.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580" marR="96520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 escritura es deficiente, no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entiende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escribe.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13525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Respetar y utilizar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puntuación.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Tiene dificultades para leer 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 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fluidez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palabras.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46799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Presenta problemas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resolver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sumas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restas.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983615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Desconoce el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algoritmo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uso de la </a:t>
                      </a:r>
                      <a:r>
                        <a:rPr sz="1300" spc="-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división.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Falta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constantemente.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113664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integra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 trabajo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pares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56">
                <a:tc gridSpan="8"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su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consideración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próximo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300" b="1" spc="-5" dirty="0" smtClean="0">
                          <a:latin typeface="Calibri"/>
                          <a:cs typeface="Calibri"/>
                        </a:rPr>
                        <a:t>2021-2022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234">
                <a:tc gridSpan="8">
                  <a:txBody>
                    <a:bodyPr/>
                    <a:lstStyle/>
                    <a:p>
                      <a:pPr marL="67945" marR="3106420">
                        <a:lnSpc>
                          <a:spcPts val="158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necesita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presentarle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mayor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personalizada.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 requiere gran atención en casa.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Comprometerse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maestro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padres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familia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apoyar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aprendizaje.</a:t>
                      </a:r>
                    </a:p>
                    <a:p>
                      <a:pPr marL="67945" marR="448437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Redactar distintos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tipos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textos.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Dictado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diario.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84963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hábito 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practicarla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casa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menos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minutos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diarios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cuestionarle sobre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 leída.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Practicar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lectura en 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194945">
                        <a:lnSpc>
                          <a:spcPct val="1016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integrándolo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dinámicas.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encaminadas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habilidades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matemáticas,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ejercicios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utilicen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operaciones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básicas.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Implementar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necesidades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educativas.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671830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requiere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asista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manera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regular,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platicar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tutor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dicho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asunto.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Promover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distintas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escolares.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32305" y="414629"/>
            <a:ext cx="4909185" cy="1197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SECRETARIA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9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INSTITUTO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LA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BASICA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ESTADO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MORELOS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SUBDIRECCION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dirty="0">
                <a:latin typeface="Calibri"/>
                <a:cs typeface="Calibri"/>
              </a:rPr>
              <a:t> EDUCACIÓN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PRIMARIA</a:t>
            </a:r>
            <a:endParaRPr sz="1400" dirty="0">
              <a:latin typeface="Calibri"/>
              <a:cs typeface="Calibri"/>
            </a:endParaRPr>
          </a:p>
          <a:p>
            <a:pPr marL="1325245" marR="1320165" indent="271145">
              <a:lnSpc>
                <a:spcPct val="110000"/>
              </a:lnSpc>
              <a:tabLst>
                <a:tab pos="2503170" algn="l"/>
              </a:tabLst>
            </a:pPr>
            <a:r>
              <a:rPr sz="1400" b="1" spc="-5" dirty="0">
                <a:latin typeface="Calibri"/>
                <a:cs typeface="Calibri"/>
              </a:rPr>
              <a:t>ZONA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XX	SECTOR </a:t>
            </a:r>
            <a:r>
              <a:rPr sz="1400" b="1" spc="-10" dirty="0">
                <a:latin typeface="Calibri"/>
                <a:cs typeface="Calibri"/>
              </a:rPr>
              <a:t>XX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FICHA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DESCRIPTIVA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“X”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78879"/>
              </p:ext>
            </p:extLst>
          </p:nvPr>
        </p:nvGraphicFramePr>
        <p:xfrm>
          <a:off x="457200" y="2016505"/>
          <a:ext cx="6842121" cy="7003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Escuela: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Clave: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Grupo: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Alumno: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Fortalezas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Áreas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oportunidad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30">
                <a:tc gridSpan="5">
                  <a:txBody>
                    <a:bodyPr/>
                    <a:lstStyle/>
                    <a:p>
                      <a:pPr marL="67945" marR="195580" algn="just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Presenta iniciativa para realizar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Puede resolver problemas donde se implique el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uso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 algoritmo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suma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resta.</a:t>
                      </a:r>
                    </a:p>
                    <a:p>
                      <a:pPr marL="67945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curioso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interesa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aprender.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836294" algn="just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Es tranquilo, colaborativo y servicial.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trabajos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580" marR="13525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 dificultades para leer 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 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fluidez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palabras.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47180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Mejorar su escritura, respetar y utilizar los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puntuación.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123189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dificultades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multiplicaciones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divisiones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ejercicios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problemas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matemáticos.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1244600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Falta a clases constantemente.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lentamente.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tareas.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125730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expresa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 mayor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soltura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oral.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cuando 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cuestiona 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comentan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 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grupo.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113664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integra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 trabajo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pares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Dificulta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 entender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fracciones.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56">
                <a:tc gridSpan="8"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su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consideración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próximo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300" b="1" spc="-5" dirty="0" smtClean="0">
                          <a:latin typeface="Calibri"/>
                          <a:cs typeface="Calibri"/>
                        </a:rPr>
                        <a:t>2021-2022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06">
                <a:tc gridSpan="8">
                  <a:txBody>
                    <a:bodyPr/>
                    <a:lstStyle/>
                    <a:p>
                      <a:pPr marL="67945" marR="491490">
                        <a:lnSpc>
                          <a:spcPts val="158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hábito 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lectura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casa 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menos 20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minutos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cuestionarle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lectura.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Redactar distintos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tipos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textos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revisar ortografía.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 el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puntuación 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textos.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pares 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257175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encaminadas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habilidades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matemáticas,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ejercicios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utilicen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división.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El alumno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requiere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gran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casa,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platicar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 su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tutor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para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brinde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 apoyo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3067050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su hijo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supervise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 tareas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trabajos.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 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acuerdo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 sus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necesidades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educativas.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Requiere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asista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 de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manera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regular,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platicar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tutor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comprometa.</a:t>
                      </a:r>
                    </a:p>
                    <a:p>
                      <a:pPr marL="67945" marR="125095">
                        <a:lnSpc>
                          <a:spcPts val="16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requiere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realice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interactivas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manipulable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fracciones.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2305" y="414629"/>
            <a:ext cx="4906645" cy="1197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SECRETARIA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9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INSTITUTO DE LA EDUCACION BASICA EN </a:t>
            </a:r>
            <a:r>
              <a:rPr sz="1400" b="1" dirty="0">
                <a:latin typeface="Calibri"/>
                <a:cs typeface="Calibri"/>
              </a:rPr>
              <a:t>EL </a:t>
            </a:r>
            <a:r>
              <a:rPr sz="1400" b="1" spc="-5" dirty="0">
                <a:latin typeface="Calibri"/>
                <a:cs typeface="Calibri"/>
              </a:rPr>
              <a:t>ESTADO DE MORELOS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SUBDIRECCION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dirty="0">
                <a:latin typeface="Calibri"/>
                <a:cs typeface="Calibri"/>
              </a:rPr>
              <a:t> EDUCACIÓN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PRIMARIA</a:t>
            </a:r>
            <a:endParaRPr sz="1400" dirty="0">
              <a:latin typeface="Calibri"/>
              <a:cs typeface="Calibri"/>
            </a:endParaRPr>
          </a:p>
          <a:p>
            <a:pPr marL="1325245" marR="1317625" indent="187325">
              <a:lnSpc>
                <a:spcPct val="110000"/>
              </a:lnSpc>
              <a:tabLst>
                <a:tab pos="2419350" algn="l"/>
              </a:tabLst>
            </a:pPr>
            <a:r>
              <a:rPr sz="1400" b="1" spc="-5" dirty="0">
                <a:latin typeface="Calibri"/>
                <a:cs typeface="Calibri"/>
              </a:rPr>
              <a:t>ZONA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XX	SECTOR </a:t>
            </a:r>
            <a:r>
              <a:rPr sz="1400" b="1" spc="-10" dirty="0">
                <a:latin typeface="Calibri"/>
                <a:cs typeface="Calibri"/>
              </a:rPr>
              <a:t>XX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lang="es-ES" sz="1400" b="1" spc="-5" dirty="0" smtClean="0">
                <a:latin typeface="Calibri"/>
                <a:cs typeface="Calibri"/>
              </a:rPr>
              <a:t>F</a:t>
            </a:r>
            <a:r>
              <a:rPr sz="1400" b="1" dirty="0" err="1" smtClean="0">
                <a:latin typeface="Calibri"/>
                <a:cs typeface="Calibri"/>
              </a:rPr>
              <a:t>ICHA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DESCRIPTIVA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“X”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52989"/>
              </p:ext>
            </p:extLst>
          </p:nvPr>
        </p:nvGraphicFramePr>
        <p:xfrm>
          <a:off x="457200" y="2016505"/>
          <a:ext cx="6842121" cy="7206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Escuela: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Clave: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Grupo: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Alumno: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Fortalezas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Áreas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oportunidad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735">
                <a:tc gridSpan="5">
                  <a:txBody>
                    <a:bodyPr/>
                    <a:lstStyle/>
                    <a:p>
                      <a:pPr marL="67945" marR="238125">
                        <a:lnSpc>
                          <a:spcPct val="101499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Hay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momentos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 presenta 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tiene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iniciativa para realizar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19367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Puede resolver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problemas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implique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uso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 algoritmo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suma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resta.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9207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Asiste 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clases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prácticamente todos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días y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permanece en clases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durante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toda la jornada y el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tiempo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rezago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escolar.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Suele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participar si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motiva.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580" marR="132080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 dificultades para leer 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 y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fluidez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palabras.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63944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dificultades con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algoritmo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división.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Necesario prestarle atención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casa.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26987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cumple con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tareas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trabajos,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cuando las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 las suele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hacer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mal 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mala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manera.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 presta atención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indicaciones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o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instrucciones.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23177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suele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comprender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explicaciones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escritura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 suele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ser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entendible.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7175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imperativo,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platica 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juega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mucho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compañeros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sobre todo con su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compañera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Itzel.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indisciplinado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veces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desobediente.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29083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distrae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juguetes,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estampas,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tatuajes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cualquier cosa que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vendan en la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calle.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 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gusta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parejas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0">
                <a:tc gridSpan="8"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su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consideración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el próximo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2020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4870">
                <a:tc gridSpan="8">
                  <a:txBody>
                    <a:bodyPr/>
                    <a:lstStyle/>
                    <a:p>
                      <a:pPr marL="67945" marR="492125">
                        <a:lnSpc>
                          <a:spcPts val="158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hábito 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casa al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menos 20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minutos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cuestionarle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lectura.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Redactar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distintos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tipos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textos.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 el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puntuación 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textos.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participación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mediante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dinámicas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motivarlo.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259079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encaminadas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habilidades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matemáticas,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ejercicios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utilicen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división.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317944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Actividades 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acuerdo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a sus necesidades educativas.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Mejorar en su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disciplina 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comportamiento.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Mejorar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Platicar 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tutor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que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apoye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casa.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2305" y="414629"/>
            <a:ext cx="4906645" cy="1197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SECRETARIA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9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INSTITUTO DE LA EDUCACION BASICA EN </a:t>
            </a:r>
            <a:r>
              <a:rPr sz="1400" b="1" dirty="0">
                <a:latin typeface="Calibri"/>
                <a:cs typeface="Calibri"/>
              </a:rPr>
              <a:t>EL </a:t>
            </a:r>
            <a:r>
              <a:rPr sz="1400" b="1" spc="-5" dirty="0">
                <a:latin typeface="Calibri"/>
                <a:cs typeface="Calibri"/>
              </a:rPr>
              <a:t>ESTADO DE MORELOS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SUBDIRECCION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dirty="0">
                <a:latin typeface="Calibri"/>
                <a:cs typeface="Calibri"/>
              </a:rPr>
              <a:t> EDUCACIÓN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PRIMARIA</a:t>
            </a:r>
            <a:endParaRPr sz="1400" dirty="0">
              <a:latin typeface="Calibri"/>
              <a:cs typeface="Calibri"/>
            </a:endParaRPr>
          </a:p>
          <a:p>
            <a:pPr marL="1325245" marR="1317625" indent="271145">
              <a:lnSpc>
                <a:spcPct val="110000"/>
              </a:lnSpc>
              <a:tabLst>
                <a:tab pos="2503170" algn="l"/>
              </a:tabLst>
            </a:pPr>
            <a:r>
              <a:rPr sz="1400" b="1" spc="-5" dirty="0">
                <a:latin typeface="Calibri"/>
                <a:cs typeface="Calibri"/>
              </a:rPr>
              <a:t>ZONA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XX	SECTOR </a:t>
            </a:r>
            <a:r>
              <a:rPr sz="1400" b="1" spc="-10" dirty="0">
                <a:latin typeface="Calibri"/>
                <a:cs typeface="Calibri"/>
              </a:rPr>
              <a:t>XX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FICHA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DESCRIPTIVA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“X”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16196"/>
              </p:ext>
            </p:extLst>
          </p:nvPr>
        </p:nvGraphicFramePr>
        <p:xfrm>
          <a:off x="457200" y="2016505"/>
          <a:ext cx="6842121" cy="660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Escuela: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Clave: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Grupo: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Alumno: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Fortalezas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Áreas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oportunidad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539">
                <a:tc gridSpan="5">
                  <a:txBody>
                    <a:bodyPr/>
                    <a:lstStyle/>
                    <a:p>
                      <a:pPr marL="67945" marR="426084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atento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servicial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cuando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propone.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Asiste puntualmente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prácticamente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días.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281940">
                        <a:lnSpc>
                          <a:spcPts val="16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Si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motiva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habla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 el suele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trabajar.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tranquilo.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Siempre cumple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ciertas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 hace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tareas.</a:t>
                      </a:r>
                    </a:p>
                    <a:p>
                      <a:pPr marL="68580" marR="100012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En equipo suele ser indisciplinado.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 le gusta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participar.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Suele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dormirse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clase.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Necesario prestarle atención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casa.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13525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 dificultades para leer 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 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fluidez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palabras.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786130">
                        <a:lnSpc>
                          <a:spcPts val="16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presta atención 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indicaciones,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explicaciones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instrucciones.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dificultades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resolver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problemas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436245">
                        <a:lnSpc>
                          <a:spcPts val="159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matemáticos 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uso 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operaciones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básicas.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sabe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multiplicar 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dividir.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8580" marR="30289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Sale muchas veces al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baño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se tarda mucho.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 escritura no 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entendible.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su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consideración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próximo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300" b="1" spc="-5" dirty="0" smtClean="0">
                          <a:latin typeface="Calibri"/>
                          <a:cs typeface="Calibri"/>
                        </a:rPr>
                        <a:t>2021-2022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6089">
                <a:tc gridSpan="8">
                  <a:txBody>
                    <a:bodyPr/>
                    <a:lstStyle/>
                    <a:p>
                      <a:pPr marL="67945" marR="3106420">
                        <a:lnSpc>
                          <a:spcPts val="158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necesita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presentarle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mayor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personalizada.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 requiere gran atención en casa.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849630">
                        <a:lnSpc>
                          <a:spcPts val="1580"/>
                        </a:lnSpc>
                        <a:spcBef>
                          <a:spcPts val="1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Comprometerse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maestro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padres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familia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apoyar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aprendizaje.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Consolidar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hábito 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practicarla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casa por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menos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20 minutos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diarios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4459605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cuestionarle sobre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leída.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Practicar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lectura en 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194945">
                        <a:lnSpc>
                          <a:spcPts val="158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encaminadas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habilidades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matemáticas,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ejercicios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utilicen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operaciones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básicas.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1724660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Implementar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de acuerdo 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necesidades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educativas.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Promover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participación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distintas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escolares.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Motivar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preste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indicaciones,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explicaciones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instrucciones.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32305" y="414629"/>
            <a:ext cx="4909185" cy="1197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SECRETARIA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9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INSTITUTO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LA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BASICA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ESTADO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MORELOS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SUBDIRECCION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dirty="0">
                <a:latin typeface="Calibri"/>
                <a:cs typeface="Calibri"/>
              </a:rPr>
              <a:t> EDUCACIÓN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PRIMARIA</a:t>
            </a:r>
            <a:endParaRPr sz="1400" dirty="0">
              <a:latin typeface="Calibri"/>
              <a:cs typeface="Calibri"/>
            </a:endParaRPr>
          </a:p>
          <a:p>
            <a:pPr marL="1325245" marR="1320165" indent="271145">
              <a:lnSpc>
                <a:spcPct val="110000"/>
              </a:lnSpc>
              <a:tabLst>
                <a:tab pos="2503170" algn="l"/>
              </a:tabLst>
            </a:pPr>
            <a:r>
              <a:rPr sz="1400" b="1" spc="-5" dirty="0">
                <a:latin typeface="Calibri"/>
                <a:cs typeface="Calibri"/>
              </a:rPr>
              <a:t>ZONA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XX	SECTOR </a:t>
            </a:r>
            <a:r>
              <a:rPr sz="1400" b="1" spc="-10" dirty="0">
                <a:latin typeface="Calibri"/>
                <a:cs typeface="Calibri"/>
              </a:rPr>
              <a:t>XX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FICHA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DESCRIPTIVA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“X”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86692"/>
              </p:ext>
            </p:extLst>
          </p:nvPr>
        </p:nvGraphicFramePr>
        <p:xfrm>
          <a:off x="457200" y="2016505"/>
          <a:ext cx="6842121" cy="5996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Escuela: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Clave: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Grupo: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Grado: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Alumno: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Fortalezas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Áreas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oportunidad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203">
                <a:tc gridSpan="5">
                  <a:txBody>
                    <a:bodyPr/>
                    <a:lstStyle/>
                    <a:p>
                      <a:pPr marL="67945" marR="781050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En lo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 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tranquilo.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atento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servicial.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19875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Presenta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iniciativa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clase, aunque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143319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comúnmente erróneamente.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Sabe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sumar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restar.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escritura 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entendible.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81280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gusta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participar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las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distintas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grupo.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 ofrece para leer, aunque le cuesta trabajo.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764540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Presta atención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 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indicaciones.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Trabaja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bien 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equipos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pares.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580" marR="256540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dificultades para leer en voz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alta y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poca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fluidez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palabras.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Tiene dificultades para multiplicar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dividir.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 escritura 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poco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entendible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 respeta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233679" algn="just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signos de puntuación y las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reglas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ortográficas.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equipos suele ser indisciplinado, aunque la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mayoría de veces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porque 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 provoca.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 marR="1244600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Falta constantemente a clases.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 realiza tareas.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actividades.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79">
                <a:tc gridSpan="8"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su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consideración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próximo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300" b="1" spc="-5" dirty="0" smtClean="0">
                          <a:latin typeface="Calibri"/>
                          <a:cs typeface="Calibri"/>
                        </a:rPr>
                        <a:t>2021-2022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3397">
                <a:tc gridSpan="8">
                  <a:txBody>
                    <a:bodyPr/>
                    <a:lstStyle/>
                    <a:p>
                      <a:pPr marL="67945" marR="424180">
                        <a:lnSpc>
                          <a:spcPts val="158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Recomiendo hablar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 padres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familia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tutor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comprometa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alumno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asista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normalmente 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clases.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496570">
                        <a:lnSpc>
                          <a:spcPts val="158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hábito 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casa 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menos 20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minutos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cuestionarle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lectura.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Redactar distintos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tipos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textos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revisar ortografía.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Consolidar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 de puntuación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textos.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259715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encaminadas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habilidades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matemáticas,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ejercicios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utilicen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multiplicación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división.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El alumno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requiere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gran atención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casa,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platicar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tutor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para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brinde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apoyo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234442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 hijo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supervise sus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tareas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corrija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trabajos.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 de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 sus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necesidades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educativas.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32305" y="414629"/>
            <a:ext cx="4906645" cy="1197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SECRETARIA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EDUCACION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9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INSTITUTO DE LA EDUCACION BASICA EN </a:t>
            </a:r>
            <a:r>
              <a:rPr sz="1400" b="1" dirty="0">
                <a:latin typeface="Calibri"/>
                <a:cs typeface="Calibri"/>
              </a:rPr>
              <a:t>EL </a:t>
            </a:r>
            <a:r>
              <a:rPr sz="1400" b="1" spc="-5" dirty="0">
                <a:latin typeface="Calibri"/>
                <a:cs typeface="Calibri"/>
              </a:rPr>
              <a:t>ESTADO DE MORELOS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SUBDIRECCION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dirty="0">
                <a:latin typeface="Calibri"/>
                <a:cs typeface="Calibri"/>
              </a:rPr>
              <a:t> EDUCACIÓN</a:t>
            </a:r>
            <a:r>
              <a:rPr sz="1400" b="1" spc="3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PRIMARIA</a:t>
            </a:r>
            <a:endParaRPr sz="1400" dirty="0">
              <a:latin typeface="Calibri"/>
              <a:cs typeface="Calibri"/>
            </a:endParaRPr>
          </a:p>
          <a:p>
            <a:pPr marL="1325245" marR="1317625" indent="271145">
              <a:lnSpc>
                <a:spcPct val="110000"/>
              </a:lnSpc>
              <a:tabLst>
                <a:tab pos="2503170" algn="l"/>
              </a:tabLst>
            </a:pPr>
            <a:r>
              <a:rPr sz="1400" b="1" spc="-5" dirty="0">
                <a:latin typeface="Calibri"/>
                <a:cs typeface="Calibri"/>
              </a:rPr>
              <a:t>ZONA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XX	SECTOR </a:t>
            </a:r>
            <a:r>
              <a:rPr sz="1400" b="1" spc="-10" dirty="0">
                <a:latin typeface="Calibri"/>
                <a:cs typeface="Calibri"/>
              </a:rPr>
              <a:t>XX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FICHA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DESCRIPTIVA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“X”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68815"/>
              </p:ext>
            </p:extLst>
          </p:nvPr>
        </p:nvGraphicFramePr>
        <p:xfrm>
          <a:off x="457200" y="2016505"/>
          <a:ext cx="7115808" cy="7384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59">
                <a:tc gridSpan="2"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FICHA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DESCRIPTIVA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DEL GRUPO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Logros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alcanzados: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Dificultades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persisten: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903">
                <a:tc>
                  <a:txBody>
                    <a:bodyPr/>
                    <a:lstStyle/>
                    <a:p>
                      <a:pPr marL="67945" marR="62230">
                        <a:lnSpc>
                          <a:spcPts val="1580"/>
                        </a:lnSpc>
                        <a:spcBef>
                          <a:spcPts val="4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utilizan</a:t>
                      </a:r>
                      <a:r>
                        <a:rPr sz="13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tablas</a:t>
                      </a:r>
                      <a:r>
                        <a:rPr sz="13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como</a:t>
                      </a:r>
                      <a:r>
                        <a:rPr sz="13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recurso</a:t>
                      </a:r>
                      <a:r>
                        <a:rPr sz="13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ordenar información.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4135">
                        <a:lnSpc>
                          <a:spcPts val="1590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utilizan</a:t>
                      </a:r>
                      <a:r>
                        <a:rPr sz="13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títulos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subtítulos</a:t>
                      </a:r>
                      <a:r>
                        <a:rPr sz="13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organizar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 jerarquizar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información.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1594">
                        <a:lnSpc>
                          <a:spcPts val="1580"/>
                        </a:lnSpc>
                        <a:tabLst>
                          <a:tab pos="424815" algn="l"/>
                          <a:tab pos="1135380" algn="l"/>
                          <a:tab pos="1986914" algn="l"/>
                          <a:tab pos="2305685" algn="l"/>
                          <a:tab pos="3094355" algn="l"/>
                          <a:tab pos="330644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	al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umn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	ide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tif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n	las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es	y	las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características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generales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las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adivinanzas,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adapta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5405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ritmo,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entonación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modulación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voz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leerla.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2230">
                        <a:lnSpc>
                          <a:spcPts val="1580"/>
                        </a:lnSpc>
                        <a:spcBef>
                          <a:spcPts val="5"/>
                        </a:spcBef>
                        <a:tabLst>
                          <a:tab pos="417195" algn="l"/>
                          <a:tab pos="906780" algn="l"/>
                          <a:tab pos="1692910" algn="l"/>
                          <a:tab pos="2533650" algn="l"/>
                          <a:tab pos="291909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os	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lv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n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blemas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	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lican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identificar</a:t>
                      </a:r>
                      <a:r>
                        <a:rPr sz="13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regularidad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sucesiones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progresión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aritmética.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2230">
                        <a:lnSpc>
                          <a:spcPct val="101499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producen,</a:t>
                      </a:r>
                      <a:r>
                        <a:rPr sz="13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leen</a:t>
                      </a:r>
                      <a:r>
                        <a:rPr sz="13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escriben</a:t>
                      </a:r>
                      <a:r>
                        <a:rPr sz="13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números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naturales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hasta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cuatro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cifras.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estudiantes</a:t>
                      </a:r>
                      <a:r>
                        <a:rPr sz="13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utilizan</a:t>
                      </a:r>
                      <a:r>
                        <a:rPr sz="13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algoritmo</a:t>
                      </a:r>
                      <a:r>
                        <a:rPr sz="13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convencional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5405">
                        <a:lnSpc>
                          <a:spcPct val="101499"/>
                        </a:lnSpc>
                        <a:spcBef>
                          <a:spcPts val="10"/>
                        </a:spcBef>
                        <a:tabLst>
                          <a:tab pos="506730" algn="l"/>
                          <a:tab pos="1185545" algn="l"/>
                          <a:tab pos="1747520" algn="l"/>
                          <a:tab pos="1969770" algn="l"/>
                          <a:tab pos="2507615" algn="l"/>
                          <a:tab pos="2887980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ara	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solv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er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suma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	o	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as	con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meros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naturales.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4135">
                        <a:lnSpc>
                          <a:spcPct val="101499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resuelven</a:t>
                      </a:r>
                      <a:r>
                        <a:rPr sz="13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problemas</a:t>
                      </a:r>
                      <a:r>
                        <a:rPr sz="13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vinculados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 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reloj 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calendario.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4135" algn="just">
                        <a:lnSpc>
                          <a:spcPts val="158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 los alumnos se les dificulta comprender lo que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leer.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4135" algn="just">
                        <a:lnSpc>
                          <a:spcPts val="159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 les dificulta seguir instrucciones y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entender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explicaciones.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6040" algn="just">
                        <a:lnSpc>
                          <a:spcPts val="158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 algunos alumnos se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les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 leer en voz alta 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manera fluida.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3500" algn="just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niños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emplean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puntuación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 diversos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tipos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textos.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5405" algn="just">
                        <a:lnSpc>
                          <a:spcPts val="158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algunos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se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escribir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claridad.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2230" algn="just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Algunos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resuelven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problemas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impliquen dividir y multiplicar mediante diversos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procedimientos.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algn="just">
                        <a:lnSpc>
                          <a:spcPts val="154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niños</a:t>
                      </a:r>
                      <a:r>
                        <a:rPr sz="13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identifican</a:t>
                      </a:r>
                      <a:r>
                        <a:rPr sz="1300" spc="5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características</a:t>
                      </a:r>
                      <a:r>
                        <a:rPr sz="13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algn="just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figuras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planas, simples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compuestas.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731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dificulta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fracciones</a:t>
                      </a:r>
                      <a:r>
                        <a:rPr sz="13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identificar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equivalencias.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66040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dificulta</a:t>
                      </a:r>
                      <a:r>
                        <a:rPr sz="13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3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sumas</a:t>
                      </a:r>
                      <a:r>
                        <a:rPr sz="13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restas</a:t>
                      </a:r>
                      <a:r>
                        <a:rPr sz="13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punto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decimal.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conocen los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números romanos.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67">
                <a:tc gridSpan="2"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generales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intervención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docente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próximo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año: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206">
                <a:tc gridSpan="2">
                  <a:txBody>
                    <a:bodyPr/>
                    <a:lstStyle/>
                    <a:p>
                      <a:pPr marL="67945" marR="61594" algn="just">
                        <a:lnSpc>
                          <a:spcPts val="158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Mantener a los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alumnos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dentro de las rutinas escolares, propiciando su participación exitosa, trabajar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estilos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ritmos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aprendizajes,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manteniendo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motivación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constante.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Otorgar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responsabilidades</a:t>
                      </a:r>
                      <a:r>
                        <a:rPr sz="13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dentro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aula,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promoviendo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clima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reglas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claro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seguimiento</a:t>
                      </a:r>
                      <a:r>
                        <a:rPr sz="13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66675" algn="just">
                        <a:lnSpc>
                          <a:spcPts val="158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normas, mantener comunicación constante con los padres de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familia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acerca de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sucesos del día a día,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así como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los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aprendizajes esperados.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70485" algn="just">
                        <a:lnSpc>
                          <a:spcPts val="158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Realizar ejercicios donde escriban notas sobre acontecimientos que ocurren en su comunidad para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integrarlas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 la biblioteca del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aula.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algn="just">
                        <a:lnSpc>
                          <a:spcPts val="154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Leer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poemas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identificar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subrayar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todas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características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(rimas,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estrofas,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versos)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69215" algn="just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Realizar ejercicios de dictado donde coloquen correctamente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signos de puntuación que se necesiten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(coma,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puntos,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guiones, signos 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interrogación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exclamación,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etc.), analizar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cada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uno de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ellos.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68580" algn="just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Que dominen al 100% las 4 operaciones básicas para que puedan resolver sin problemas los desafíos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matemáticos.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45065"/>
              </p:ext>
            </p:extLst>
          </p:nvPr>
        </p:nvGraphicFramePr>
        <p:xfrm>
          <a:off x="457200" y="457200"/>
          <a:ext cx="7115809" cy="4310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cumplan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tareas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diariamente.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 marR="2094864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practiquen 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diaria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mejorar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comprensión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lectora.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Redacten distintos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tipos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textos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mejorar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su ortográfica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caligrafía.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Comprometer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padres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familia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interesen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educación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progreso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hijos.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Recomendaciones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mayor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necesidad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apoyo: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39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Trabajar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resulten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llamativas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motive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poder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cumplir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66675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educativas,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necesario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llevar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registro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todas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realizan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informar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padres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familia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trabajos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tareas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donde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cumple.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Poner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más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necesidades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estos alumnos.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 marR="710565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personalizada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alumnos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muchas dificultas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tanto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lectura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como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escritura.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Comprensión lectora y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resolución de problemas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matemáticos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2032</Words>
  <Application>Microsoft Office PowerPoint</Application>
  <PresentationFormat>Personalizado</PresentationFormat>
  <Paragraphs>203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Berlin Sans FB Demi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Johnny Munguia España</dc:creator>
  <cp:lastModifiedBy>Antonio Ciudad Real Núñez</cp:lastModifiedBy>
  <cp:revision>3</cp:revision>
  <dcterms:created xsi:type="dcterms:W3CDTF">2021-05-24T21:04:06Z</dcterms:created>
  <dcterms:modified xsi:type="dcterms:W3CDTF">2021-05-27T07:02:04Z</dcterms:modified>
</cp:coreProperties>
</file>