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 snapToObjects="1" showGuides="1">
      <p:cViewPr varScale="1">
        <p:scale>
          <a:sx n="121" d="100"/>
          <a:sy n="121" d="100"/>
        </p:scale>
        <p:origin x="648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E799E0-B670-A947-8CE1-AB3398F33D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8EE33A1-311B-2044-8D21-0B0395E771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77FB42-60FA-A841-AC53-3F185F7A4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E4795-E6F3-2145-BA83-867A21C30515}" type="datetimeFigureOut">
              <a:rPr lang="es-ES_tradnl" smtClean="0"/>
              <a:t>15/1/23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3B5EAC7-5E46-BE42-9994-7B8E43B22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2EB6BB-F3C8-1441-8BD6-375C338AC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43A0-B13F-C34F-BEFF-EA2E9BAC8D8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73109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26004C-6228-4B48-8A0A-BA4F2A258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ABC7F1D-2EC1-B84E-9951-AF95B24D4A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04A7E67-89EC-984B-A73E-B05A7EFE8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E4795-E6F3-2145-BA83-867A21C30515}" type="datetimeFigureOut">
              <a:rPr lang="es-ES_tradnl" smtClean="0"/>
              <a:t>15/1/23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34671D-E401-4149-B86E-18676F697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779471-802A-1449-886A-13394AC0E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43A0-B13F-C34F-BEFF-EA2E9BAC8D8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39182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1FFC972-EF66-C54A-B64E-EC5152E2B6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9AE9EF4-8180-AE44-9755-1D31266D0D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7FCD23C-B121-DE4A-A1E0-FBC447F90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E4795-E6F3-2145-BA83-867A21C30515}" type="datetimeFigureOut">
              <a:rPr lang="es-ES_tradnl" smtClean="0"/>
              <a:t>15/1/23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51702A6-9B14-0C42-B197-FCB17FD33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F62840-81AC-FC44-BBC7-63C0F6D0B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43A0-B13F-C34F-BEFF-EA2E9BAC8D8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72115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4B7C3A-B945-4D4D-ABDB-D8F7144AD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B0A0BA-EE84-204C-A083-915065AA9D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52A22D-5053-2544-B050-6129EC2DA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E4795-E6F3-2145-BA83-867A21C30515}" type="datetimeFigureOut">
              <a:rPr lang="es-ES_tradnl" smtClean="0"/>
              <a:t>15/1/23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8CB0A8-C58A-2B43-A0BD-BF7D5406E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D0B79D4-0C81-EE40-A938-E75EDF9A6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43A0-B13F-C34F-BEFF-EA2E9BAC8D8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89345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CA552-A878-3D49-BF54-8FE374EF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41CDC3E-74DF-8947-848E-2685C8E12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C73912E-4BF3-5A41-85A7-B1C4B077A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E4795-E6F3-2145-BA83-867A21C30515}" type="datetimeFigureOut">
              <a:rPr lang="es-ES_tradnl" smtClean="0"/>
              <a:t>15/1/23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683A619-6C38-7C45-AEDA-8103FF7FB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9A61C02-5180-CD47-8B21-B9F47FDFB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43A0-B13F-C34F-BEFF-EA2E9BAC8D8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00876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1AFE9E-2D8E-4848-AD34-C9CD3F23C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F4E4AE6-6354-0942-8966-D37583CA3A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2ADDD10-F255-134E-BA08-AFF69A4476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547AF6A-C471-2F42-95FF-50636B19F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E4795-E6F3-2145-BA83-867A21C30515}" type="datetimeFigureOut">
              <a:rPr lang="es-ES_tradnl" smtClean="0"/>
              <a:t>15/1/23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3B43310-4CB1-7342-83B9-0C1BD0E16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AB36658-E448-4244-8CD4-47A717311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43A0-B13F-C34F-BEFF-EA2E9BAC8D8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76004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332C08-D2DF-7942-A704-CD0D4016E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EE375A5-078A-C947-AD34-4FC6BD90BE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6D2090D-8ED4-6445-A573-06E8BCBEB1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9BEC87E-6B44-8D4E-89D8-1807150191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24E1728-FEF0-0D48-9F01-20FBBB4246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281E7AF-9160-E242-A2EC-D5CA567D0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E4795-E6F3-2145-BA83-867A21C30515}" type="datetimeFigureOut">
              <a:rPr lang="es-ES_tradnl" smtClean="0"/>
              <a:t>15/1/23</a:t>
            </a:fld>
            <a:endParaRPr lang="es-ES_tradn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5D01F9B-1BFD-DC4F-B4EB-A71236D12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9E2E34B-6F1E-2240-A536-260CD3F5D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43A0-B13F-C34F-BEFF-EA2E9BAC8D8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35158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C1F593-C56C-3E45-BB9F-AAFE8E29B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D9A403D-CB14-BE46-9369-370E0984A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E4795-E6F3-2145-BA83-867A21C30515}" type="datetimeFigureOut">
              <a:rPr lang="es-ES_tradnl" smtClean="0"/>
              <a:t>15/1/23</a:t>
            </a:fld>
            <a:endParaRPr lang="es-ES_tradn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E85D62A-3F03-FC41-8653-A362BAA23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F95C184-D5EC-1847-83D3-9001123D4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43A0-B13F-C34F-BEFF-EA2E9BAC8D8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56329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BCB8420-DA0E-E04A-9342-143CC0E86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E4795-E6F3-2145-BA83-867A21C30515}" type="datetimeFigureOut">
              <a:rPr lang="es-ES_tradnl" smtClean="0"/>
              <a:t>15/1/23</a:t>
            </a:fld>
            <a:endParaRPr lang="es-ES_tradn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7169AB1-6F8E-B545-B7D7-58B816F0C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0BC19F3-326A-8F43-BD4E-AAB633427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43A0-B13F-C34F-BEFF-EA2E9BAC8D8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63001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824581-0FB8-0147-9C78-946659565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E4DD134-2511-5A4F-8A54-B42D2B75A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E24B78D-98A0-DA45-98BA-580C4D9B24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1B7715E-719B-D448-899D-A981D1064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E4795-E6F3-2145-BA83-867A21C30515}" type="datetimeFigureOut">
              <a:rPr lang="es-ES_tradnl" smtClean="0"/>
              <a:t>15/1/23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C86DA6E-94B8-A840-932C-9BC3E3C97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B6BC9E2-E09D-FC4F-80FB-C5435DC13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43A0-B13F-C34F-BEFF-EA2E9BAC8D8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89061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6CB50C-2DDD-F34B-B977-4E0BEA93D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F5B4BE0-B742-5544-BADA-BACE6E38A1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B3D60DB-3A4B-524E-AEE4-DC31F5BD24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13C52F5-8F17-8E45-B1E4-948A0A484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E4795-E6F3-2145-BA83-867A21C30515}" type="datetimeFigureOut">
              <a:rPr lang="es-ES_tradnl" smtClean="0"/>
              <a:t>15/1/23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7F89440-C6C4-CA44-BDF8-B7C656AF7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2956222-824E-8D43-91AE-1F4DB96EF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43A0-B13F-C34F-BEFF-EA2E9BAC8D8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97642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D879F97-ED4A-8C49-9760-C72457DD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43ACF9F-41C0-3048-89A1-B3A2F80208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41797FE-726E-C347-B29A-BA13470E89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E4795-E6F3-2145-BA83-867A21C30515}" type="datetimeFigureOut">
              <a:rPr lang="es-ES_tradnl" smtClean="0"/>
              <a:t>15/1/23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BB57584-119D-3648-B029-F7F4672603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0082F8-EEBE-CF41-B820-7195440F8D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443A0-B13F-C34F-BEFF-EA2E9BAC8D8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9444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A8D7E930-1921-884F-A731-2AE8739316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567793"/>
              </p:ext>
            </p:extLst>
          </p:nvPr>
        </p:nvGraphicFramePr>
        <p:xfrm>
          <a:off x="231229" y="893379"/>
          <a:ext cx="11687503" cy="561252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550347">
                  <a:extLst>
                    <a:ext uri="{9D8B030D-6E8A-4147-A177-3AD203B41FA5}">
                      <a16:colId xmlns:a16="http://schemas.microsoft.com/office/drawing/2014/main" val="229954756"/>
                    </a:ext>
                  </a:extLst>
                </a:gridCol>
                <a:gridCol w="134277">
                  <a:extLst>
                    <a:ext uri="{9D8B030D-6E8A-4147-A177-3AD203B41FA5}">
                      <a16:colId xmlns:a16="http://schemas.microsoft.com/office/drawing/2014/main" val="2291192852"/>
                    </a:ext>
                  </a:extLst>
                </a:gridCol>
                <a:gridCol w="4365802">
                  <a:extLst>
                    <a:ext uri="{9D8B030D-6E8A-4147-A177-3AD203B41FA5}">
                      <a16:colId xmlns:a16="http://schemas.microsoft.com/office/drawing/2014/main" val="1243505275"/>
                    </a:ext>
                  </a:extLst>
                </a:gridCol>
                <a:gridCol w="4637077">
                  <a:extLst>
                    <a:ext uri="{9D8B030D-6E8A-4147-A177-3AD203B41FA5}">
                      <a16:colId xmlns:a16="http://schemas.microsoft.com/office/drawing/2014/main" val="567720415"/>
                    </a:ext>
                  </a:extLst>
                </a:gridCol>
              </a:tblGrid>
              <a:tr h="360107">
                <a:tc>
                  <a:txBody>
                    <a:bodyPr/>
                    <a:lstStyle/>
                    <a:p>
                      <a:r>
                        <a:rPr lang="es-ES_tradnl" sz="1200" dirty="0">
                          <a:effectLst/>
                          <a:latin typeface="KG Miss Kindergarten" panose="02000000000000000000" pitchFamily="2" charset="77"/>
                        </a:rPr>
                        <a:t>TÓPICO GENERATIVO: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r>
                        <a:rPr lang="es-ES_tradnl" sz="14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4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861726"/>
                  </a:ext>
                </a:extLst>
              </a:tr>
              <a:tr h="360107">
                <a:tc>
                  <a:txBody>
                    <a:bodyPr/>
                    <a:lstStyle/>
                    <a:p>
                      <a:r>
                        <a:rPr lang="es-ES_tradnl" sz="1200" dirty="0">
                          <a:effectLst/>
                          <a:latin typeface="KG Miss Kindergarten" panose="02000000000000000000" pitchFamily="2" charset="77"/>
                        </a:rPr>
                        <a:t>Hilos Conductores: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just"/>
                      <a:r>
                        <a:rPr lang="es-ES_tradnl" sz="9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4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8714848"/>
                  </a:ext>
                </a:extLst>
              </a:tr>
              <a:tr h="425126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1200" dirty="0">
                          <a:effectLst/>
                          <a:latin typeface="KG Miss Kindergarten" panose="02000000000000000000" pitchFamily="2" charset="77"/>
                        </a:rPr>
                        <a:t>PRODUCTO FINAL: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>
                          <a:effectLst/>
                          <a:latin typeface="KG Miss Kindergarten" panose="02000000000000000000" pitchFamily="2" charset="77"/>
                        </a:rPr>
                        <a:t>ÁREAS/ASIGNATURAS IMPLICADAS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>
                          <a:effectLst/>
                          <a:latin typeface="KG Miss Kindergarten" panose="02000000000000000000" pitchFamily="2" charset="77"/>
                        </a:rPr>
                        <a:t>TEMPORALIZACIÓN</a:t>
                      </a:r>
                      <a:endParaRPr lang="es-ES" sz="14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2073998"/>
                  </a:ext>
                </a:extLst>
              </a:tr>
              <a:tr h="1246226">
                <a:tc gridSpan="2">
                  <a:txBody>
                    <a:bodyPr/>
                    <a:lstStyle/>
                    <a:p>
                      <a:pPr indent="-180975" algn="just"/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>
                        <a:tabLst>
                          <a:tab pos="1787525" algn="l"/>
                        </a:tabLst>
                      </a:pPr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	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_tradnl" sz="9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4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just"/>
                      <a:r>
                        <a:rPr lang="es-ES_tradnl" sz="9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4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just"/>
                      <a:r>
                        <a:rPr lang="es-ES_tradnl" sz="9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4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_tradnl" sz="9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4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2438971"/>
                  </a:ext>
                </a:extLst>
              </a:tr>
              <a:tr h="960286">
                <a:tc gridSpan="2">
                  <a:txBody>
                    <a:bodyPr/>
                    <a:lstStyle/>
                    <a:p>
                      <a:pPr indent="-180975" algn="just"/>
                      <a:r>
                        <a:rPr lang="es-ES_tradnl" sz="1200" dirty="0">
                          <a:effectLst/>
                          <a:latin typeface="KG Miss Kindergarten" panose="02000000000000000000" pitchFamily="2" charset="77"/>
                        </a:rPr>
                        <a:t>SITUACIÓN DE APRENDIZAJE: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_tradnl" sz="9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4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just"/>
                      <a:r>
                        <a:rPr lang="es-ES_tradnl" sz="9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4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just"/>
                      <a:r>
                        <a:rPr lang="es-ES_tradnl" sz="9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4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just"/>
                      <a:r>
                        <a:rPr lang="es-ES_tradnl" sz="9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4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969554"/>
                  </a:ext>
                </a:extLst>
              </a:tr>
              <a:tr h="2260672">
                <a:tc gridSpan="2">
                  <a:txBody>
                    <a:bodyPr/>
                    <a:lstStyle/>
                    <a:p>
                      <a:pPr>
                        <a:spcBef>
                          <a:spcPts val="1800"/>
                        </a:spcBef>
                        <a:spcAft>
                          <a:spcPts val="400"/>
                        </a:spcAft>
                      </a:pPr>
                      <a:r>
                        <a:rPr lang="es-ES_tradnl" sz="1400">
                          <a:effectLst/>
                          <a:latin typeface="KG Miss Kindergarten" panose="02000000000000000000" pitchFamily="2" charset="77"/>
                        </a:rPr>
                        <a:t>CONTEXTO</a:t>
                      </a:r>
                      <a:endParaRPr lang="es-ES" sz="140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r>
                        <a:rPr lang="es-ES_tradnl" sz="140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40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r>
                        <a:rPr lang="es-ES_tradnl" sz="140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40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r>
                        <a:rPr lang="es-ES_tradnl" sz="140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40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r>
                        <a:rPr lang="es-ES_tradnl" sz="140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40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r>
                        <a:rPr lang="es-ES_tradnl" sz="140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40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_tradnl" sz="9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4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844380"/>
                  </a:ext>
                </a:extLst>
              </a:tr>
            </a:tbl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015CEF12-A6D8-D54B-BA3B-C5153B551622}"/>
              </a:ext>
            </a:extLst>
          </p:cNvPr>
          <p:cNvSpPr txBox="1"/>
          <p:nvPr/>
        </p:nvSpPr>
        <p:spPr>
          <a:xfrm>
            <a:off x="-84082" y="230492"/>
            <a:ext cx="1219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800" dirty="0">
                <a:solidFill>
                  <a:srgbClr val="002060"/>
                </a:solidFill>
                <a:effectLst/>
                <a:latin typeface="KG Miss Kindergarten" panose="02000000000000000000" pitchFamily="2" charset="77"/>
                <a:ea typeface="Open Sans" panose="020B0606030504020204" pitchFamily="34" charset="0"/>
              </a:rPr>
              <a:t>PLATILLA SITUACIONES DE APRENDIZAJE LOMLOE</a:t>
            </a:r>
            <a:r>
              <a:rPr lang="es-ES" sz="2800" dirty="0">
                <a:solidFill>
                  <a:srgbClr val="002060"/>
                </a:solidFill>
                <a:effectLst/>
                <a:latin typeface="KG Miss Kindergarten" panose="02000000000000000000" pitchFamily="2" charset="77"/>
              </a:rPr>
              <a:t> </a:t>
            </a:r>
            <a:endParaRPr lang="es-ES_tradnl" sz="2800" dirty="0">
              <a:solidFill>
                <a:srgbClr val="002060"/>
              </a:solidFill>
              <a:latin typeface="KG Miss Kindergarten" panose="02000000000000000000" pitchFamily="2" charset="77"/>
            </a:endParaRPr>
          </a:p>
        </p:txBody>
      </p:sp>
      <p:pic>
        <p:nvPicPr>
          <p:cNvPr id="8" name="Imagen 7" descr="Imagen que contiene Diagrama&#10;&#10;Descripción generada automáticamente">
            <a:extLst>
              <a:ext uri="{FF2B5EF4-FFF2-40B4-BE49-F238E27FC236}">
                <a16:creationId xmlns:a16="http://schemas.microsoft.com/office/drawing/2014/main" id="{F3438A21-4229-B646-A4C3-E45A566EF6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2521" y="6258909"/>
            <a:ext cx="85344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747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79257A61-15FE-894E-B994-0C009E0E7B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668927"/>
              </p:ext>
            </p:extLst>
          </p:nvPr>
        </p:nvGraphicFramePr>
        <p:xfrm>
          <a:off x="446708" y="395300"/>
          <a:ext cx="11440491" cy="624723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800408">
                  <a:extLst>
                    <a:ext uri="{9D8B030D-6E8A-4147-A177-3AD203B41FA5}">
                      <a16:colId xmlns:a16="http://schemas.microsoft.com/office/drawing/2014/main" val="425294272"/>
                    </a:ext>
                  </a:extLst>
                </a:gridCol>
                <a:gridCol w="3704936">
                  <a:extLst>
                    <a:ext uri="{9D8B030D-6E8A-4147-A177-3AD203B41FA5}">
                      <a16:colId xmlns:a16="http://schemas.microsoft.com/office/drawing/2014/main" val="852691881"/>
                    </a:ext>
                  </a:extLst>
                </a:gridCol>
                <a:gridCol w="3935147">
                  <a:extLst>
                    <a:ext uri="{9D8B030D-6E8A-4147-A177-3AD203B41FA5}">
                      <a16:colId xmlns:a16="http://schemas.microsoft.com/office/drawing/2014/main" val="1397552923"/>
                    </a:ext>
                  </a:extLst>
                </a:gridCol>
              </a:tblGrid>
              <a:tr h="481160">
                <a:tc>
                  <a:txBody>
                    <a:bodyPr/>
                    <a:lstStyle/>
                    <a:p>
                      <a:pPr algn="ctr"/>
                      <a:r>
                        <a:rPr lang="es-ES_tradnl" sz="1100" dirty="0">
                          <a:effectLst/>
                          <a:latin typeface="KG Miss Kindergarten" panose="02000000000000000000" pitchFamily="2" charset="77"/>
                        </a:rPr>
                        <a:t>¿QUÉ QUIERO QUE ENTRENEN?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900" dirty="0">
                          <a:effectLst/>
                          <a:latin typeface="KG Miss Kindergarten" panose="02000000000000000000" pitchFamily="2" charset="77"/>
                        </a:rPr>
                        <a:t>Competencias Específicas (por áreas/asignaturas)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2693" marR="6269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1100" dirty="0">
                          <a:effectLst/>
                          <a:latin typeface="KG Miss Kindergarten" panose="02000000000000000000" pitchFamily="2" charset="77"/>
                        </a:rPr>
                        <a:t>¿QUÉ QUIERO QUE APRENDAN? 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1100" dirty="0">
                          <a:effectLst/>
                          <a:latin typeface="KG Miss Kindergarten" panose="02000000000000000000" pitchFamily="2" charset="77"/>
                        </a:rPr>
                        <a:t>SABERES (por áreas/asignaturas)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2693" marR="6269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1885651"/>
                  </a:ext>
                </a:extLst>
              </a:tr>
              <a:tr h="2079312">
                <a:tc>
                  <a:txBody>
                    <a:bodyPr/>
                    <a:lstStyle/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2693" marR="6269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2693" marR="6269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4570085"/>
                  </a:ext>
                </a:extLst>
              </a:tr>
              <a:tr h="481160">
                <a:tc>
                  <a:txBody>
                    <a:bodyPr/>
                    <a:lstStyle/>
                    <a:p>
                      <a:pPr algn="ctr"/>
                      <a:r>
                        <a:rPr lang="es-ES_tradnl" sz="1100" dirty="0">
                          <a:effectLst/>
                          <a:latin typeface="KG Miss Kindergarten" panose="02000000000000000000" pitchFamily="2" charset="77"/>
                        </a:rPr>
                        <a:t>TAREAS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2693" marR="6269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100" dirty="0">
                          <a:effectLst/>
                          <a:latin typeface="KG Miss Kindergarten" panose="02000000000000000000" pitchFamily="2" charset="77"/>
                        </a:rPr>
                        <a:t>Criterios de evaluación 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1100" dirty="0">
                          <a:effectLst/>
                          <a:latin typeface="KG Miss Kindergarten" panose="02000000000000000000" pitchFamily="2" charset="77"/>
                        </a:rPr>
                        <a:t>(por áreas/asignaturas)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2693" marR="6269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100" dirty="0">
                          <a:effectLst/>
                          <a:latin typeface="KG Miss Kindergarten" panose="02000000000000000000" pitchFamily="2" charset="77"/>
                        </a:rPr>
                        <a:t>HERRAMIENTAS DE EVALUACIÓN y evidencias para la evaluación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2693" marR="6269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8575957"/>
                  </a:ext>
                </a:extLst>
              </a:tr>
              <a:tr h="1599471">
                <a:tc>
                  <a:txBody>
                    <a:bodyPr/>
                    <a:lstStyle/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2693" marR="6269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2693" marR="6269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2693" marR="6269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5679269"/>
                  </a:ext>
                </a:extLst>
              </a:tr>
              <a:tr h="249917">
                <a:tc>
                  <a:txBody>
                    <a:bodyPr/>
                    <a:lstStyle/>
                    <a:p>
                      <a:pPr algn="ctr"/>
                      <a:r>
                        <a:rPr lang="es-ES_tradnl" sz="1100">
                          <a:effectLst/>
                          <a:latin typeface="KG Miss Kindergarten" panose="02000000000000000000" pitchFamily="2" charset="77"/>
                        </a:rPr>
                        <a:t>Recursos/ Alianzas</a:t>
                      </a:r>
                      <a:endParaRPr lang="es-ES" sz="110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2693" marR="6269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100" dirty="0">
                          <a:effectLst/>
                          <a:latin typeface="KG Miss Kindergarten" panose="02000000000000000000" pitchFamily="2" charset="77"/>
                        </a:rPr>
                        <a:t>PERSONALIZACIÓN (DUA)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2693" marR="6269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100" dirty="0">
                          <a:effectLst/>
                          <a:latin typeface="KG Miss Kindergarten" panose="02000000000000000000" pitchFamily="2" charset="77"/>
                        </a:rPr>
                        <a:t>FEED-BACK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2693" marR="6269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1557269"/>
                  </a:ext>
                </a:extLst>
              </a:tr>
              <a:tr h="1356218">
                <a:tc>
                  <a:txBody>
                    <a:bodyPr/>
                    <a:lstStyle/>
                    <a:p>
                      <a:pPr algn="l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l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 ¿Qué recursos necesitaré para la realización de las tareas y actividades del proyecto?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marL="342900" lvl="0" indent="-342900" algn="l">
                        <a:buFont typeface="Symbol" pitchFamily="2" charset="2"/>
                        <a:buChar char="-"/>
                      </a:pPr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Soportes o fichas de apoyo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marL="342900" lvl="0" indent="-342900" algn="l">
                        <a:buFont typeface="Symbol" pitchFamily="2" charset="2"/>
                        <a:buChar char="-"/>
                      </a:pPr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Colaboración de instituciones, familias del colegio, otros cursos, </a:t>
                      </a:r>
                      <a:r>
                        <a:rPr lang="es-ES_tradnl" sz="700" dirty="0" err="1">
                          <a:effectLst/>
                          <a:latin typeface="KG Miss Kindergarten" panose="02000000000000000000" pitchFamily="2" charset="77"/>
                        </a:rPr>
                        <a:t>etc</a:t>
                      </a:r>
                      <a:endParaRPr lang="es-ES_tradnl" sz="7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marL="342900" lvl="0" indent="-342900" algn="l">
                        <a:buFont typeface="Symbol" pitchFamily="2" charset="2"/>
                        <a:buChar char="-"/>
                      </a:pPr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Herramientas TIC-TAC.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marL="342900" lvl="0" indent="-342900" algn="l">
                        <a:buFont typeface="Symbol" pitchFamily="2" charset="2"/>
                        <a:buChar char="-"/>
                      </a:pPr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Conexión con el entorno (visitas, expertos, …)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l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2693" marR="6269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l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marL="342900" lvl="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¿Qué dificultades y potencialidades preveo en el grupo durante el desarrollo del proyecto?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marL="342900" lvl="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¿Cómo voy a minimizar las dificultades?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marL="342900" lvl="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¿Qué necesidades individuales preveo en el desarrollo del proyecto?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marL="342900" lvl="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¿Qué recursos y estrategias manejaré para atender a las necesidades individuales?</a:t>
                      </a:r>
                    </a:p>
                    <a:p>
                      <a:pPr marL="342900" lvl="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¿Cómo voy a trabajar la atención a la diversidad?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693" marR="6269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l"/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marL="342900" lvl="0" indent="-342900" algn="l">
                        <a:buFont typeface="Symbol" pitchFamily="2" charset="2"/>
                        <a:buChar char="-"/>
                      </a:pPr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¿Qué porcentaje de alumnos han alcanzado los objetivos de aprendizaje del proyecto?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marL="342900" lvl="0" indent="-342900" algn="l">
                        <a:buFont typeface="Symbol" pitchFamily="2" charset="2"/>
                        <a:buChar char="-"/>
                      </a:pPr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¿Qué es lo que mejor que ha funcionado en este proyecto?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marL="342900" lvl="0" indent="-342900" algn="l">
                        <a:buFont typeface="Symbol" pitchFamily="2" charset="2"/>
                        <a:buChar char="-"/>
                      </a:pPr>
                      <a:r>
                        <a:rPr lang="es-ES_tradnl" sz="700" dirty="0">
                          <a:effectLst/>
                          <a:latin typeface="KG Miss Kindergarten" panose="02000000000000000000" pitchFamily="2" charset="77"/>
                        </a:rPr>
                        <a:t>¿Qué cambiaría en el desarrollo del proyecto el próximo curso? ¿Por qué?</a:t>
                      </a:r>
                      <a:endParaRPr lang="es-ES" sz="1100" dirty="0">
                        <a:effectLst/>
                        <a:latin typeface="KG Miss Kindergarten" panose="02000000000000000000" pitchFamily="2" charset="77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693" marR="6269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902306"/>
                  </a:ext>
                </a:extLst>
              </a:tr>
            </a:tbl>
          </a:graphicData>
        </a:graphic>
      </p:graphicFrame>
      <p:pic>
        <p:nvPicPr>
          <p:cNvPr id="3" name="Imagen 2" descr="Imagen que contiene Diagrama&#10;&#10;Descripción generada automáticamente">
            <a:extLst>
              <a:ext uri="{FF2B5EF4-FFF2-40B4-BE49-F238E27FC236}">
                <a16:creationId xmlns:a16="http://schemas.microsoft.com/office/drawing/2014/main" id="{0DB310E8-7037-5E43-8CC2-98981E057C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2521" y="6258909"/>
            <a:ext cx="85344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309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57464B76-D158-FD41-A4A8-D1C5BED1A6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5720311"/>
              </p:ext>
            </p:extLst>
          </p:nvPr>
        </p:nvGraphicFramePr>
        <p:xfrm>
          <a:off x="262759" y="294291"/>
          <a:ext cx="11729544" cy="622212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2036">
                  <a:extLst>
                    <a:ext uri="{9D8B030D-6E8A-4147-A177-3AD203B41FA5}">
                      <a16:colId xmlns:a16="http://schemas.microsoft.com/office/drawing/2014/main" val="1346110367"/>
                    </a:ext>
                  </a:extLst>
                </a:gridCol>
                <a:gridCol w="899904">
                  <a:extLst>
                    <a:ext uri="{9D8B030D-6E8A-4147-A177-3AD203B41FA5}">
                      <a16:colId xmlns:a16="http://schemas.microsoft.com/office/drawing/2014/main" val="4112278066"/>
                    </a:ext>
                  </a:extLst>
                </a:gridCol>
                <a:gridCol w="3357276">
                  <a:extLst>
                    <a:ext uri="{9D8B030D-6E8A-4147-A177-3AD203B41FA5}">
                      <a16:colId xmlns:a16="http://schemas.microsoft.com/office/drawing/2014/main" val="2149037422"/>
                    </a:ext>
                  </a:extLst>
                </a:gridCol>
                <a:gridCol w="3575936">
                  <a:extLst>
                    <a:ext uri="{9D8B030D-6E8A-4147-A177-3AD203B41FA5}">
                      <a16:colId xmlns:a16="http://schemas.microsoft.com/office/drawing/2014/main" val="857070290"/>
                    </a:ext>
                  </a:extLst>
                </a:gridCol>
                <a:gridCol w="3244392">
                  <a:extLst>
                    <a:ext uri="{9D8B030D-6E8A-4147-A177-3AD203B41FA5}">
                      <a16:colId xmlns:a16="http://schemas.microsoft.com/office/drawing/2014/main" val="1934551084"/>
                    </a:ext>
                  </a:extLst>
                </a:gridCol>
              </a:tblGrid>
              <a:tr h="825102"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>
                          <a:effectLst/>
                          <a:latin typeface="KG Miss Kindergarten" panose="02000000000000000000" pitchFamily="2" charset="77"/>
                        </a:rPr>
                        <a:t>DÍA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>
                          <a:effectLst/>
                          <a:latin typeface="KG Miss Kindergarten" panose="02000000000000000000" pitchFamily="2" charset="77"/>
                        </a:rPr>
                        <a:t>ÁREAS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>
                          <a:effectLst/>
                          <a:latin typeface="KG Miss Kindergarten" panose="02000000000000000000" pitchFamily="2" charset="77"/>
                        </a:rPr>
                        <a:t>TAREAS/ACTIVIDADES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>
                          <a:effectLst/>
                          <a:latin typeface="KG Miss Kindergarten" panose="02000000000000000000" pitchFamily="2" charset="77"/>
                        </a:rPr>
                        <a:t>¿QUÉ VAN A APRENDER</a:t>
                      </a:r>
                      <a:r>
                        <a:rPr lang="es-ES_tradnl" sz="900">
                          <a:effectLst/>
                          <a:latin typeface="KG Miss Kindergarten" panose="02000000000000000000" pitchFamily="2" charset="77"/>
                        </a:rPr>
                        <a:t>? </a:t>
                      </a:r>
                      <a:endParaRPr lang="es-ES" sz="120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900">
                          <a:effectLst/>
                          <a:latin typeface="KG Miss Kindergarten" panose="02000000000000000000" pitchFamily="2" charset="77"/>
                        </a:rPr>
                        <a:t>Saberes</a:t>
                      </a:r>
                      <a:endParaRPr lang="es-ES" sz="120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1200">
                          <a:effectLst/>
                          <a:latin typeface="KG Miss Kindergarten" panose="02000000000000000000" pitchFamily="2" charset="77"/>
                        </a:rPr>
                        <a:t>¿QUÉ VAMOS A ENTRENAR? </a:t>
                      </a:r>
                      <a:r>
                        <a:rPr lang="es-ES_tradnl" sz="900">
                          <a:effectLst/>
                          <a:latin typeface="KG Miss Kindergarten" panose="02000000000000000000" pitchFamily="2" charset="77"/>
                        </a:rPr>
                        <a:t>Competencias específicas</a:t>
                      </a:r>
                      <a:endParaRPr lang="es-ES" sz="120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>
                          <a:effectLst/>
                          <a:latin typeface="KG Miss Kindergarten" panose="02000000000000000000" pitchFamily="2" charset="77"/>
                        </a:rPr>
                        <a:t>¿CÓMO LO VOY A EVIDENCIAR?</a:t>
                      </a:r>
                      <a:endParaRPr lang="es-ES" sz="120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pPr algn="ctr"/>
                      <a:r>
                        <a:rPr lang="es-ES_tradnl" sz="900">
                          <a:effectLst/>
                          <a:latin typeface="KG Miss Kindergarten" panose="02000000000000000000" pitchFamily="2" charset="77"/>
                        </a:rPr>
                        <a:t>Evidencias </a:t>
                      </a:r>
                      <a:endParaRPr lang="es-ES" sz="120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2052581"/>
                  </a:ext>
                </a:extLst>
              </a:tr>
              <a:tr h="327420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1200" dirty="0">
                          <a:effectLst/>
                          <a:latin typeface="KG Miss Kindergarten" panose="02000000000000000000" pitchFamily="2" charset="77"/>
                        </a:rPr>
                        <a:t>Tarea 0: 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ES_tradnl" sz="12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52883"/>
                  </a:ext>
                </a:extLst>
              </a:tr>
              <a:tr h="392905">
                <a:tc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200" dirty="0">
                          <a:effectLst/>
                          <a:latin typeface="KG Miss Kindergarten" panose="02000000000000000000" pitchFamily="2" charset="77"/>
                        </a:rPr>
                        <a:t>SITUACIÓN DE APRENDIZAJE     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7955485"/>
                  </a:ext>
                </a:extLst>
              </a:tr>
              <a:tr h="491132">
                <a:tc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80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200" dirty="0">
                          <a:effectLst/>
                          <a:latin typeface="KG Miss Kindergarten" panose="02000000000000000000" pitchFamily="2" charset="77"/>
                        </a:rPr>
                        <a:t>PRESENTACIÓN PROYECTO (tópico, hilos, …)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5153579"/>
                  </a:ext>
                </a:extLst>
              </a:tr>
              <a:tr h="442019">
                <a:tc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80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200" dirty="0">
                          <a:effectLst/>
                          <a:latin typeface="KG Miss Kindergarten" panose="02000000000000000000" pitchFamily="2" charset="77"/>
                        </a:rPr>
                        <a:t>EQUIPOS DE TRABAJO 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77659"/>
                  </a:ext>
                </a:extLst>
              </a:tr>
              <a:tr h="442019">
                <a:tc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200" dirty="0">
                          <a:effectLst/>
                          <a:latin typeface="KG Miss Kindergarten" panose="02000000000000000000" pitchFamily="2" charset="77"/>
                        </a:rPr>
                        <a:t>METACOGNICIÓN INICIAL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8954102"/>
                  </a:ext>
                </a:extLst>
              </a:tr>
              <a:tr h="442019">
                <a:tc>
                  <a:txBody>
                    <a:bodyPr/>
                    <a:lstStyle/>
                    <a:p>
                      <a:r>
                        <a:rPr lang="es-ES_tradnl" sz="80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856964"/>
                  </a:ext>
                </a:extLst>
              </a:tr>
              <a:tr h="507503">
                <a:tc>
                  <a:txBody>
                    <a:bodyPr/>
                    <a:lstStyle/>
                    <a:p>
                      <a:r>
                        <a:rPr lang="es-ES_tradnl" sz="80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023991"/>
                  </a:ext>
                </a:extLst>
              </a:tr>
              <a:tr h="442019">
                <a:tc>
                  <a:txBody>
                    <a:bodyPr/>
                    <a:lstStyle/>
                    <a:p>
                      <a:r>
                        <a:rPr lang="es-ES_tradnl" sz="80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704358"/>
                  </a:ext>
                </a:extLst>
              </a:tr>
              <a:tr h="327420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1200" dirty="0">
                          <a:effectLst/>
                          <a:latin typeface="KG Miss Kindergarten" panose="02000000000000000000" pitchFamily="2" charset="77"/>
                        </a:rPr>
                        <a:t>Tarea 1: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s-ES_tradnl" sz="12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9036096"/>
                  </a:ext>
                </a:extLst>
              </a:tr>
              <a:tr h="392905">
                <a:tc>
                  <a:txBody>
                    <a:bodyPr/>
                    <a:lstStyle/>
                    <a:p>
                      <a:pPr algn="just"/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</a:p>
                    <a:p>
                      <a:endParaRPr lang="es-ES_tradnl" sz="8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34437"/>
                  </a:ext>
                </a:extLst>
              </a:tr>
              <a:tr h="403851">
                <a:tc>
                  <a:txBody>
                    <a:bodyPr/>
                    <a:lstStyle/>
                    <a:p>
                      <a:pPr algn="just"/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</a:p>
                    <a:p>
                      <a:endParaRPr lang="es-ES_tradnl" sz="8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8166340"/>
                  </a:ext>
                </a:extLst>
              </a:tr>
              <a:tr h="392905">
                <a:tc>
                  <a:txBody>
                    <a:bodyPr/>
                    <a:lstStyle/>
                    <a:p>
                      <a:pPr algn="just"/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2881339"/>
                  </a:ext>
                </a:extLst>
              </a:tr>
              <a:tr h="392905">
                <a:tc>
                  <a:txBody>
                    <a:bodyPr/>
                    <a:lstStyle/>
                    <a:p>
                      <a:pPr algn="just"/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417152"/>
                  </a:ext>
                </a:extLst>
              </a:tr>
            </a:tbl>
          </a:graphicData>
        </a:graphic>
      </p:graphicFrame>
      <p:pic>
        <p:nvPicPr>
          <p:cNvPr id="3" name="Imagen 2" descr="Imagen que contiene Diagrama&#10;&#10;Descripción generada automáticamente">
            <a:extLst>
              <a:ext uri="{FF2B5EF4-FFF2-40B4-BE49-F238E27FC236}">
                <a16:creationId xmlns:a16="http://schemas.microsoft.com/office/drawing/2014/main" id="{0C7D8B8F-ECE7-074A-9CDF-01E86628AA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2521" y="6258909"/>
            <a:ext cx="85344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746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9890FB74-CF87-D34C-A6AC-05617A80F5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2616298"/>
              </p:ext>
            </p:extLst>
          </p:nvPr>
        </p:nvGraphicFramePr>
        <p:xfrm>
          <a:off x="231228" y="301625"/>
          <a:ext cx="11729544" cy="190998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2036">
                  <a:extLst>
                    <a:ext uri="{9D8B030D-6E8A-4147-A177-3AD203B41FA5}">
                      <a16:colId xmlns:a16="http://schemas.microsoft.com/office/drawing/2014/main" val="753585116"/>
                    </a:ext>
                  </a:extLst>
                </a:gridCol>
                <a:gridCol w="899904">
                  <a:extLst>
                    <a:ext uri="{9D8B030D-6E8A-4147-A177-3AD203B41FA5}">
                      <a16:colId xmlns:a16="http://schemas.microsoft.com/office/drawing/2014/main" val="2684088908"/>
                    </a:ext>
                  </a:extLst>
                </a:gridCol>
                <a:gridCol w="3357276">
                  <a:extLst>
                    <a:ext uri="{9D8B030D-6E8A-4147-A177-3AD203B41FA5}">
                      <a16:colId xmlns:a16="http://schemas.microsoft.com/office/drawing/2014/main" val="2891411611"/>
                    </a:ext>
                  </a:extLst>
                </a:gridCol>
                <a:gridCol w="3575936">
                  <a:extLst>
                    <a:ext uri="{9D8B030D-6E8A-4147-A177-3AD203B41FA5}">
                      <a16:colId xmlns:a16="http://schemas.microsoft.com/office/drawing/2014/main" val="620792557"/>
                    </a:ext>
                  </a:extLst>
                </a:gridCol>
                <a:gridCol w="3244392">
                  <a:extLst>
                    <a:ext uri="{9D8B030D-6E8A-4147-A177-3AD203B41FA5}">
                      <a16:colId xmlns:a16="http://schemas.microsoft.com/office/drawing/2014/main" val="2224088630"/>
                    </a:ext>
                  </a:extLst>
                </a:gridCol>
              </a:tblGrid>
              <a:tr h="327420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1200" dirty="0">
                          <a:effectLst/>
                          <a:latin typeface="KG Miss Kindergarten" panose="02000000000000000000" pitchFamily="2" charset="77"/>
                        </a:rPr>
                        <a:t>Tarea 2: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s-ES_tradnl" sz="12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400659"/>
                  </a:ext>
                </a:extLst>
              </a:tr>
              <a:tr h="392905">
                <a:tc>
                  <a:txBody>
                    <a:bodyPr/>
                    <a:lstStyle/>
                    <a:p>
                      <a:pPr algn="just"/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</a:p>
                    <a:p>
                      <a:endParaRPr lang="es-ES_tradnl" sz="8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4971842"/>
                  </a:ext>
                </a:extLst>
              </a:tr>
              <a:tr h="403851">
                <a:tc>
                  <a:txBody>
                    <a:bodyPr/>
                    <a:lstStyle/>
                    <a:p>
                      <a:pPr algn="just"/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</a:p>
                    <a:p>
                      <a:endParaRPr lang="es-ES_tradnl" sz="8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817767"/>
                  </a:ext>
                </a:extLst>
              </a:tr>
              <a:tr h="392905">
                <a:tc>
                  <a:txBody>
                    <a:bodyPr/>
                    <a:lstStyle/>
                    <a:p>
                      <a:pPr algn="just"/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086238"/>
                  </a:ext>
                </a:extLst>
              </a:tr>
              <a:tr h="392905">
                <a:tc>
                  <a:txBody>
                    <a:bodyPr/>
                    <a:lstStyle/>
                    <a:p>
                      <a:pPr algn="just"/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5212433"/>
                  </a:ext>
                </a:extLst>
              </a:tr>
            </a:tbl>
          </a:graphicData>
        </a:graphic>
      </p:graphicFrame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03659960-D6D2-B24E-9087-4790BDCA9A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0114187"/>
              </p:ext>
            </p:extLst>
          </p:nvPr>
        </p:nvGraphicFramePr>
        <p:xfrm>
          <a:off x="231228" y="2211611"/>
          <a:ext cx="11729544" cy="190998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2036">
                  <a:extLst>
                    <a:ext uri="{9D8B030D-6E8A-4147-A177-3AD203B41FA5}">
                      <a16:colId xmlns:a16="http://schemas.microsoft.com/office/drawing/2014/main" val="753585116"/>
                    </a:ext>
                  </a:extLst>
                </a:gridCol>
                <a:gridCol w="899904">
                  <a:extLst>
                    <a:ext uri="{9D8B030D-6E8A-4147-A177-3AD203B41FA5}">
                      <a16:colId xmlns:a16="http://schemas.microsoft.com/office/drawing/2014/main" val="2684088908"/>
                    </a:ext>
                  </a:extLst>
                </a:gridCol>
                <a:gridCol w="3357276">
                  <a:extLst>
                    <a:ext uri="{9D8B030D-6E8A-4147-A177-3AD203B41FA5}">
                      <a16:colId xmlns:a16="http://schemas.microsoft.com/office/drawing/2014/main" val="2891411611"/>
                    </a:ext>
                  </a:extLst>
                </a:gridCol>
                <a:gridCol w="3575936">
                  <a:extLst>
                    <a:ext uri="{9D8B030D-6E8A-4147-A177-3AD203B41FA5}">
                      <a16:colId xmlns:a16="http://schemas.microsoft.com/office/drawing/2014/main" val="620792557"/>
                    </a:ext>
                  </a:extLst>
                </a:gridCol>
                <a:gridCol w="3244392">
                  <a:extLst>
                    <a:ext uri="{9D8B030D-6E8A-4147-A177-3AD203B41FA5}">
                      <a16:colId xmlns:a16="http://schemas.microsoft.com/office/drawing/2014/main" val="2224088630"/>
                    </a:ext>
                  </a:extLst>
                </a:gridCol>
              </a:tblGrid>
              <a:tr h="327420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1200" dirty="0">
                          <a:effectLst/>
                          <a:latin typeface="KG Miss Kindergarten" panose="02000000000000000000" pitchFamily="2" charset="77"/>
                        </a:rPr>
                        <a:t>Tarea 2: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s-ES_tradnl" sz="12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400659"/>
                  </a:ext>
                </a:extLst>
              </a:tr>
              <a:tr h="392905">
                <a:tc>
                  <a:txBody>
                    <a:bodyPr/>
                    <a:lstStyle/>
                    <a:p>
                      <a:pPr algn="just"/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</a:p>
                    <a:p>
                      <a:endParaRPr lang="es-ES_tradnl" sz="800" dirty="0">
                        <a:effectLst/>
                        <a:latin typeface="KG Miss Kindergarten" panose="02000000000000000000" pitchFamily="2" charset="77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4971842"/>
                  </a:ext>
                </a:extLst>
              </a:tr>
              <a:tr h="403851">
                <a:tc>
                  <a:txBody>
                    <a:bodyPr/>
                    <a:lstStyle/>
                    <a:p>
                      <a:pPr algn="just"/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</a:p>
                    <a:p>
                      <a:endParaRPr lang="es-ES_tradnl" sz="8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817767"/>
                  </a:ext>
                </a:extLst>
              </a:tr>
              <a:tr h="392905">
                <a:tc>
                  <a:txBody>
                    <a:bodyPr/>
                    <a:lstStyle/>
                    <a:p>
                      <a:pPr algn="just"/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086238"/>
                  </a:ext>
                </a:extLst>
              </a:tr>
              <a:tr h="392905">
                <a:tc>
                  <a:txBody>
                    <a:bodyPr/>
                    <a:lstStyle/>
                    <a:p>
                      <a:pPr algn="just"/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5212433"/>
                  </a:ext>
                </a:extLst>
              </a:tr>
            </a:tbl>
          </a:graphicData>
        </a:graphic>
      </p:graphicFrame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ED73D3DE-52B2-5748-A7C6-12EFDCC5F9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4842316"/>
              </p:ext>
            </p:extLst>
          </p:nvPr>
        </p:nvGraphicFramePr>
        <p:xfrm>
          <a:off x="231228" y="4121597"/>
          <a:ext cx="11729544" cy="190998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2036">
                  <a:extLst>
                    <a:ext uri="{9D8B030D-6E8A-4147-A177-3AD203B41FA5}">
                      <a16:colId xmlns:a16="http://schemas.microsoft.com/office/drawing/2014/main" val="753585116"/>
                    </a:ext>
                  </a:extLst>
                </a:gridCol>
                <a:gridCol w="899904">
                  <a:extLst>
                    <a:ext uri="{9D8B030D-6E8A-4147-A177-3AD203B41FA5}">
                      <a16:colId xmlns:a16="http://schemas.microsoft.com/office/drawing/2014/main" val="2684088908"/>
                    </a:ext>
                  </a:extLst>
                </a:gridCol>
                <a:gridCol w="3357276">
                  <a:extLst>
                    <a:ext uri="{9D8B030D-6E8A-4147-A177-3AD203B41FA5}">
                      <a16:colId xmlns:a16="http://schemas.microsoft.com/office/drawing/2014/main" val="2891411611"/>
                    </a:ext>
                  </a:extLst>
                </a:gridCol>
                <a:gridCol w="3575936">
                  <a:extLst>
                    <a:ext uri="{9D8B030D-6E8A-4147-A177-3AD203B41FA5}">
                      <a16:colId xmlns:a16="http://schemas.microsoft.com/office/drawing/2014/main" val="620792557"/>
                    </a:ext>
                  </a:extLst>
                </a:gridCol>
                <a:gridCol w="3244392">
                  <a:extLst>
                    <a:ext uri="{9D8B030D-6E8A-4147-A177-3AD203B41FA5}">
                      <a16:colId xmlns:a16="http://schemas.microsoft.com/office/drawing/2014/main" val="2224088630"/>
                    </a:ext>
                  </a:extLst>
                </a:gridCol>
              </a:tblGrid>
              <a:tr h="327420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1200" dirty="0">
                          <a:effectLst/>
                          <a:latin typeface="KG Miss Kindergarten" panose="02000000000000000000" pitchFamily="2" charset="77"/>
                        </a:rPr>
                        <a:t>Tarea 4: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s-ES_tradnl" sz="12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400659"/>
                  </a:ext>
                </a:extLst>
              </a:tr>
              <a:tr h="392905">
                <a:tc>
                  <a:txBody>
                    <a:bodyPr/>
                    <a:lstStyle/>
                    <a:p>
                      <a:pPr algn="just"/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</a:p>
                    <a:p>
                      <a:endParaRPr lang="es-ES_tradnl" sz="800" dirty="0">
                        <a:effectLst/>
                        <a:latin typeface="KG Miss Kindergarten" panose="02000000000000000000" pitchFamily="2" charset="77"/>
                      </a:endParaRPr>
                    </a:p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4971842"/>
                  </a:ext>
                </a:extLst>
              </a:tr>
              <a:tr h="403851">
                <a:tc>
                  <a:txBody>
                    <a:bodyPr/>
                    <a:lstStyle/>
                    <a:p>
                      <a:pPr algn="just"/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r>
                        <a:rPr lang="es-ES_tradnl" sz="800" dirty="0">
                          <a:effectLst/>
                          <a:latin typeface="KG Miss Kindergarten" panose="02000000000000000000" pitchFamily="2" charset="77"/>
                        </a:rPr>
                        <a:t> </a:t>
                      </a:r>
                    </a:p>
                    <a:p>
                      <a:endParaRPr lang="es-ES_tradnl" sz="8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817767"/>
                  </a:ext>
                </a:extLst>
              </a:tr>
              <a:tr h="392905">
                <a:tc>
                  <a:txBody>
                    <a:bodyPr/>
                    <a:lstStyle/>
                    <a:p>
                      <a:pPr algn="just"/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086238"/>
                  </a:ext>
                </a:extLst>
              </a:tr>
              <a:tr h="392905">
                <a:tc>
                  <a:txBody>
                    <a:bodyPr/>
                    <a:lstStyle/>
                    <a:p>
                      <a:pPr algn="just"/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sz="1200" dirty="0">
                        <a:effectLst/>
                        <a:latin typeface="KG Miss Kindergarten" panose="02000000000000000000" pitchFamily="2" charset="77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5212433"/>
                  </a:ext>
                </a:extLst>
              </a:tr>
            </a:tbl>
          </a:graphicData>
        </a:graphic>
      </p:graphicFrame>
      <p:pic>
        <p:nvPicPr>
          <p:cNvPr id="5" name="Imagen 4" descr="Imagen que contiene Diagrama&#10;&#10;Descripción generada automáticamente">
            <a:extLst>
              <a:ext uri="{FF2B5EF4-FFF2-40B4-BE49-F238E27FC236}">
                <a16:creationId xmlns:a16="http://schemas.microsoft.com/office/drawing/2014/main" id="{B50ACE1D-CD4B-7B43-A3B3-2147B8C3E5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2521" y="6258909"/>
            <a:ext cx="85344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3233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383</Words>
  <Application>Microsoft Macintosh PowerPoint</Application>
  <PresentationFormat>Panorámica</PresentationFormat>
  <Paragraphs>149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KG Miss Kindergarten</vt:lpstr>
      <vt:lpstr>Symbol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Microsoft Office User</cp:lastModifiedBy>
  <cp:revision>2</cp:revision>
  <dcterms:created xsi:type="dcterms:W3CDTF">2023-01-15T12:35:55Z</dcterms:created>
  <dcterms:modified xsi:type="dcterms:W3CDTF">2023-01-15T13:00:12Z</dcterms:modified>
</cp:coreProperties>
</file>