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91" r:id="rId3"/>
    <p:sldId id="292" r:id="rId4"/>
    <p:sldId id="286" r:id="rId5"/>
    <p:sldId id="287" r:id="rId6"/>
    <p:sldId id="288" r:id="rId7"/>
    <p:sldId id="289" r:id="rId8"/>
    <p:sldId id="290" r:id="rId9"/>
  </p:sldIdLst>
  <p:sldSz cx="6858000" cy="9144000" type="letter"/>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C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6405"/>
  </p:normalViewPr>
  <p:slideViewPr>
    <p:cSldViewPr snapToGrid="0" showGuides="1">
      <p:cViewPr>
        <p:scale>
          <a:sx n="100" d="100"/>
          <a:sy n="100" d="100"/>
        </p:scale>
        <p:origin x="1896" y="136"/>
      </p:cViewPr>
      <p:guideLst>
        <p:guide orient="horz" pos="5692"/>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16/09/23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194516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16/09/23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81776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16/09/23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256457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16/09/23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270556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F009A8F-B21B-42E9-8C2D-052E49E47249}" type="datetimeFigureOut">
              <a:rPr lang="es-MX" smtClean="0"/>
              <a:t>16/09/23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275462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F009A8F-B21B-42E9-8C2D-052E49E47249}" type="datetimeFigureOut">
              <a:rPr lang="es-MX" smtClean="0"/>
              <a:t>16/09/23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164406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F009A8F-B21B-42E9-8C2D-052E49E47249}" type="datetimeFigureOut">
              <a:rPr lang="es-MX" smtClean="0"/>
              <a:t>16/09/23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396595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F009A8F-B21B-42E9-8C2D-052E49E47249}" type="datetimeFigureOut">
              <a:rPr lang="es-MX" smtClean="0"/>
              <a:t>16/09/23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86459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09A8F-B21B-42E9-8C2D-052E49E47249}" type="datetimeFigureOut">
              <a:rPr lang="es-MX" smtClean="0"/>
              <a:t>16/09/23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208624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7F009A8F-B21B-42E9-8C2D-052E49E47249}" type="datetimeFigureOut">
              <a:rPr lang="es-MX" smtClean="0"/>
              <a:t>16/09/23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163256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7F009A8F-B21B-42E9-8C2D-052E49E47249}" type="datetimeFigureOut">
              <a:rPr lang="es-MX" smtClean="0"/>
              <a:t>16/09/23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‹Nº›</a:t>
            </a:fld>
            <a:endParaRPr lang="es-MX"/>
          </a:p>
        </p:txBody>
      </p:sp>
    </p:spTree>
    <p:extLst>
      <p:ext uri="{BB962C8B-B14F-4D97-AF65-F5344CB8AC3E}">
        <p14:creationId xmlns:p14="http://schemas.microsoft.com/office/powerpoint/2010/main" val="594570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F009A8F-B21B-42E9-8C2D-052E49E47249}" type="datetimeFigureOut">
              <a:rPr lang="es-MX" smtClean="0"/>
              <a:t>16/09/23</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058B100-0891-4573-81E6-6F5E32DF5B43}" type="slidenum">
              <a:rPr lang="es-MX" smtClean="0"/>
              <a:t>‹Nº›</a:t>
            </a:fld>
            <a:endParaRPr lang="es-MX"/>
          </a:p>
        </p:txBody>
      </p:sp>
    </p:spTree>
    <p:extLst>
      <p:ext uri="{BB962C8B-B14F-4D97-AF65-F5344CB8AC3E}">
        <p14:creationId xmlns:p14="http://schemas.microsoft.com/office/powerpoint/2010/main" val="4108236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57150" y="652852"/>
            <a:ext cx="6743700" cy="1933575"/>
            <a:chOff x="53030" y="38134"/>
            <a:chExt cx="6743700" cy="1933575"/>
          </a:xfrm>
          <a:solidFill>
            <a:schemeClr val="bg1"/>
          </a:solidFill>
        </p:grpSpPr>
        <p:sp>
          <p:nvSpPr>
            <p:cNvPr id="9" name="Rectángulo 8"/>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370685" y="144405"/>
              <a:ext cx="5189883" cy="523220"/>
            </a:xfrm>
            <a:prstGeom prst="rect">
              <a:avLst/>
            </a:prstGeom>
            <a:noFill/>
          </p:spPr>
          <p:txBody>
            <a:bodyPr wrap="none" lIns="91440" tIns="45720" rIns="91440" bIns="45720">
              <a:spAutoFit/>
            </a:bodyPr>
            <a:lstStyle/>
            <a:p>
              <a:pPr algn="ctr"/>
              <a:r>
                <a:rPr lang="es-ES" sz="2800" b="1" dirty="0"/>
                <a:t>COLEGIO ORIENTACIÓN ANDÚJAR</a:t>
              </a:r>
            </a:p>
          </p:txBody>
        </p:sp>
        <p:sp>
          <p:nvSpPr>
            <p:cNvPr id="13" name="Rectángulo 12"/>
            <p:cNvSpPr/>
            <p:nvPr/>
          </p:nvSpPr>
          <p:spPr>
            <a:xfrm>
              <a:off x="2149504" y="655920"/>
              <a:ext cx="3760965" cy="830997"/>
            </a:xfrm>
            <a:prstGeom prst="rect">
              <a:avLst/>
            </a:prstGeom>
            <a:noFill/>
          </p:spPr>
          <p:txBody>
            <a:bodyPr wrap="none" lIns="91440" tIns="45720" rIns="91440" bIns="45720">
              <a:spAutoFit/>
            </a:bodyPr>
            <a:lstStyle/>
            <a:p>
              <a:pPr algn="ctr"/>
              <a:r>
                <a:rPr lang="es-ES" sz="4800" dirty="0">
                  <a:solidFill>
                    <a:srgbClr val="0070C0"/>
                  </a:solidFill>
                  <a:latin typeface="Cheri Liney" pitchFamily="2" charset="0"/>
                  <a:ea typeface="HelloDeanna Medium" charset="0"/>
                  <a:cs typeface="HelloDeanna Medium" charset="0"/>
                </a:rPr>
                <a:t>B</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e</a:t>
              </a:r>
              <a:r>
                <a:rPr lang="es-ES" sz="4800" dirty="0">
                  <a:solidFill>
                    <a:srgbClr val="FF0000"/>
                  </a:solidFill>
                  <a:latin typeface="Cheri Liney" pitchFamily="2" charset="0"/>
                  <a:ea typeface="HelloDeanna Medium" charset="0"/>
                  <a:cs typeface="HelloDeanna Medium" charset="0"/>
                </a:rPr>
                <a:t>n</a:t>
              </a:r>
              <a:r>
                <a:rPr lang="es-ES" sz="4800" dirty="0">
                  <a:solidFill>
                    <a:srgbClr val="0070C0"/>
                  </a:solidFill>
                  <a:latin typeface="Cheri Liney" pitchFamily="2" charset="0"/>
                  <a:ea typeface="HelloDeanna Medium" charset="0"/>
                  <a:cs typeface="HelloDeanna Medium" charset="0"/>
                </a:rPr>
                <a:t>v</a:t>
              </a:r>
              <a:r>
                <a:rPr lang="es-ES" sz="4800" dirty="0">
                  <a:solidFill>
                    <a:srgbClr val="FF0000"/>
                  </a:solidFill>
                  <a:latin typeface="Cheri Liney" pitchFamily="2" charset="0"/>
                  <a:ea typeface="HelloDeanna Medium" charset="0"/>
                  <a:cs typeface="HelloDeanna Medium" charset="0"/>
                </a:rPr>
                <a:t>e</a:t>
              </a:r>
              <a:r>
                <a:rPr lang="es-ES" sz="4800" dirty="0">
                  <a:solidFill>
                    <a:srgbClr val="0070C0"/>
                  </a:solidFill>
                  <a:latin typeface="Cheri Liney" pitchFamily="2" charset="0"/>
                  <a:ea typeface="HelloDeanna Medium" charset="0"/>
                  <a:cs typeface="HelloDeanna Medium" charset="0"/>
                </a:rPr>
                <a:t>n</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d</a:t>
              </a:r>
              <a:r>
                <a:rPr lang="es-ES" sz="4800" dirty="0">
                  <a:solidFill>
                    <a:srgbClr val="FF0000"/>
                  </a:solidFill>
                  <a:latin typeface="Cheri Liney" pitchFamily="2" charset="0"/>
                  <a:ea typeface="HelloDeanna Medium" charset="0"/>
                  <a:cs typeface="HelloDeanna Medium" charset="0"/>
                </a:rPr>
                <a:t>o</a:t>
              </a:r>
              <a:r>
                <a:rPr lang="es-ES" sz="4800" dirty="0">
                  <a:solidFill>
                    <a:srgbClr val="0070C0"/>
                  </a:solidFill>
                  <a:latin typeface="Cheri Liney" pitchFamily="2" charset="0"/>
                  <a:ea typeface="HelloDeanna Medium" charset="0"/>
                  <a:cs typeface="HelloDeanna Medium" charset="0"/>
                </a:rPr>
                <a:t>s</a:t>
              </a:r>
              <a:endParaRPr lang="es-ES" sz="6600" dirty="0">
                <a:solidFill>
                  <a:srgbClr val="0070C0"/>
                </a:solidFill>
                <a:latin typeface="Cheri Liney" pitchFamily="2" charset="0"/>
                <a:ea typeface="HelloDeanna Medium" charset="0"/>
                <a:cs typeface="HelloDeanna Medium" charset="0"/>
              </a:endParaRPr>
            </a:p>
          </p:txBody>
        </p:sp>
        <p:sp>
          <p:nvSpPr>
            <p:cNvPr id="14" name="Rectángulo 13"/>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a:t>Reunión inicio de Curso</a:t>
              </a:r>
            </a:p>
          </p:txBody>
        </p:sp>
      </p:grpSp>
      <p:pic>
        <p:nvPicPr>
          <p:cNvPr id="5" name="Imagen 4">
            <a:extLst>
              <a:ext uri="{FF2B5EF4-FFF2-40B4-BE49-F238E27FC236}">
                <a16:creationId xmlns:a16="http://schemas.microsoft.com/office/drawing/2014/main" id="{4718F4E5-8BA6-AB4A-AC27-8D7E761A3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58" y="759123"/>
            <a:ext cx="1629913" cy="1808806"/>
          </a:xfrm>
          <a:prstGeom prst="rect">
            <a:avLst/>
          </a:prstGeom>
        </p:spPr>
      </p:pic>
      <p:grpSp>
        <p:nvGrpSpPr>
          <p:cNvPr id="28" name="3 Grupo">
            <a:extLst>
              <a:ext uri="{FF2B5EF4-FFF2-40B4-BE49-F238E27FC236}">
                <a16:creationId xmlns:a16="http://schemas.microsoft.com/office/drawing/2014/main" id="{E17558FB-D841-944B-BE4D-C6E5376B4AE9}"/>
              </a:ext>
            </a:extLst>
          </p:cNvPr>
          <p:cNvGrpSpPr/>
          <p:nvPr/>
        </p:nvGrpSpPr>
        <p:grpSpPr>
          <a:xfrm>
            <a:off x="57150" y="2804853"/>
            <a:ext cx="6743700" cy="1933575"/>
            <a:chOff x="53030" y="38134"/>
            <a:chExt cx="6743700" cy="1933575"/>
          </a:xfrm>
          <a:solidFill>
            <a:schemeClr val="bg1"/>
          </a:solidFill>
        </p:grpSpPr>
        <p:sp>
          <p:nvSpPr>
            <p:cNvPr id="29" name="Rectángulo 28">
              <a:extLst>
                <a:ext uri="{FF2B5EF4-FFF2-40B4-BE49-F238E27FC236}">
                  <a16:creationId xmlns:a16="http://schemas.microsoft.com/office/drawing/2014/main" id="{D95F09BB-4252-3B4C-92B3-EA878E308BFC}"/>
                </a:ext>
              </a:extLst>
            </p:cNvPr>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Rectángulo 29">
              <a:extLst>
                <a:ext uri="{FF2B5EF4-FFF2-40B4-BE49-F238E27FC236}">
                  <a16:creationId xmlns:a16="http://schemas.microsoft.com/office/drawing/2014/main" id="{8F67B503-90DE-2F48-AA3B-F8922E59E050}"/>
                </a:ext>
              </a:extLst>
            </p:cNvPr>
            <p:cNvSpPr/>
            <p:nvPr/>
          </p:nvSpPr>
          <p:spPr>
            <a:xfrm>
              <a:off x="1370685" y="144405"/>
              <a:ext cx="5189883" cy="523220"/>
            </a:xfrm>
            <a:prstGeom prst="rect">
              <a:avLst/>
            </a:prstGeom>
            <a:noFill/>
          </p:spPr>
          <p:txBody>
            <a:bodyPr wrap="none" lIns="91440" tIns="45720" rIns="91440" bIns="45720">
              <a:spAutoFit/>
            </a:bodyPr>
            <a:lstStyle/>
            <a:p>
              <a:pPr algn="ctr"/>
              <a:r>
                <a:rPr lang="es-ES" sz="2800" b="1" dirty="0"/>
                <a:t>COLEGIO ORIENTACIÓN ANDÚJAR</a:t>
              </a:r>
            </a:p>
          </p:txBody>
        </p:sp>
        <p:sp>
          <p:nvSpPr>
            <p:cNvPr id="31" name="Rectángulo 30">
              <a:extLst>
                <a:ext uri="{FF2B5EF4-FFF2-40B4-BE49-F238E27FC236}">
                  <a16:creationId xmlns:a16="http://schemas.microsoft.com/office/drawing/2014/main" id="{F47EFDEE-CA06-4F4C-B5CA-2CEB1F74DB7D}"/>
                </a:ext>
              </a:extLst>
            </p:cNvPr>
            <p:cNvSpPr/>
            <p:nvPr/>
          </p:nvSpPr>
          <p:spPr>
            <a:xfrm>
              <a:off x="2149504" y="655920"/>
              <a:ext cx="3760965" cy="830997"/>
            </a:xfrm>
            <a:prstGeom prst="rect">
              <a:avLst/>
            </a:prstGeom>
            <a:noFill/>
          </p:spPr>
          <p:txBody>
            <a:bodyPr wrap="none" lIns="91440" tIns="45720" rIns="91440" bIns="45720">
              <a:spAutoFit/>
            </a:bodyPr>
            <a:lstStyle/>
            <a:p>
              <a:pPr algn="ctr"/>
              <a:r>
                <a:rPr lang="es-ES" sz="4800" dirty="0">
                  <a:solidFill>
                    <a:srgbClr val="0070C0"/>
                  </a:solidFill>
                  <a:latin typeface="Cheri Liney" pitchFamily="2" charset="0"/>
                  <a:ea typeface="HelloDeanna Medium" charset="0"/>
                  <a:cs typeface="HelloDeanna Medium" charset="0"/>
                </a:rPr>
                <a:t>B</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e</a:t>
              </a:r>
              <a:r>
                <a:rPr lang="es-ES" sz="4800" dirty="0">
                  <a:solidFill>
                    <a:srgbClr val="FF0000"/>
                  </a:solidFill>
                  <a:latin typeface="Cheri Liney" pitchFamily="2" charset="0"/>
                  <a:ea typeface="HelloDeanna Medium" charset="0"/>
                  <a:cs typeface="HelloDeanna Medium" charset="0"/>
                </a:rPr>
                <a:t>n</a:t>
              </a:r>
              <a:r>
                <a:rPr lang="es-ES" sz="4800" dirty="0">
                  <a:solidFill>
                    <a:srgbClr val="0070C0"/>
                  </a:solidFill>
                  <a:latin typeface="Cheri Liney" pitchFamily="2" charset="0"/>
                  <a:ea typeface="HelloDeanna Medium" charset="0"/>
                  <a:cs typeface="HelloDeanna Medium" charset="0"/>
                </a:rPr>
                <a:t>v</a:t>
              </a:r>
              <a:r>
                <a:rPr lang="es-ES" sz="4800" dirty="0">
                  <a:solidFill>
                    <a:srgbClr val="FF0000"/>
                  </a:solidFill>
                  <a:latin typeface="Cheri Liney" pitchFamily="2" charset="0"/>
                  <a:ea typeface="HelloDeanna Medium" charset="0"/>
                  <a:cs typeface="HelloDeanna Medium" charset="0"/>
                </a:rPr>
                <a:t>e</a:t>
              </a:r>
              <a:r>
                <a:rPr lang="es-ES" sz="4800" dirty="0">
                  <a:solidFill>
                    <a:srgbClr val="0070C0"/>
                  </a:solidFill>
                  <a:latin typeface="Cheri Liney" pitchFamily="2" charset="0"/>
                  <a:ea typeface="HelloDeanna Medium" charset="0"/>
                  <a:cs typeface="HelloDeanna Medium" charset="0"/>
                </a:rPr>
                <a:t>n</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d</a:t>
              </a:r>
              <a:r>
                <a:rPr lang="es-ES" sz="4800" dirty="0">
                  <a:solidFill>
                    <a:srgbClr val="FF0000"/>
                  </a:solidFill>
                  <a:latin typeface="Cheri Liney" pitchFamily="2" charset="0"/>
                  <a:ea typeface="HelloDeanna Medium" charset="0"/>
                  <a:cs typeface="HelloDeanna Medium" charset="0"/>
                </a:rPr>
                <a:t>o</a:t>
              </a:r>
              <a:r>
                <a:rPr lang="es-ES" sz="4800" dirty="0">
                  <a:solidFill>
                    <a:srgbClr val="0070C0"/>
                  </a:solidFill>
                  <a:latin typeface="Cheri Liney" pitchFamily="2" charset="0"/>
                  <a:ea typeface="HelloDeanna Medium" charset="0"/>
                  <a:cs typeface="HelloDeanna Medium" charset="0"/>
                </a:rPr>
                <a:t>s</a:t>
              </a:r>
              <a:endParaRPr lang="es-ES" sz="6600" dirty="0">
                <a:solidFill>
                  <a:srgbClr val="0070C0"/>
                </a:solidFill>
                <a:latin typeface="Cheri Liney" pitchFamily="2" charset="0"/>
                <a:ea typeface="HelloDeanna Medium" charset="0"/>
                <a:cs typeface="HelloDeanna Medium" charset="0"/>
              </a:endParaRPr>
            </a:p>
          </p:txBody>
        </p:sp>
        <p:sp>
          <p:nvSpPr>
            <p:cNvPr id="32" name="Rectángulo 31">
              <a:extLst>
                <a:ext uri="{FF2B5EF4-FFF2-40B4-BE49-F238E27FC236}">
                  <a16:creationId xmlns:a16="http://schemas.microsoft.com/office/drawing/2014/main" id="{EDCE6470-E773-5440-8429-765A8FAE486E}"/>
                </a:ext>
              </a:extLst>
            </p:cNvPr>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a:t>Reunión inicio de Curso</a:t>
              </a:r>
            </a:p>
          </p:txBody>
        </p:sp>
      </p:grpSp>
      <p:pic>
        <p:nvPicPr>
          <p:cNvPr id="33" name="Imagen 32">
            <a:extLst>
              <a:ext uri="{FF2B5EF4-FFF2-40B4-BE49-F238E27FC236}">
                <a16:creationId xmlns:a16="http://schemas.microsoft.com/office/drawing/2014/main" id="{D3AD050F-9E89-DB4D-9FD8-6C9ACDAAE734}"/>
              </a:ext>
            </a:extLst>
          </p:cNvPr>
          <p:cNvPicPr>
            <a:picLocks noChangeAspect="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a:off x="144958" y="3149600"/>
            <a:ext cx="1480883" cy="1480883"/>
          </a:xfrm>
          <a:prstGeom prst="rect">
            <a:avLst/>
          </a:prstGeom>
        </p:spPr>
      </p:pic>
      <p:grpSp>
        <p:nvGrpSpPr>
          <p:cNvPr id="34" name="3 Grupo">
            <a:extLst>
              <a:ext uri="{FF2B5EF4-FFF2-40B4-BE49-F238E27FC236}">
                <a16:creationId xmlns:a16="http://schemas.microsoft.com/office/drawing/2014/main" id="{7DD28602-8D6C-9940-AB83-29F281CFFC37}"/>
              </a:ext>
            </a:extLst>
          </p:cNvPr>
          <p:cNvGrpSpPr/>
          <p:nvPr/>
        </p:nvGrpSpPr>
        <p:grpSpPr>
          <a:xfrm>
            <a:off x="57150" y="4868959"/>
            <a:ext cx="6743700" cy="1933575"/>
            <a:chOff x="53030" y="38134"/>
            <a:chExt cx="6743700" cy="1933575"/>
          </a:xfrm>
          <a:solidFill>
            <a:schemeClr val="bg1"/>
          </a:solidFill>
        </p:grpSpPr>
        <p:sp>
          <p:nvSpPr>
            <p:cNvPr id="35" name="Rectángulo 34">
              <a:extLst>
                <a:ext uri="{FF2B5EF4-FFF2-40B4-BE49-F238E27FC236}">
                  <a16:creationId xmlns:a16="http://schemas.microsoft.com/office/drawing/2014/main" id="{D4A3D31B-9B95-D644-BC34-C2FACEFF5476}"/>
                </a:ext>
              </a:extLst>
            </p:cNvPr>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a:extLst>
                <a:ext uri="{FF2B5EF4-FFF2-40B4-BE49-F238E27FC236}">
                  <a16:creationId xmlns:a16="http://schemas.microsoft.com/office/drawing/2014/main" id="{E367F444-6FD2-D149-895A-E1E7EFDCF274}"/>
                </a:ext>
              </a:extLst>
            </p:cNvPr>
            <p:cNvSpPr/>
            <p:nvPr/>
          </p:nvSpPr>
          <p:spPr>
            <a:xfrm>
              <a:off x="1370685" y="144405"/>
              <a:ext cx="5189883" cy="523220"/>
            </a:xfrm>
            <a:prstGeom prst="rect">
              <a:avLst/>
            </a:prstGeom>
            <a:noFill/>
          </p:spPr>
          <p:txBody>
            <a:bodyPr wrap="none" lIns="91440" tIns="45720" rIns="91440" bIns="45720">
              <a:spAutoFit/>
            </a:bodyPr>
            <a:lstStyle/>
            <a:p>
              <a:pPr algn="ctr"/>
              <a:r>
                <a:rPr lang="es-ES" sz="2800" b="1" dirty="0"/>
                <a:t>COLEGIO ORIENTACIÓN ANDÚJAR</a:t>
              </a:r>
            </a:p>
          </p:txBody>
        </p:sp>
        <p:sp>
          <p:nvSpPr>
            <p:cNvPr id="37" name="Rectángulo 36">
              <a:extLst>
                <a:ext uri="{FF2B5EF4-FFF2-40B4-BE49-F238E27FC236}">
                  <a16:creationId xmlns:a16="http://schemas.microsoft.com/office/drawing/2014/main" id="{80D7D7D9-7F2A-F847-82F9-19B6C4CD088B}"/>
                </a:ext>
              </a:extLst>
            </p:cNvPr>
            <p:cNvSpPr/>
            <p:nvPr/>
          </p:nvSpPr>
          <p:spPr>
            <a:xfrm>
              <a:off x="2149504" y="655920"/>
              <a:ext cx="3760965" cy="830997"/>
            </a:xfrm>
            <a:prstGeom prst="rect">
              <a:avLst/>
            </a:prstGeom>
            <a:noFill/>
          </p:spPr>
          <p:txBody>
            <a:bodyPr wrap="none" lIns="91440" tIns="45720" rIns="91440" bIns="45720">
              <a:spAutoFit/>
            </a:bodyPr>
            <a:lstStyle/>
            <a:p>
              <a:pPr algn="ctr"/>
              <a:r>
                <a:rPr lang="es-ES" sz="4800" dirty="0">
                  <a:solidFill>
                    <a:srgbClr val="0070C0"/>
                  </a:solidFill>
                  <a:latin typeface="Cheri Liney" pitchFamily="2" charset="0"/>
                  <a:ea typeface="HelloDeanna Medium" charset="0"/>
                  <a:cs typeface="HelloDeanna Medium" charset="0"/>
                </a:rPr>
                <a:t>B</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e</a:t>
              </a:r>
              <a:r>
                <a:rPr lang="es-ES" sz="4800" dirty="0">
                  <a:solidFill>
                    <a:srgbClr val="FF0000"/>
                  </a:solidFill>
                  <a:latin typeface="Cheri Liney" pitchFamily="2" charset="0"/>
                  <a:ea typeface="HelloDeanna Medium" charset="0"/>
                  <a:cs typeface="HelloDeanna Medium" charset="0"/>
                </a:rPr>
                <a:t>n</a:t>
              </a:r>
              <a:r>
                <a:rPr lang="es-ES" sz="4800" dirty="0">
                  <a:solidFill>
                    <a:srgbClr val="0070C0"/>
                  </a:solidFill>
                  <a:latin typeface="Cheri Liney" pitchFamily="2" charset="0"/>
                  <a:ea typeface="HelloDeanna Medium" charset="0"/>
                  <a:cs typeface="HelloDeanna Medium" charset="0"/>
                </a:rPr>
                <a:t>v</a:t>
              </a:r>
              <a:r>
                <a:rPr lang="es-ES" sz="4800" dirty="0">
                  <a:solidFill>
                    <a:srgbClr val="FF0000"/>
                  </a:solidFill>
                  <a:latin typeface="Cheri Liney" pitchFamily="2" charset="0"/>
                  <a:ea typeface="HelloDeanna Medium" charset="0"/>
                  <a:cs typeface="HelloDeanna Medium" charset="0"/>
                </a:rPr>
                <a:t>e</a:t>
              </a:r>
              <a:r>
                <a:rPr lang="es-ES" sz="4800" dirty="0">
                  <a:solidFill>
                    <a:srgbClr val="0070C0"/>
                  </a:solidFill>
                  <a:latin typeface="Cheri Liney" pitchFamily="2" charset="0"/>
                  <a:ea typeface="HelloDeanna Medium" charset="0"/>
                  <a:cs typeface="HelloDeanna Medium" charset="0"/>
                </a:rPr>
                <a:t>n</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d</a:t>
              </a:r>
              <a:r>
                <a:rPr lang="es-ES" sz="4800" dirty="0">
                  <a:solidFill>
                    <a:srgbClr val="FF0000"/>
                  </a:solidFill>
                  <a:latin typeface="Cheri Liney" pitchFamily="2" charset="0"/>
                  <a:ea typeface="HelloDeanna Medium" charset="0"/>
                  <a:cs typeface="HelloDeanna Medium" charset="0"/>
                </a:rPr>
                <a:t>o</a:t>
              </a:r>
              <a:r>
                <a:rPr lang="es-ES" sz="4800" dirty="0">
                  <a:solidFill>
                    <a:srgbClr val="0070C0"/>
                  </a:solidFill>
                  <a:latin typeface="Cheri Liney" pitchFamily="2" charset="0"/>
                  <a:ea typeface="HelloDeanna Medium" charset="0"/>
                  <a:cs typeface="HelloDeanna Medium" charset="0"/>
                </a:rPr>
                <a:t>s</a:t>
              </a:r>
              <a:endParaRPr lang="es-ES" sz="6600" dirty="0">
                <a:solidFill>
                  <a:srgbClr val="0070C0"/>
                </a:solidFill>
                <a:latin typeface="Cheri Liney" pitchFamily="2" charset="0"/>
                <a:ea typeface="HelloDeanna Medium" charset="0"/>
                <a:cs typeface="HelloDeanna Medium" charset="0"/>
              </a:endParaRPr>
            </a:p>
          </p:txBody>
        </p:sp>
        <p:sp>
          <p:nvSpPr>
            <p:cNvPr id="38" name="Rectángulo 37">
              <a:extLst>
                <a:ext uri="{FF2B5EF4-FFF2-40B4-BE49-F238E27FC236}">
                  <a16:creationId xmlns:a16="http://schemas.microsoft.com/office/drawing/2014/main" id="{AC4E3DA1-6CEA-FD4D-B7B1-82D00CF2C347}"/>
                </a:ext>
              </a:extLst>
            </p:cNvPr>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a:t>Reunión inicio de Curso</a:t>
              </a:r>
            </a:p>
          </p:txBody>
        </p:sp>
      </p:grpSp>
      <p:pic>
        <p:nvPicPr>
          <p:cNvPr id="39" name="Imagen 38">
            <a:extLst>
              <a:ext uri="{FF2B5EF4-FFF2-40B4-BE49-F238E27FC236}">
                <a16:creationId xmlns:a16="http://schemas.microsoft.com/office/drawing/2014/main" id="{EC2A304F-0B79-DC44-82A0-88DC46D594A5}"/>
              </a:ext>
            </a:extLst>
          </p:cNvPr>
          <p:cNvPicPr>
            <a:picLocks noChangeAspect="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a:off x="144958" y="5226593"/>
            <a:ext cx="1629913" cy="1629913"/>
          </a:xfrm>
          <a:prstGeom prst="rect">
            <a:avLst/>
          </a:prstGeom>
        </p:spPr>
      </p:pic>
      <p:grpSp>
        <p:nvGrpSpPr>
          <p:cNvPr id="40" name="3 Grupo">
            <a:extLst>
              <a:ext uri="{FF2B5EF4-FFF2-40B4-BE49-F238E27FC236}">
                <a16:creationId xmlns:a16="http://schemas.microsoft.com/office/drawing/2014/main" id="{9945A02B-E3FB-8A4F-ABE9-C0810F98A2B9}"/>
              </a:ext>
            </a:extLst>
          </p:cNvPr>
          <p:cNvGrpSpPr/>
          <p:nvPr/>
        </p:nvGrpSpPr>
        <p:grpSpPr>
          <a:xfrm>
            <a:off x="57150" y="7020960"/>
            <a:ext cx="6743700" cy="1933575"/>
            <a:chOff x="53030" y="38134"/>
            <a:chExt cx="6743700" cy="1933575"/>
          </a:xfrm>
          <a:solidFill>
            <a:schemeClr val="bg1"/>
          </a:solidFill>
        </p:grpSpPr>
        <p:sp>
          <p:nvSpPr>
            <p:cNvPr id="41" name="Rectángulo 40">
              <a:extLst>
                <a:ext uri="{FF2B5EF4-FFF2-40B4-BE49-F238E27FC236}">
                  <a16:creationId xmlns:a16="http://schemas.microsoft.com/office/drawing/2014/main" id="{26142457-8F9C-4047-8CE9-59D34B408901}"/>
                </a:ext>
              </a:extLst>
            </p:cNvPr>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ectángulo 41">
              <a:extLst>
                <a:ext uri="{FF2B5EF4-FFF2-40B4-BE49-F238E27FC236}">
                  <a16:creationId xmlns:a16="http://schemas.microsoft.com/office/drawing/2014/main" id="{347C5D54-44F9-2F4E-88C9-B31F556F196A}"/>
                </a:ext>
              </a:extLst>
            </p:cNvPr>
            <p:cNvSpPr/>
            <p:nvPr/>
          </p:nvSpPr>
          <p:spPr>
            <a:xfrm>
              <a:off x="1370685" y="144405"/>
              <a:ext cx="5189883" cy="523220"/>
            </a:xfrm>
            <a:prstGeom prst="rect">
              <a:avLst/>
            </a:prstGeom>
            <a:noFill/>
          </p:spPr>
          <p:txBody>
            <a:bodyPr wrap="none" lIns="91440" tIns="45720" rIns="91440" bIns="45720">
              <a:spAutoFit/>
            </a:bodyPr>
            <a:lstStyle/>
            <a:p>
              <a:pPr algn="ctr"/>
              <a:r>
                <a:rPr lang="es-ES" sz="2800" b="1" dirty="0"/>
                <a:t>COLEGIO ORIENTACIÓN ANDÚJAR</a:t>
              </a:r>
            </a:p>
          </p:txBody>
        </p:sp>
        <p:sp>
          <p:nvSpPr>
            <p:cNvPr id="43" name="Rectángulo 42">
              <a:extLst>
                <a:ext uri="{FF2B5EF4-FFF2-40B4-BE49-F238E27FC236}">
                  <a16:creationId xmlns:a16="http://schemas.microsoft.com/office/drawing/2014/main" id="{A81B53BF-AA13-7341-9422-4B098616EE6B}"/>
                </a:ext>
              </a:extLst>
            </p:cNvPr>
            <p:cNvSpPr/>
            <p:nvPr/>
          </p:nvSpPr>
          <p:spPr>
            <a:xfrm>
              <a:off x="2149504" y="655920"/>
              <a:ext cx="3760965" cy="830997"/>
            </a:xfrm>
            <a:prstGeom prst="rect">
              <a:avLst/>
            </a:prstGeom>
            <a:noFill/>
          </p:spPr>
          <p:txBody>
            <a:bodyPr wrap="none" lIns="91440" tIns="45720" rIns="91440" bIns="45720">
              <a:spAutoFit/>
            </a:bodyPr>
            <a:lstStyle/>
            <a:p>
              <a:pPr algn="ctr"/>
              <a:r>
                <a:rPr lang="es-ES" sz="4800" dirty="0">
                  <a:solidFill>
                    <a:srgbClr val="0070C0"/>
                  </a:solidFill>
                  <a:latin typeface="Cheri Liney" pitchFamily="2" charset="0"/>
                  <a:ea typeface="HelloDeanna Medium" charset="0"/>
                  <a:cs typeface="HelloDeanna Medium" charset="0"/>
                </a:rPr>
                <a:t>B</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e</a:t>
              </a:r>
              <a:r>
                <a:rPr lang="es-ES" sz="4800" dirty="0">
                  <a:solidFill>
                    <a:srgbClr val="FF0000"/>
                  </a:solidFill>
                  <a:latin typeface="Cheri Liney" pitchFamily="2" charset="0"/>
                  <a:ea typeface="HelloDeanna Medium" charset="0"/>
                  <a:cs typeface="HelloDeanna Medium" charset="0"/>
                </a:rPr>
                <a:t>n</a:t>
              </a:r>
              <a:r>
                <a:rPr lang="es-ES" sz="4800" dirty="0">
                  <a:solidFill>
                    <a:srgbClr val="0070C0"/>
                  </a:solidFill>
                  <a:latin typeface="Cheri Liney" pitchFamily="2" charset="0"/>
                  <a:ea typeface="HelloDeanna Medium" charset="0"/>
                  <a:cs typeface="HelloDeanna Medium" charset="0"/>
                </a:rPr>
                <a:t>v</a:t>
              </a:r>
              <a:r>
                <a:rPr lang="es-ES" sz="4800" dirty="0">
                  <a:solidFill>
                    <a:srgbClr val="FF0000"/>
                  </a:solidFill>
                  <a:latin typeface="Cheri Liney" pitchFamily="2" charset="0"/>
                  <a:ea typeface="HelloDeanna Medium" charset="0"/>
                  <a:cs typeface="HelloDeanna Medium" charset="0"/>
                </a:rPr>
                <a:t>e</a:t>
              </a:r>
              <a:r>
                <a:rPr lang="es-ES" sz="4800" dirty="0">
                  <a:solidFill>
                    <a:srgbClr val="0070C0"/>
                  </a:solidFill>
                  <a:latin typeface="Cheri Liney" pitchFamily="2" charset="0"/>
                  <a:ea typeface="HelloDeanna Medium" charset="0"/>
                  <a:cs typeface="HelloDeanna Medium" charset="0"/>
                </a:rPr>
                <a:t>n</a:t>
              </a:r>
              <a:r>
                <a:rPr lang="es-ES" sz="4800" dirty="0">
                  <a:solidFill>
                    <a:srgbClr val="FF0000"/>
                  </a:solidFill>
                  <a:latin typeface="Cheri Liney" pitchFamily="2" charset="0"/>
                  <a:ea typeface="HelloDeanna Medium" charset="0"/>
                  <a:cs typeface="HelloDeanna Medium" charset="0"/>
                </a:rPr>
                <a:t>i</a:t>
              </a:r>
              <a:r>
                <a:rPr lang="es-ES" sz="4800" dirty="0">
                  <a:solidFill>
                    <a:srgbClr val="0070C0"/>
                  </a:solidFill>
                  <a:latin typeface="Cheri Liney" pitchFamily="2" charset="0"/>
                  <a:ea typeface="HelloDeanna Medium" charset="0"/>
                  <a:cs typeface="HelloDeanna Medium" charset="0"/>
                </a:rPr>
                <a:t>d</a:t>
              </a:r>
              <a:r>
                <a:rPr lang="es-ES" sz="4800" dirty="0">
                  <a:solidFill>
                    <a:srgbClr val="FF0000"/>
                  </a:solidFill>
                  <a:latin typeface="Cheri Liney" pitchFamily="2" charset="0"/>
                  <a:ea typeface="HelloDeanna Medium" charset="0"/>
                  <a:cs typeface="HelloDeanna Medium" charset="0"/>
                </a:rPr>
                <a:t>o</a:t>
              </a:r>
              <a:r>
                <a:rPr lang="es-ES" sz="4800" dirty="0">
                  <a:solidFill>
                    <a:srgbClr val="0070C0"/>
                  </a:solidFill>
                  <a:latin typeface="Cheri Liney" pitchFamily="2" charset="0"/>
                  <a:ea typeface="HelloDeanna Medium" charset="0"/>
                  <a:cs typeface="HelloDeanna Medium" charset="0"/>
                </a:rPr>
                <a:t>s</a:t>
              </a:r>
              <a:endParaRPr lang="es-ES" sz="6600" dirty="0">
                <a:solidFill>
                  <a:srgbClr val="0070C0"/>
                </a:solidFill>
                <a:latin typeface="Cheri Liney" pitchFamily="2" charset="0"/>
                <a:ea typeface="HelloDeanna Medium" charset="0"/>
                <a:cs typeface="HelloDeanna Medium" charset="0"/>
              </a:endParaRPr>
            </a:p>
          </p:txBody>
        </p:sp>
        <p:sp>
          <p:nvSpPr>
            <p:cNvPr id="44" name="Rectángulo 43">
              <a:extLst>
                <a:ext uri="{FF2B5EF4-FFF2-40B4-BE49-F238E27FC236}">
                  <a16:creationId xmlns:a16="http://schemas.microsoft.com/office/drawing/2014/main" id="{83347006-4BD5-F640-BE17-539EE38C5DAF}"/>
                </a:ext>
              </a:extLst>
            </p:cNvPr>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a:t>Reunión inicio de Curso</a:t>
              </a:r>
            </a:p>
          </p:txBody>
        </p:sp>
      </p:grpSp>
      <p:pic>
        <p:nvPicPr>
          <p:cNvPr id="45" name="Imagen 44">
            <a:extLst>
              <a:ext uri="{FF2B5EF4-FFF2-40B4-BE49-F238E27FC236}">
                <a16:creationId xmlns:a16="http://schemas.microsoft.com/office/drawing/2014/main" id="{E8A7D6A9-F9C6-F041-BD31-D696D3148D19}"/>
              </a:ext>
            </a:extLst>
          </p:cNvPr>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a:off x="144958" y="7402290"/>
            <a:ext cx="1588828" cy="1588828"/>
          </a:xfrm>
          <a:prstGeom prst="rect">
            <a:avLst/>
          </a:prstGeom>
        </p:spPr>
      </p:pic>
    </p:spTree>
    <p:extLst>
      <p:ext uri="{BB962C8B-B14F-4D97-AF65-F5344CB8AC3E}">
        <p14:creationId xmlns:p14="http://schemas.microsoft.com/office/powerpoint/2010/main" val="319052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1252" y="120082"/>
            <a:ext cx="6753368" cy="2969449"/>
            <a:chOff x="22519" y="2033372"/>
            <a:chExt cx="6753368" cy="2969449"/>
          </a:xfrm>
          <a:noFill/>
        </p:grpSpPr>
        <p:sp>
          <p:nvSpPr>
            <p:cNvPr id="3"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16"/>
            <p:cNvSpPr/>
            <p:nvPr/>
          </p:nvSpPr>
          <p:spPr>
            <a:xfrm>
              <a:off x="828627" y="4210371"/>
              <a:ext cx="5141151" cy="584775"/>
            </a:xfrm>
            <a:prstGeom prst="rect">
              <a:avLst/>
            </a:prstGeom>
            <a:grp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Datos de la maestra</a:t>
              </a:r>
            </a:p>
          </p:txBody>
        </p:sp>
        <p:sp>
          <p:nvSpPr>
            <p:cNvPr id="6"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grpSp>
        <p:nvGrpSpPr>
          <p:cNvPr id="8" name="7 Grupo"/>
          <p:cNvGrpSpPr/>
          <p:nvPr/>
        </p:nvGrpSpPr>
        <p:grpSpPr>
          <a:xfrm>
            <a:off x="5968" y="3035908"/>
            <a:ext cx="6753368" cy="2969449"/>
            <a:chOff x="22519" y="2033372"/>
            <a:chExt cx="6753368" cy="2969449"/>
          </a:xfrm>
          <a:noFill/>
        </p:grpSpPr>
        <p:sp>
          <p:nvSpPr>
            <p:cNvPr id="9"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6"/>
            <p:cNvSpPr/>
            <p:nvPr/>
          </p:nvSpPr>
          <p:spPr>
            <a:xfrm>
              <a:off x="1113163" y="4259462"/>
              <a:ext cx="4613764" cy="584775"/>
            </a:xfrm>
            <a:prstGeom prst="rect">
              <a:avLst/>
            </a:prstGeom>
            <a:grp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Datos del </a:t>
              </a:r>
              <a:r>
                <a:rPr lang="es-ES" sz="3200" b="1" dirty="0" err="1">
                  <a:solidFill>
                    <a:schemeClr val="accent6">
                      <a:lumMod val="50000"/>
                    </a:schemeClr>
                  </a:solidFill>
                  <a:latin typeface="CCSUPERSUBMARINO" panose="02000603000000000000" pitchFamily="2" charset="0"/>
                  <a:ea typeface="CCSUPERSUBMARINO" panose="02000603000000000000" pitchFamily="2" charset="0"/>
                </a:rPr>
                <a:t>maestrO</a:t>
              </a:r>
              <a:endParaRPr lang="es-ES" sz="3200" b="1" dirty="0">
                <a:solidFill>
                  <a:schemeClr val="accent6">
                    <a:lumMod val="50000"/>
                  </a:schemeClr>
                </a:solidFill>
                <a:latin typeface="CCSUPERSUBMARINO" panose="02000603000000000000" pitchFamily="2" charset="0"/>
                <a:ea typeface="CCSUPERSUBMARINO" panose="02000603000000000000" pitchFamily="2" charset="0"/>
              </a:endParaRPr>
            </a:p>
          </p:txBody>
        </p:sp>
        <p:sp>
          <p:nvSpPr>
            <p:cNvPr id="12"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grpSp>
        <p:nvGrpSpPr>
          <p:cNvPr id="14" name="13 Grupo"/>
          <p:cNvGrpSpPr/>
          <p:nvPr/>
        </p:nvGrpSpPr>
        <p:grpSpPr>
          <a:xfrm>
            <a:off x="31645" y="6121286"/>
            <a:ext cx="6753368" cy="2969449"/>
            <a:chOff x="22519" y="2033372"/>
            <a:chExt cx="6753368" cy="2969449"/>
          </a:xfrm>
          <a:noFill/>
        </p:grpSpPr>
        <p:sp>
          <p:nvSpPr>
            <p:cNvPr id="15"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p:cNvSpPr/>
            <p:nvPr/>
          </p:nvSpPr>
          <p:spPr>
            <a:xfrm>
              <a:off x="854304" y="4146025"/>
              <a:ext cx="5141151" cy="584775"/>
            </a:xfrm>
            <a:prstGeom prst="rect">
              <a:avLst/>
            </a:prstGeom>
            <a:grp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Datos de la maestra</a:t>
              </a:r>
            </a:p>
          </p:txBody>
        </p:sp>
        <p:sp>
          <p:nvSpPr>
            <p:cNvPr id="18"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pic>
        <p:nvPicPr>
          <p:cNvPr id="23" name="Imagen 22">
            <a:extLst>
              <a:ext uri="{FF2B5EF4-FFF2-40B4-BE49-F238E27FC236}">
                <a16:creationId xmlns:a16="http://schemas.microsoft.com/office/drawing/2014/main" id="{91014A3E-7036-D441-B5EC-869A62250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6" y="448129"/>
            <a:ext cx="1320800" cy="1507093"/>
          </a:xfrm>
          <a:prstGeom prst="rect">
            <a:avLst/>
          </a:prstGeom>
        </p:spPr>
      </p:pic>
      <p:pic>
        <p:nvPicPr>
          <p:cNvPr id="25" name="Imagen 24">
            <a:extLst>
              <a:ext uri="{FF2B5EF4-FFF2-40B4-BE49-F238E27FC236}">
                <a16:creationId xmlns:a16="http://schemas.microsoft.com/office/drawing/2014/main" id="{61434E52-13B5-394F-92D8-C43731052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13" y="6483469"/>
            <a:ext cx="1234094" cy="1478449"/>
          </a:xfrm>
          <a:prstGeom prst="rect">
            <a:avLst/>
          </a:prstGeom>
        </p:spPr>
      </p:pic>
      <p:pic>
        <p:nvPicPr>
          <p:cNvPr id="29" name="Imagen 28">
            <a:extLst>
              <a:ext uri="{FF2B5EF4-FFF2-40B4-BE49-F238E27FC236}">
                <a16:creationId xmlns:a16="http://schemas.microsoft.com/office/drawing/2014/main" id="{E59AE9B7-ECEF-6D49-B388-7D49040D2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64" y="3294906"/>
            <a:ext cx="1244522" cy="1504950"/>
          </a:xfrm>
          <a:prstGeom prst="rect">
            <a:avLst/>
          </a:prstGeom>
        </p:spPr>
      </p:pic>
    </p:spTree>
    <p:extLst>
      <p:ext uri="{BB962C8B-B14F-4D97-AF65-F5344CB8AC3E}">
        <p14:creationId xmlns:p14="http://schemas.microsoft.com/office/powerpoint/2010/main" val="371290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7930" y="634975"/>
            <a:ext cx="6767228" cy="4000500"/>
            <a:chOff x="22519" y="5093272"/>
            <a:chExt cx="6767228" cy="4000500"/>
          </a:xfrm>
          <a:noFill/>
        </p:grpSpPr>
        <p:sp>
          <p:nvSpPr>
            <p:cNvPr id="5" name="Rectángulo 20"/>
            <p:cNvSpPr/>
            <p:nvPr/>
          </p:nvSpPr>
          <p:spPr>
            <a:xfrm>
              <a:off x="46947" y="5093272"/>
              <a:ext cx="6742800" cy="40005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21"/>
            <p:cNvSpPr/>
            <p:nvPr/>
          </p:nvSpPr>
          <p:spPr>
            <a:xfrm>
              <a:off x="46947" y="5093272"/>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22"/>
            <p:cNvSpPr/>
            <p:nvPr/>
          </p:nvSpPr>
          <p:spPr>
            <a:xfrm>
              <a:off x="376873" y="8259839"/>
              <a:ext cx="6082947" cy="584775"/>
            </a:xfrm>
            <a:prstGeom prst="rect">
              <a:avLst/>
            </a:prstGeom>
            <a:grp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Información</a:t>
              </a:r>
              <a:r>
                <a:rPr lang="es-ES" sz="3200" b="1" dirty="0">
                  <a:solidFill>
                    <a:schemeClr val="accent6">
                      <a:lumMod val="50000"/>
                    </a:schemeClr>
                  </a:solidFill>
                  <a:latin typeface="CCSUPERSUBMARINO" panose="02000603000000000000" pitchFamily="2" charset="0"/>
                  <a:ea typeface="CCSUPERSUBMARINO" panose="02000603000000000000" pitchFamily="2" charset="0"/>
                  <a:cs typeface="HelloDeanna Medium" charset="0"/>
                </a:rPr>
                <a:t> Importante</a:t>
              </a:r>
            </a:p>
          </p:txBody>
        </p:sp>
        <p:sp>
          <p:nvSpPr>
            <p:cNvPr id="9" name="Rectángulo 24"/>
            <p:cNvSpPr/>
            <p:nvPr/>
          </p:nvSpPr>
          <p:spPr>
            <a:xfrm>
              <a:off x="37930" y="5988650"/>
              <a:ext cx="6742800" cy="113877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Se le informa que del 7 y 8 de Septiembre se estarán realizando en el aula examen de diagnóstico, para después diseñar un plan de trabajo acorde a las necesidades de los alumnos.  De igual forma realizando actividades que fomenten un aprendizaje significativo.</a:t>
              </a:r>
            </a:p>
          </p:txBody>
        </p:sp>
        <p:sp>
          <p:nvSpPr>
            <p:cNvPr id="10" name="Rectángulo 25"/>
            <p:cNvSpPr/>
            <p:nvPr/>
          </p:nvSpPr>
          <p:spPr>
            <a:xfrm>
              <a:off x="22519" y="7084235"/>
              <a:ext cx="6753074"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Así mismo se le informa que el último viernes de cada mes se estarán realizando las reuniones de Consejo Técnico Escolar, por lo cual se suspenderán clases.</a:t>
              </a:r>
            </a:p>
          </p:txBody>
        </p:sp>
        <p:sp>
          <p:nvSpPr>
            <p:cNvPr id="11" name="Rectángulo 26"/>
            <p:cNvSpPr/>
            <p:nvPr/>
          </p:nvSpPr>
          <p:spPr>
            <a:xfrm>
              <a:off x="1529374" y="5103006"/>
              <a:ext cx="5246219"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Los alumnos deberán asistir puntualmente todos los días a la escuela en el horario establecido por el colegio y cumplir con las reglas.</a:t>
              </a:r>
            </a:p>
          </p:txBody>
        </p:sp>
      </p:grpSp>
      <p:grpSp>
        <p:nvGrpSpPr>
          <p:cNvPr id="12" name="11 Grupo"/>
          <p:cNvGrpSpPr/>
          <p:nvPr/>
        </p:nvGrpSpPr>
        <p:grpSpPr>
          <a:xfrm>
            <a:off x="22519" y="4635475"/>
            <a:ext cx="6767228" cy="4000500"/>
            <a:chOff x="22519" y="5093272"/>
            <a:chExt cx="6767228" cy="4000500"/>
          </a:xfrm>
          <a:noFill/>
        </p:grpSpPr>
        <p:sp>
          <p:nvSpPr>
            <p:cNvPr id="13" name="Rectángulo 20"/>
            <p:cNvSpPr/>
            <p:nvPr/>
          </p:nvSpPr>
          <p:spPr>
            <a:xfrm>
              <a:off x="46947" y="5093272"/>
              <a:ext cx="6742800" cy="40005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21"/>
            <p:cNvSpPr/>
            <p:nvPr/>
          </p:nvSpPr>
          <p:spPr>
            <a:xfrm>
              <a:off x="46947" y="5093272"/>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22"/>
            <p:cNvSpPr/>
            <p:nvPr/>
          </p:nvSpPr>
          <p:spPr>
            <a:xfrm>
              <a:off x="383267" y="8290586"/>
              <a:ext cx="6082947" cy="584775"/>
            </a:xfrm>
            <a:prstGeom prst="rect">
              <a:avLst/>
            </a:prstGeom>
            <a:grp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Información Importante</a:t>
              </a:r>
            </a:p>
          </p:txBody>
        </p:sp>
        <p:sp>
          <p:nvSpPr>
            <p:cNvPr id="17" name="Rectángulo 24"/>
            <p:cNvSpPr/>
            <p:nvPr/>
          </p:nvSpPr>
          <p:spPr>
            <a:xfrm>
              <a:off x="37930" y="5988650"/>
              <a:ext cx="6742800" cy="113877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Se le informa que del 7 y 8 de Septiembre se estarán realizando en el aula examen de diagnóstico, para después diseñar un plan de trabajo acorde a las necesidades de los alumnos.  De igual forma realizando actividades que fomenten un aprendizaje significativo.</a:t>
              </a:r>
            </a:p>
          </p:txBody>
        </p:sp>
        <p:sp>
          <p:nvSpPr>
            <p:cNvPr id="18" name="Rectángulo 25"/>
            <p:cNvSpPr/>
            <p:nvPr/>
          </p:nvSpPr>
          <p:spPr>
            <a:xfrm>
              <a:off x="22519" y="7084235"/>
              <a:ext cx="6753074"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Así mismo se le informa que el último viernes de cada mes se estarán realizando las reuniones de Consejo Técnico Escolar, por lo cual se suspenderán clases.</a:t>
              </a:r>
            </a:p>
          </p:txBody>
        </p:sp>
        <p:sp>
          <p:nvSpPr>
            <p:cNvPr id="19" name="Rectángulo 26"/>
            <p:cNvSpPr/>
            <p:nvPr/>
          </p:nvSpPr>
          <p:spPr>
            <a:xfrm>
              <a:off x="1529374" y="5103006"/>
              <a:ext cx="5246219"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Los alumnos deberán asistir puntualmente todos los días a la escuela en el horario establecido por el plantel y cumplir con las reglas.</a:t>
              </a:r>
            </a:p>
          </p:txBody>
        </p:sp>
      </p:gr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7592" y="656204"/>
            <a:ext cx="432000" cy="947961"/>
          </a:xfrm>
          <a:prstGeom prst="rect">
            <a:avLst/>
          </a:prstGeom>
          <a:noFill/>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946" y="696378"/>
            <a:ext cx="396000" cy="876291"/>
          </a:xfrm>
          <a:prstGeom prst="rect">
            <a:avLst/>
          </a:prstGeom>
          <a:noFill/>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740902"/>
            <a:ext cx="368646" cy="828862"/>
          </a:xfrm>
          <a:prstGeom prst="rect">
            <a:avLst/>
          </a:prstGeom>
          <a:noFill/>
        </p:spPr>
      </p:pic>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 y="710795"/>
            <a:ext cx="432229" cy="850685"/>
          </a:xfrm>
          <a:prstGeom prst="rect">
            <a:avLst/>
          </a:prstGeom>
          <a:noFill/>
        </p:spPr>
      </p:pic>
      <p:pic>
        <p:nvPicPr>
          <p:cNvPr id="22" name="Imagen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374" y="4667342"/>
            <a:ext cx="432000" cy="947961"/>
          </a:xfrm>
          <a:prstGeom prst="rect">
            <a:avLst/>
          </a:prstGeom>
          <a:noFill/>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728" y="4707516"/>
            <a:ext cx="396000" cy="876291"/>
          </a:xfrm>
          <a:prstGeom prst="rect">
            <a:avLst/>
          </a:prstGeom>
          <a:noFill/>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82" y="4752040"/>
            <a:ext cx="368646" cy="828862"/>
          </a:xfrm>
          <a:prstGeom prst="rect">
            <a:avLst/>
          </a:prstGeom>
          <a:noFill/>
        </p:spPr>
      </p:pic>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53" y="4721933"/>
            <a:ext cx="432229" cy="850685"/>
          </a:xfrm>
          <a:prstGeom prst="rect">
            <a:avLst/>
          </a:prstGeom>
          <a:noFill/>
        </p:spPr>
      </p:pic>
    </p:spTree>
    <p:extLst>
      <p:ext uri="{BB962C8B-B14F-4D97-AF65-F5344CB8AC3E}">
        <p14:creationId xmlns:p14="http://schemas.microsoft.com/office/powerpoint/2010/main" val="1132419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7150" y="57150"/>
            <a:ext cx="6742800" cy="5029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40005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174151" y="4260437"/>
            <a:ext cx="4608954" cy="584775"/>
          </a:xfrm>
          <a:prstGeom prst="rect">
            <a:avLst/>
          </a:prstGeom>
          <a:no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Horario de Clases</a:t>
            </a:r>
          </a:p>
        </p:txBody>
      </p:sp>
      <p:sp>
        <p:nvSpPr>
          <p:cNvPr id="12" name="Rectángulo 11"/>
          <p:cNvSpPr/>
          <p:nvPr/>
        </p:nvSpPr>
        <p:spPr>
          <a:xfrm>
            <a:off x="1682254" y="322124"/>
            <a:ext cx="5028915" cy="1754326"/>
          </a:xfrm>
          <a:prstGeom prst="rect">
            <a:avLst/>
          </a:prstGeom>
          <a:noFill/>
        </p:spPr>
        <p:txBody>
          <a:bodyPr wrap="square" lIns="91440" tIns="45720" rIns="91440" bIns="45720">
            <a:spAutoFit/>
          </a:bodyPr>
          <a:lstStyle/>
          <a:p>
            <a:pPr marL="342900" indent="-342900" algn="ctr">
              <a:buFont typeface="Wingdings" panose="05000000000000000000" pitchFamily="2" charset="2"/>
              <a:buChar char="ü"/>
            </a:pPr>
            <a:r>
              <a:rPr lang="es-ES" b="1" dirty="0">
                <a:latin typeface="Perpetua" panose="02020502060401020303" pitchFamily="18" charset="0"/>
              </a:rPr>
              <a:t>La hora de entrada es a las ____cumpliendo con el reglamento establecido (después de esa hora ya no se recibirá ningún alumno), la salida es a las ___- pm (FAVOR DE SER PUNTUALES, tolerancia de 10 min. puesto que al igual que ustedes mi familia me espera.</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274" y="2870024"/>
            <a:ext cx="2176486" cy="1227224"/>
          </a:xfrm>
          <a:prstGeom prst="rect">
            <a:avLst/>
          </a:prstGeom>
          <a:noFill/>
        </p:spPr>
      </p:pic>
      <p:sp>
        <p:nvSpPr>
          <p:cNvPr id="15" name="Rectángulo 14"/>
          <p:cNvSpPr/>
          <p:nvPr/>
        </p:nvSpPr>
        <p:spPr>
          <a:xfrm>
            <a:off x="103430" y="2312565"/>
            <a:ext cx="6650240" cy="923330"/>
          </a:xfrm>
          <a:prstGeom prst="rect">
            <a:avLst/>
          </a:prstGeom>
          <a:noFill/>
        </p:spPr>
        <p:txBody>
          <a:bodyPr wrap="square">
            <a:spAutoFit/>
          </a:bodyPr>
          <a:lstStyle/>
          <a:p>
            <a:pPr marL="285750" indent="-285750">
              <a:buFont typeface="Wingdings" panose="05000000000000000000" pitchFamily="2" charset="2"/>
              <a:buChar char="ü"/>
            </a:pPr>
            <a:r>
              <a:rPr lang="es-ES" b="1" dirty="0">
                <a:latin typeface="Perpetua" panose="02020502060401020303" pitchFamily="18" charset="0"/>
              </a:rPr>
              <a:t>Los días viernes nos tocará clase de Educación Física de 8:00 a 8:50 am. portar el uniforme debido ese día, de no ser así no  tomará la clase.</a:t>
            </a:r>
          </a:p>
        </p:txBody>
      </p:sp>
      <p:sp>
        <p:nvSpPr>
          <p:cNvPr id="17" name="Rectángulo 14"/>
          <p:cNvSpPr/>
          <p:nvPr/>
        </p:nvSpPr>
        <p:spPr>
          <a:xfrm>
            <a:off x="57150" y="3148152"/>
            <a:ext cx="4525124" cy="923330"/>
          </a:xfrm>
          <a:prstGeom prst="rect">
            <a:avLst/>
          </a:prstGeom>
          <a:noFill/>
        </p:spPr>
        <p:txBody>
          <a:bodyPr wrap="square">
            <a:spAutoFit/>
          </a:bodyPr>
          <a:lstStyle/>
          <a:p>
            <a:pPr marL="285750" indent="-285750">
              <a:buFont typeface="Wingdings" panose="05000000000000000000" pitchFamily="2" charset="2"/>
              <a:buChar char="ü"/>
            </a:pPr>
            <a:r>
              <a:rPr lang="es-ES" b="1" dirty="0">
                <a:latin typeface="Perpetua" panose="02020502060401020303" pitchFamily="18" charset="0"/>
              </a:rPr>
              <a:t>La hora de comida es a las 12:20 pm y los</a:t>
            </a:r>
          </a:p>
          <a:p>
            <a:r>
              <a:rPr lang="es-ES" b="1" dirty="0">
                <a:latin typeface="Perpetua" panose="02020502060401020303" pitchFamily="18" charset="0"/>
              </a:rPr>
              <a:t>      talleres tienen un horario de 2:00 a 4:00</a:t>
            </a:r>
          </a:p>
          <a:p>
            <a:r>
              <a:rPr lang="es-ES" b="1" dirty="0">
                <a:latin typeface="Perpetua" panose="02020502060401020303" pitchFamily="18" charset="0"/>
              </a:rPr>
              <a:t>      pm.</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240492"/>
            <a:ext cx="1653540" cy="1799771"/>
          </a:xfrm>
          <a:prstGeom prst="rect">
            <a:avLst/>
          </a:prstGeom>
          <a:noFill/>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53" y="1310324"/>
            <a:ext cx="429947" cy="237904"/>
          </a:xfrm>
          <a:prstGeom prst="rect">
            <a:avLst/>
          </a:prstGeom>
          <a:noFill/>
        </p:spPr>
      </p:pic>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74726">
            <a:off x="879512" y="1241487"/>
            <a:ext cx="285555" cy="158007"/>
          </a:xfrm>
          <a:prstGeom prst="rect">
            <a:avLst/>
          </a:prstGeom>
          <a:noFill/>
        </p:spPr>
      </p:pic>
    </p:spTree>
    <p:extLst>
      <p:ext uri="{BB962C8B-B14F-4D97-AF65-F5344CB8AC3E}">
        <p14:creationId xmlns:p14="http://schemas.microsoft.com/office/powerpoint/2010/main" val="66609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7150" y="76200"/>
            <a:ext cx="6742800" cy="6038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57150"/>
            <a:ext cx="6742800" cy="5029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083196" y="5277534"/>
            <a:ext cx="4690708" cy="646331"/>
          </a:xfrm>
          <a:prstGeom prst="rect">
            <a:avLst/>
          </a:prstGeom>
          <a:noFill/>
        </p:spPr>
        <p:txBody>
          <a:bodyPr wrap="none" lIns="91440" tIns="45720" rIns="91440" bIns="45720">
            <a:spAutoFit/>
          </a:bodyPr>
          <a:lstStyle/>
          <a:p>
            <a:pPr algn="ctr"/>
            <a:r>
              <a:rPr lang="es-ES" sz="3600" b="1" dirty="0">
                <a:solidFill>
                  <a:schemeClr val="accent6">
                    <a:lumMod val="50000"/>
                  </a:schemeClr>
                </a:solidFill>
                <a:latin typeface="CCSUPERSUBMARINO" panose="02000603000000000000" pitchFamily="2" charset="0"/>
                <a:ea typeface="CCSUPERSUBMARINO" panose="02000603000000000000" pitchFamily="2" charset="0"/>
              </a:rPr>
              <a:t>Tareas y apoyos</a:t>
            </a:r>
          </a:p>
        </p:txBody>
      </p:sp>
      <p:sp>
        <p:nvSpPr>
          <p:cNvPr id="12" name="Rectángulo 11"/>
          <p:cNvSpPr/>
          <p:nvPr/>
        </p:nvSpPr>
        <p:spPr>
          <a:xfrm>
            <a:off x="132544" y="133616"/>
            <a:ext cx="6635322" cy="5062924"/>
          </a:xfrm>
          <a:prstGeom prst="rect">
            <a:avLst/>
          </a:prstGeom>
          <a:noFill/>
        </p:spPr>
        <p:txBody>
          <a:bodyPr wrap="square">
            <a:spAutoFit/>
          </a:bodyPr>
          <a:lstStyle/>
          <a:p>
            <a:r>
              <a:rPr lang="es-ES" sz="1700" b="1" dirty="0">
                <a:latin typeface="Perpetua" panose="02020502060401020303" pitchFamily="18" charset="0"/>
              </a:rPr>
              <a:t>Papá y mamá sus hijos el día de hoy inician un nuevo ciclo escolar, para eso se les pide su ayuda:</a:t>
            </a:r>
          </a:p>
          <a:p>
            <a:pPr marL="285750" indent="-285750">
              <a:buFont typeface="Wingdings" panose="05000000000000000000" pitchFamily="2" charset="2"/>
              <a:buChar char="ü"/>
            </a:pPr>
            <a:r>
              <a:rPr lang="es-ES" sz="1700" b="1" dirty="0">
                <a:latin typeface="Perpetua" panose="02020502060401020303" pitchFamily="18" charset="0"/>
              </a:rPr>
              <a:t>A cooperar en todas las actividades y requerimientos que tiene la escuela.</a:t>
            </a:r>
          </a:p>
          <a:p>
            <a:pPr marL="285750" indent="-285750">
              <a:buFont typeface="Wingdings" panose="05000000000000000000" pitchFamily="2" charset="2"/>
              <a:buChar char="ü"/>
            </a:pPr>
            <a:r>
              <a:rPr lang="es-ES" sz="1700" b="1" dirty="0">
                <a:latin typeface="Perpetua" panose="02020502060401020303" pitchFamily="18" charset="0"/>
              </a:rPr>
              <a:t>A respetar y querer a sus maestras y compañeros.</a:t>
            </a:r>
          </a:p>
          <a:p>
            <a:pPr marL="285750" indent="-285750">
              <a:buFont typeface="Wingdings" panose="05000000000000000000" pitchFamily="2" charset="2"/>
              <a:buChar char="ü"/>
            </a:pPr>
            <a:r>
              <a:rPr lang="es-ES" sz="1700" b="1" dirty="0">
                <a:latin typeface="Perpetua" panose="02020502060401020303" pitchFamily="18" charset="0"/>
              </a:rPr>
              <a:t>A cumplir todas sus tareas en tiempo y forma.</a:t>
            </a:r>
          </a:p>
          <a:p>
            <a:pPr marL="285750" indent="-285750">
              <a:buFont typeface="Wingdings" panose="05000000000000000000" pitchFamily="2" charset="2"/>
              <a:buChar char="ü"/>
            </a:pPr>
            <a:r>
              <a:rPr lang="es-ES" sz="1700" b="1" dirty="0">
                <a:latin typeface="Perpetua" panose="02020502060401020303" pitchFamily="18" charset="0"/>
              </a:rPr>
              <a:t>A ser puntual.</a:t>
            </a:r>
          </a:p>
          <a:p>
            <a:pPr marL="285750" indent="-285750">
              <a:buFont typeface="Wingdings" panose="05000000000000000000" pitchFamily="2" charset="2"/>
              <a:buChar char="ü"/>
            </a:pPr>
            <a:r>
              <a:rPr lang="es-ES" sz="1700" b="1" dirty="0">
                <a:latin typeface="Perpetua" panose="02020502060401020303" pitchFamily="18" charset="0"/>
              </a:rPr>
              <a:t>A ser limpio.</a:t>
            </a:r>
          </a:p>
          <a:p>
            <a:pPr marL="285750" indent="-285750">
              <a:buFont typeface="Wingdings" panose="05000000000000000000" pitchFamily="2" charset="2"/>
              <a:buChar char="ü"/>
            </a:pPr>
            <a:r>
              <a:rPr lang="es-ES" sz="1700" b="1" dirty="0">
                <a:latin typeface="Perpetua" panose="02020502060401020303" pitchFamily="18" charset="0"/>
              </a:rPr>
              <a:t>A alimentarlo diariamente temprano y </a:t>
            </a:r>
          </a:p>
          <a:p>
            <a:r>
              <a:rPr lang="es-ES" sz="1700" b="1" dirty="0">
                <a:latin typeface="Perpetua" panose="02020502060401020303" pitchFamily="18" charset="0"/>
              </a:rPr>
              <a:t>       sanamente.</a:t>
            </a:r>
          </a:p>
          <a:p>
            <a:endParaRPr lang="es-ES" sz="1700" b="1" dirty="0">
              <a:latin typeface="Perpetua" panose="02020502060401020303" pitchFamily="18" charset="0"/>
            </a:endParaRPr>
          </a:p>
          <a:p>
            <a:r>
              <a:rPr lang="es-ES" sz="1700" b="1" dirty="0">
                <a:latin typeface="Perpetua" panose="02020502060401020303" pitchFamily="18" charset="0"/>
              </a:rPr>
              <a:t>Nota importante: </a:t>
            </a:r>
          </a:p>
          <a:p>
            <a:r>
              <a:rPr lang="es-ES" sz="1700" b="1" dirty="0">
                <a:latin typeface="Perpetua" panose="02020502060401020303" pitchFamily="18" charset="0"/>
              </a:rPr>
              <a:t>Si lo requiero yo me comunicaré con usted.</a:t>
            </a:r>
          </a:p>
          <a:p>
            <a:r>
              <a:rPr lang="es-ES" sz="1700" b="1" dirty="0">
                <a:latin typeface="Perpetua" panose="02020502060401020303" pitchFamily="18" charset="0"/>
              </a:rPr>
              <a:t>Si lo ayudan en casa, estarán inculcando grandes valores como RESPONSABILIDAD, RESPETO, HONESTIDAD y AMOR, mismos que aplicará en todos los retos que le esperan en el gran camino que es la vida. </a:t>
            </a:r>
          </a:p>
          <a:p>
            <a:r>
              <a:rPr lang="es-ES" sz="1700" b="1" dirty="0">
                <a:latin typeface="Perpetua" panose="02020502060401020303" pitchFamily="18" charset="0"/>
              </a:rPr>
              <a:t>Recuerda cumplir el con material solicitado para un mejor desempeño.</a:t>
            </a:r>
          </a:p>
        </p:txBody>
      </p:sp>
      <p:pic>
        <p:nvPicPr>
          <p:cNvPr id="4" name="Imagen 3">
            <a:extLst>
              <a:ext uri="{FF2B5EF4-FFF2-40B4-BE49-F238E27FC236}">
                <a16:creationId xmlns:a16="http://schemas.microsoft.com/office/drawing/2014/main" id="{B1C4F3B2-F1DF-B447-8B93-41A221ED7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018" y="1346199"/>
            <a:ext cx="1729771" cy="2070101"/>
          </a:xfrm>
          <a:prstGeom prst="rect">
            <a:avLst/>
          </a:prstGeom>
        </p:spPr>
      </p:pic>
    </p:spTree>
    <p:extLst>
      <p:ext uri="{BB962C8B-B14F-4D97-AF65-F5344CB8AC3E}">
        <p14:creationId xmlns:p14="http://schemas.microsoft.com/office/powerpoint/2010/main" val="2203952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7150" y="57150"/>
            <a:ext cx="6742800" cy="71437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60388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659652" y="6412243"/>
            <a:ext cx="5538696" cy="584775"/>
          </a:xfrm>
          <a:prstGeom prst="rect">
            <a:avLst/>
          </a:prstGeom>
          <a:no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El trabajo en el aula</a:t>
            </a:r>
          </a:p>
        </p:txBody>
      </p:sp>
      <p:pic>
        <p:nvPicPr>
          <p:cNvPr id="17" name="Imagen 16"/>
          <p:cNvPicPr preferRelativeResize="0">
            <a:picLocks/>
          </p:cNvPicPr>
          <p:nvPr/>
        </p:nvPicPr>
        <p:blipFill>
          <a:blip r:embed="rId2" cstate="print">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rot="5400000">
            <a:off x="1175009" y="-855249"/>
            <a:ext cx="1285200" cy="3265200"/>
          </a:xfrm>
          <a:prstGeom prst="rect">
            <a:avLst/>
          </a:prstGeom>
          <a:noFill/>
        </p:spPr>
      </p:pic>
      <p:pic>
        <p:nvPicPr>
          <p:cNvPr id="18" name="Imagen 17"/>
          <p:cNvPicPr preferRelativeResize="0">
            <a:picLocks/>
          </p:cNvPicPr>
          <p:nvPr/>
        </p:nvPicPr>
        <p:blipFill>
          <a:blip r:embed="rId2"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5400000">
            <a:off x="1153350" y="409431"/>
            <a:ext cx="1285200" cy="3265200"/>
          </a:xfrm>
          <a:prstGeom prst="rect">
            <a:avLst/>
          </a:prstGeom>
          <a:noFill/>
        </p:spPr>
      </p:pic>
      <p:pic>
        <p:nvPicPr>
          <p:cNvPr id="19" name="Imagen 18"/>
          <p:cNvPicPr preferRelativeResize="0">
            <a:picLocks/>
          </p:cNvPicPr>
          <p:nvPr/>
        </p:nvPicPr>
        <p:blipFill>
          <a:blip r:embed="rId2" cstate="print">
            <a:duotone>
              <a:prstClr val="black"/>
              <a:srgbClr val="FFC2F3">
                <a:tint val="45000"/>
                <a:satMod val="400000"/>
              </a:srgbClr>
            </a:duotone>
            <a:extLst>
              <a:ext uri="{28A0092B-C50C-407E-A947-70E740481C1C}">
                <a14:useLocalDpi xmlns:a14="http://schemas.microsoft.com/office/drawing/2010/main" val="0"/>
              </a:ext>
            </a:extLst>
          </a:blip>
          <a:stretch>
            <a:fillRect/>
          </a:stretch>
        </p:blipFill>
        <p:spPr>
          <a:xfrm rot="5400000">
            <a:off x="1153350" y="1694631"/>
            <a:ext cx="1285200" cy="3265200"/>
          </a:xfrm>
          <a:prstGeom prst="rect">
            <a:avLst/>
          </a:prstGeom>
          <a:noFill/>
        </p:spPr>
      </p:pic>
      <p:pic>
        <p:nvPicPr>
          <p:cNvPr id="20" name="Imagen 19"/>
          <p:cNvPicPr>
            <a:picLocks noChangeAspect="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16200000">
            <a:off x="4418815" y="-818510"/>
            <a:ext cx="1284493" cy="3265022"/>
          </a:xfrm>
          <a:prstGeom prst="rect">
            <a:avLst/>
          </a:prstGeom>
          <a:noFill/>
        </p:spPr>
      </p:pic>
      <p:pic>
        <p:nvPicPr>
          <p:cNvPr id="21" name="Imagen 20"/>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4418815" y="437482"/>
            <a:ext cx="1284493" cy="3265022"/>
          </a:xfrm>
          <a:prstGeom prst="rect">
            <a:avLst/>
          </a:prstGeom>
          <a:noFill/>
        </p:spPr>
      </p:pic>
      <p:pic>
        <p:nvPicPr>
          <p:cNvPr id="22" name="Imagen 21"/>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200000">
            <a:off x="4418815" y="1721975"/>
            <a:ext cx="1284493" cy="3265022"/>
          </a:xfrm>
          <a:prstGeom prst="rect">
            <a:avLst/>
          </a:prstGeom>
          <a:noFill/>
        </p:spPr>
      </p:pic>
      <p:sp>
        <p:nvSpPr>
          <p:cNvPr id="24" name="Rectángulo 23"/>
          <p:cNvSpPr/>
          <p:nvPr/>
        </p:nvSpPr>
        <p:spPr>
          <a:xfrm>
            <a:off x="739581" y="361852"/>
            <a:ext cx="1764806" cy="830997"/>
          </a:xfrm>
          <a:prstGeom prst="rect">
            <a:avLst/>
          </a:prstGeom>
          <a:noFill/>
        </p:spPr>
        <p:txBody>
          <a:bodyPr wrap="square">
            <a:spAutoFit/>
          </a:bodyPr>
          <a:lstStyle/>
          <a:p>
            <a:pPr algn="ctr"/>
            <a:r>
              <a:rPr lang="es-ES" sz="2400" b="1" dirty="0">
                <a:latin typeface="KG One Thing" panose="02000503000000020004" pitchFamily="2" charset="0"/>
              </a:rPr>
              <a:t>Atención en los alumnos</a:t>
            </a:r>
          </a:p>
        </p:txBody>
      </p:sp>
      <p:sp>
        <p:nvSpPr>
          <p:cNvPr id="25" name="Rectángulo 24"/>
          <p:cNvSpPr/>
          <p:nvPr/>
        </p:nvSpPr>
        <p:spPr>
          <a:xfrm>
            <a:off x="739581" y="1511681"/>
            <a:ext cx="1764806" cy="1200329"/>
          </a:xfrm>
          <a:prstGeom prst="rect">
            <a:avLst/>
          </a:prstGeom>
          <a:noFill/>
        </p:spPr>
        <p:txBody>
          <a:bodyPr wrap="square">
            <a:spAutoFit/>
          </a:bodyPr>
          <a:lstStyle/>
          <a:p>
            <a:pPr algn="ctr"/>
            <a:r>
              <a:rPr lang="es-ES" sz="2400" b="1" dirty="0">
                <a:latin typeface="KG One Thing" panose="02000503000000020004" pitchFamily="2" charset="0"/>
              </a:rPr>
              <a:t>Ambientes de aprendizaje</a:t>
            </a:r>
          </a:p>
        </p:txBody>
      </p:sp>
      <p:sp>
        <p:nvSpPr>
          <p:cNvPr id="26" name="Rectángulo 25"/>
          <p:cNvSpPr/>
          <p:nvPr/>
        </p:nvSpPr>
        <p:spPr>
          <a:xfrm>
            <a:off x="739581" y="2769390"/>
            <a:ext cx="1764806" cy="830997"/>
          </a:xfrm>
          <a:prstGeom prst="rect">
            <a:avLst/>
          </a:prstGeom>
          <a:noFill/>
        </p:spPr>
        <p:txBody>
          <a:bodyPr wrap="square">
            <a:spAutoFit/>
          </a:bodyPr>
          <a:lstStyle/>
          <a:p>
            <a:pPr algn="ctr"/>
            <a:r>
              <a:rPr lang="es-ES" sz="2400" b="1" dirty="0">
                <a:latin typeface="KG One Thing" panose="02000503000000020004" pitchFamily="2" charset="0"/>
              </a:rPr>
              <a:t>Evaluar para aprender</a:t>
            </a:r>
          </a:p>
        </p:txBody>
      </p:sp>
      <p:sp>
        <p:nvSpPr>
          <p:cNvPr id="27" name="Rectángulo 26"/>
          <p:cNvSpPr/>
          <p:nvPr/>
        </p:nvSpPr>
        <p:spPr>
          <a:xfrm>
            <a:off x="4347142" y="219622"/>
            <a:ext cx="1764806" cy="1200329"/>
          </a:xfrm>
          <a:prstGeom prst="rect">
            <a:avLst/>
          </a:prstGeom>
          <a:noFill/>
        </p:spPr>
        <p:txBody>
          <a:bodyPr wrap="square">
            <a:spAutoFit/>
          </a:bodyPr>
          <a:lstStyle/>
          <a:p>
            <a:pPr algn="ctr"/>
            <a:r>
              <a:rPr lang="es-ES" sz="2400" b="1" dirty="0">
                <a:latin typeface="KG One Thing" panose="02000503000000020004" pitchFamily="2" charset="0"/>
              </a:rPr>
              <a:t>Diseñar una planeación de trabajo</a:t>
            </a:r>
          </a:p>
        </p:txBody>
      </p:sp>
      <p:sp>
        <p:nvSpPr>
          <p:cNvPr id="28" name="Rectángulo 27"/>
          <p:cNvSpPr/>
          <p:nvPr/>
        </p:nvSpPr>
        <p:spPr>
          <a:xfrm>
            <a:off x="4308763" y="1445951"/>
            <a:ext cx="1764806" cy="1200329"/>
          </a:xfrm>
          <a:prstGeom prst="rect">
            <a:avLst/>
          </a:prstGeom>
          <a:noFill/>
        </p:spPr>
        <p:txBody>
          <a:bodyPr wrap="square">
            <a:spAutoFit/>
          </a:bodyPr>
          <a:lstStyle/>
          <a:p>
            <a:pPr algn="ctr"/>
            <a:r>
              <a:rPr lang="es-ES" sz="2400" b="1" dirty="0">
                <a:latin typeface="KG One Thing" panose="02000503000000020004" pitchFamily="2" charset="0"/>
              </a:rPr>
              <a:t>Apoyo a los padres de familia</a:t>
            </a:r>
          </a:p>
        </p:txBody>
      </p:sp>
      <p:sp>
        <p:nvSpPr>
          <p:cNvPr id="29" name="Rectángulo 28"/>
          <p:cNvSpPr/>
          <p:nvPr/>
        </p:nvSpPr>
        <p:spPr>
          <a:xfrm>
            <a:off x="4337284" y="2804058"/>
            <a:ext cx="1764806" cy="1015663"/>
          </a:xfrm>
          <a:prstGeom prst="rect">
            <a:avLst/>
          </a:prstGeom>
          <a:noFill/>
        </p:spPr>
        <p:txBody>
          <a:bodyPr wrap="square">
            <a:spAutoFit/>
          </a:bodyPr>
          <a:lstStyle/>
          <a:p>
            <a:pPr algn="ctr"/>
            <a:r>
              <a:rPr lang="es-ES" sz="2000" b="1" dirty="0">
                <a:latin typeface="KG One Thing" panose="02000503000000020004" pitchFamily="2" charset="0"/>
              </a:rPr>
              <a:t>Inclusión para atender la diversidad</a:t>
            </a:r>
          </a:p>
        </p:txBody>
      </p:sp>
      <p:pic>
        <p:nvPicPr>
          <p:cNvPr id="6" name="Imagen 5">
            <a:extLst>
              <a:ext uri="{FF2B5EF4-FFF2-40B4-BE49-F238E27FC236}">
                <a16:creationId xmlns:a16="http://schemas.microsoft.com/office/drawing/2014/main" id="{6541234E-2E2C-D041-89F1-26A1D4662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206" y="4176476"/>
            <a:ext cx="1136650" cy="1890665"/>
          </a:xfrm>
          <a:prstGeom prst="rect">
            <a:avLst/>
          </a:prstGeom>
        </p:spPr>
      </p:pic>
      <p:pic>
        <p:nvPicPr>
          <p:cNvPr id="8" name="Imagen 7">
            <a:extLst>
              <a:ext uri="{FF2B5EF4-FFF2-40B4-BE49-F238E27FC236}">
                <a16:creationId xmlns:a16="http://schemas.microsoft.com/office/drawing/2014/main" id="{76305BC6-F3A2-1E41-8DBB-3AA54FBA7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731" y="4280267"/>
            <a:ext cx="1297225" cy="1816115"/>
          </a:xfrm>
          <a:prstGeom prst="rect">
            <a:avLst/>
          </a:prstGeom>
        </p:spPr>
      </p:pic>
      <p:pic>
        <p:nvPicPr>
          <p:cNvPr id="12" name="Imagen 11">
            <a:extLst>
              <a:ext uri="{FF2B5EF4-FFF2-40B4-BE49-F238E27FC236}">
                <a16:creationId xmlns:a16="http://schemas.microsoft.com/office/drawing/2014/main" id="{FAFDFF51-57C4-AE40-A547-3C9C92DCF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17" y="4194709"/>
            <a:ext cx="1405366" cy="1854200"/>
          </a:xfrm>
          <a:prstGeom prst="rect">
            <a:avLst/>
          </a:prstGeom>
        </p:spPr>
      </p:pic>
      <p:pic>
        <p:nvPicPr>
          <p:cNvPr id="16" name="Imagen 15">
            <a:extLst>
              <a:ext uri="{FF2B5EF4-FFF2-40B4-BE49-F238E27FC236}">
                <a16:creationId xmlns:a16="http://schemas.microsoft.com/office/drawing/2014/main" id="{C31C0430-DDB7-6948-959C-1AF87748E1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1889" y="4065534"/>
            <a:ext cx="965593" cy="2053413"/>
          </a:xfrm>
          <a:prstGeom prst="rect">
            <a:avLst/>
          </a:prstGeom>
        </p:spPr>
      </p:pic>
      <p:pic>
        <p:nvPicPr>
          <p:cNvPr id="30" name="Imagen 29">
            <a:extLst>
              <a:ext uri="{FF2B5EF4-FFF2-40B4-BE49-F238E27FC236}">
                <a16:creationId xmlns:a16="http://schemas.microsoft.com/office/drawing/2014/main" id="{13BF32AE-169A-804A-98EC-7F03F7E39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5106" y="4280267"/>
            <a:ext cx="935594" cy="1834783"/>
          </a:xfrm>
          <a:prstGeom prst="rect">
            <a:avLst/>
          </a:prstGeom>
        </p:spPr>
      </p:pic>
    </p:spTree>
    <p:extLst>
      <p:ext uri="{BB962C8B-B14F-4D97-AF65-F5344CB8AC3E}">
        <p14:creationId xmlns:p14="http://schemas.microsoft.com/office/powerpoint/2010/main" val="429328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7150" y="76200"/>
            <a:ext cx="6742800" cy="8153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p:cNvSpPr/>
          <p:nvPr/>
        </p:nvSpPr>
        <p:spPr>
          <a:xfrm>
            <a:off x="57150" y="57150"/>
            <a:ext cx="6742800" cy="71437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918619" y="7443253"/>
            <a:ext cx="3257623" cy="584775"/>
          </a:xfrm>
          <a:prstGeom prst="rect">
            <a:avLst/>
          </a:prstGeom>
          <a:noFill/>
        </p:spPr>
        <p:txBody>
          <a:bodyPr wrap="none" lIns="91440" tIns="45720" rIns="91440" bIns="45720">
            <a:spAutoFit/>
          </a:bodyPr>
          <a:lstStyle/>
          <a:p>
            <a:pPr algn="ctr"/>
            <a:r>
              <a:rPr lang="es-ES" sz="3200" b="1" dirty="0">
                <a:solidFill>
                  <a:schemeClr val="accent6">
                    <a:lumMod val="50000"/>
                  </a:schemeClr>
                </a:solidFill>
                <a:latin typeface="CCSUPERSUBMARINO" panose="02000603000000000000" pitchFamily="2" charset="0"/>
                <a:ea typeface="CCSUPERSUBMARINO" panose="02000603000000000000" pitchFamily="2" charset="0"/>
              </a:rPr>
              <a:t>COMPROMISOS</a:t>
            </a:r>
          </a:p>
        </p:txBody>
      </p:sp>
      <p:sp>
        <p:nvSpPr>
          <p:cNvPr id="22" name="9 Rectángulo"/>
          <p:cNvSpPr/>
          <p:nvPr/>
        </p:nvSpPr>
        <p:spPr>
          <a:xfrm>
            <a:off x="177421" y="255153"/>
            <a:ext cx="6523630" cy="6986528"/>
          </a:xfrm>
          <a:prstGeom prst="rect">
            <a:avLst/>
          </a:prstGeom>
          <a:noFill/>
        </p:spPr>
        <p:txBody>
          <a:bodyPr wrap="square" lIns="91440" tIns="45720" rIns="91440" bIns="45720">
            <a:spAutoFit/>
          </a:bodyPr>
          <a:lstStyle/>
          <a:p>
            <a:pPr algn="ctr"/>
            <a:r>
              <a:rPr lang="es-MX" sz="1600" b="1" dirty="0">
                <a:latin typeface="Perpetua" panose="02020502060401020303" pitchFamily="18" charset="0"/>
              </a:rPr>
              <a:t>CARTA COMPROMISO DE PADRES DE FAMILIA O TUTORES</a:t>
            </a:r>
          </a:p>
          <a:p>
            <a:pPr algn="ctr"/>
            <a:endParaRPr lang="es-MX" sz="1600" b="1" dirty="0">
              <a:latin typeface="Perpetua" panose="02020502060401020303" pitchFamily="18" charset="0"/>
            </a:endParaRPr>
          </a:p>
          <a:p>
            <a:pPr algn="ctr"/>
            <a:r>
              <a:rPr lang="es-MX" sz="1600" b="1" dirty="0">
                <a:latin typeface="Perpetua" panose="02020502060401020303" pitchFamily="18" charset="0"/>
              </a:rPr>
              <a:t>Consciente de la importancia y trascendencia de que mi hija(o) curse con éxito su Educación Primaria, así como de la responsabilidad que como tutor(a) me corresponde para contribuir a que realice estos estudios, hoy que ingresa a esta escuela me doy por enterado y me comprometo a respetar la siguiente carta compromiso:</a:t>
            </a:r>
          </a:p>
          <a:p>
            <a:pPr algn="ctr"/>
            <a:endParaRPr lang="es-MX" sz="1600" b="1" dirty="0">
              <a:latin typeface="Perpetua" panose="02020502060401020303" pitchFamily="18" charset="0"/>
            </a:endParaRPr>
          </a:p>
          <a:p>
            <a:pPr marL="342900" indent="-342900" algn="just">
              <a:buFont typeface="+mj-lt"/>
              <a:buAutoNum type="arabicPeriod"/>
            </a:pPr>
            <a:r>
              <a:rPr lang="es-MX" sz="1600" b="1" dirty="0">
                <a:latin typeface="Perpetua" panose="02020502060401020303" pitchFamily="18" charset="0"/>
              </a:rPr>
              <a:t>Cuidaré que mi hijo asista los días que marca el calendario escolar y/o conforme la organización de la escuela.</a:t>
            </a:r>
          </a:p>
          <a:p>
            <a:pPr marL="342900" indent="-342900" algn="just">
              <a:buFont typeface="+mj-lt"/>
              <a:buAutoNum type="arabicPeriod"/>
            </a:pPr>
            <a:r>
              <a:rPr lang="es-MX" sz="1600" b="1" dirty="0">
                <a:latin typeface="Perpetua" panose="02020502060401020303" pitchFamily="18" charset="0"/>
              </a:rPr>
              <a:t>Será mi responsabilidad enviar a mi hijo(o) debidamente uniformado(a) y aseado.</a:t>
            </a:r>
          </a:p>
          <a:p>
            <a:pPr marL="342900" indent="-342900" algn="just">
              <a:buFont typeface="+mj-lt"/>
              <a:buAutoNum type="arabicPeriod"/>
            </a:pPr>
            <a:r>
              <a:rPr lang="es-MX" sz="1600" b="1" dirty="0">
                <a:latin typeface="Perpetua" panose="02020502060401020303" pitchFamily="18" charset="0"/>
              </a:rPr>
              <a:t>Cuidaré la salud (física y emocional) de mi hijo(a) a fin de que se encuentre en condiciones de dar un buen rendimiento escolar.</a:t>
            </a:r>
          </a:p>
          <a:p>
            <a:pPr marL="342900" indent="-342900" algn="just">
              <a:buFont typeface="+mj-lt"/>
              <a:buAutoNum type="arabicPeriod"/>
            </a:pPr>
            <a:r>
              <a:rPr lang="es-MX" sz="1600" b="1" dirty="0">
                <a:latin typeface="Perpetua" panose="02020502060401020303" pitchFamily="18" charset="0"/>
              </a:rPr>
              <a:t>Proporcionaré oportunamente los materiales que mi hija(o) requiera, sea al inicio de ciclo escolar o aquellos que sean requeridos de acuerdo a las actividades previstas para desempeñar actividades de trabajo en el aula, así como organizarlos tal y como se me solicite.</a:t>
            </a:r>
          </a:p>
          <a:p>
            <a:pPr marL="342900" indent="-342900" algn="just">
              <a:buFont typeface="+mj-lt"/>
              <a:buAutoNum type="arabicPeriod"/>
            </a:pPr>
            <a:r>
              <a:rPr lang="es-MX" sz="1600" b="1" dirty="0">
                <a:latin typeface="Perpetua" panose="02020502060401020303" pitchFamily="18" charset="0"/>
              </a:rPr>
              <a:t> Cuidaré que mi hijo cumpla diariamente con sus tareas escolares dándole el apoyo necesario para que las realice satisfactoriamente.</a:t>
            </a:r>
          </a:p>
          <a:p>
            <a:pPr marL="342900" indent="-342900" algn="just">
              <a:buFont typeface="+mj-lt"/>
              <a:buAutoNum type="arabicPeriod"/>
            </a:pPr>
            <a:r>
              <a:rPr lang="es-MX" sz="1600" b="1" dirty="0">
                <a:latin typeface="Perpetua" panose="02020502060401020303" pitchFamily="18" charset="0"/>
              </a:rPr>
              <a:t>Atenderé los problemas de conducta y aprendizaje de mi hijo(a), manteniendo comunicación constante con su maestra, considerando sus sugerencia e indicaciones y observaciones.</a:t>
            </a:r>
          </a:p>
          <a:p>
            <a:pPr marL="342900" indent="-342900" algn="just">
              <a:buFont typeface="+mj-lt"/>
              <a:buAutoNum type="arabicPeriod"/>
            </a:pPr>
            <a:r>
              <a:rPr lang="es-MX" sz="1600" b="1" dirty="0">
                <a:latin typeface="Perpetua" panose="02020502060401020303" pitchFamily="18" charset="0"/>
              </a:rPr>
              <a:t>Acudiré a la escuela en caso de reporte o citatorio, así como cumpliré con los acuerdos establecidos con el director o docente responsable del grupo. </a:t>
            </a:r>
          </a:p>
          <a:p>
            <a:pPr marL="342900" indent="-342900" algn="just">
              <a:buFont typeface="+mj-lt"/>
              <a:buAutoNum type="arabicPeriod"/>
            </a:pPr>
            <a:r>
              <a:rPr lang="es-MX" sz="1600" b="1" dirty="0">
                <a:latin typeface="Perpetua" panose="02020502060401020303" pitchFamily="18" charset="0"/>
              </a:rPr>
              <a:t>Asistiré puntualmente cuando sea convocado a reunión o llamado especial por parte de la institución. </a:t>
            </a:r>
            <a:endParaRPr lang="es-ES" sz="1600" b="1" dirty="0">
              <a:latin typeface="Perpetua" panose="02020502060401020303" pitchFamily="18" charset="0"/>
            </a:endParaRPr>
          </a:p>
        </p:txBody>
      </p:sp>
    </p:spTree>
    <p:extLst>
      <p:ext uri="{BB962C8B-B14F-4D97-AF65-F5344CB8AC3E}">
        <p14:creationId xmlns:p14="http://schemas.microsoft.com/office/powerpoint/2010/main" val="708190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50" y="76200"/>
            <a:ext cx="6742800" cy="893445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8153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287967" y="8196932"/>
            <a:ext cx="4281172" cy="800219"/>
          </a:xfrm>
          <a:prstGeom prst="rect">
            <a:avLst/>
          </a:prstGeom>
          <a:no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Curso 2023-2024</a:t>
            </a:r>
          </a:p>
        </p:txBody>
      </p:sp>
      <p:sp>
        <p:nvSpPr>
          <p:cNvPr id="12" name="9 Rectángulo"/>
          <p:cNvSpPr/>
          <p:nvPr/>
        </p:nvSpPr>
        <p:spPr>
          <a:xfrm>
            <a:off x="88279" y="76200"/>
            <a:ext cx="6680548" cy="8063746"/>
          </a:xfrm>
          <a:prstGeom prst="rect">
            <a:avLst/>
          </a:prstGeom>
          <a:noFill/>
        </p:spPr>
        <p:txBody>
          <a:bodyPr wrap="square" lIns="91440" tIns="45720" rIns="91440" bIns="45720">
            <a:spAutoFit/>
          </a:bodyPr>
          <a:lstStyle/>
          <a:p>
            <a:pPr algn="ctr"/>
            <a:r>
              <a:rPr lang="es-ES" b="1" dirty="0">
                <a:latin typeface="Perpetua" panose="02020502060401020303" pitchFamily="18" charset="0"/>
              </a:rPr>
              <a:t>Carta a </a:t>
            </a:r>
            <a:r>
              <a:rPr lang="es-ES" b="1">
                <a:latin typeface="Perpetua" panose="02020502060401020303" pitchFamily="18" charset="0"/>
              </a:rPr>
              <a:t>mis padres</a:t>
            </a:r>
            <a:endParaRPr lang="es-ES" b="1" dirty="0">
              <a:latin typeface="Perpetua" panose="02020502060401020303" pitchFamily="18" charset="0"/>
            </a:endParaRPr>
          </a:p>
          <a:p>
            <a:pPr algn="ctr"/>
            <a:endParaRPr lang="es-ES" sz="300" b="1" dirty="0">
              <a:latin typeface="Perpetua" panose="02020502060401020303" pitchFamily="18" charset="0"/>
            </a:endParaRPr>
          </a:p>
          <a:p>
            <a:pPr algn="ctr"/>
            <a:endParaRPr lang="es-ES" sz="100" b="1" dirty="0">
              <a:latin typeface="Perpetua" panose="02020502060401020303" pitchFamily="18" charset="0"/>
            </a:endParaRPr>
          </a:p>
          <a:p>
            <a:pPr algn="just"/>
            <a:r>
              <a:rPr lang="es-ES" sz="1600" b="1" dirty="0">
                <a:latin typeface="Perpetua" panose="02020502060401020303" pitchFamily="18" charset="0"/>
              </a:rPr>
              <a:t>Queridos papá y mamá:</a:t>
            </a:r>
          </a:p>
          <a:p>
            <a:pPr algn="just"/>
            <a:endParaRPr lang="es-ES" sz="400" b="1" dirty="0">
              <a:latin typeface="Perpetua" panose="02020502060401020303" pitchFamily="18" charset="0"/>
            </a:endParaRPr>
          </a:p>
          <a:p>
            <a:pPr marL="285750" indent="-285750" algn="just">
              <a:buFont typeface="Wingdings" panose="05000000000000000000" pitchFamily="2" charset="2"/>
              <a:buChar char="ü"/>
            </a:pPr>
            <a:r>
              <a:rPr lang="es-MX" sz="1700" b="1" dirty="0">
                <a:latin typeface="Perpetua" panose="02020502060401020303" pitchFamily="18" charset="0"/>
              </a:rPr>
              <a:t>Mis manos son pequeñas, por favor no esperes perfección cuando tiendo la cama, hago un dibujo o lanzo la pelota. Mis piernas son pequeñas, por favor camina más lento para que pueda ir junto a ti.</a:t>
            </a:r>
          </a:p>
          <a:p>
            <a:pPr marL="285750" indent="-285750" algn="just">
              <a:buFont typeface="Wingdings" panose="05000000000000000000" pitchFamily="2" charset="2"/>
              <a:buChar char="ü"/>
            </a:pPr>
            <a:r>
              <a:rPr lang="es-MX" sz="1700" b="1" dirty="0">
                <a:latin typeface="Perpetua" panose="02020502060401020303" pitchFamily="18" charset="0"/>
              </a:rPr>
              <a:t>Mis ojos no han visto el mundo como tú lo has visto, por favor, déjame explorarlo, no me limites innecesariamente.</a:t>
            </a:r>
          </a:p>
          <a:p>
            <a:pPr marL="285750" indent="-285750" algn="just">
              <a:buFont typeface="Wingdings" panose="05000000000000000000" pitchFamily="2" charset="2"/>
              <a:buChar char="ü"/>
            </a:pPr>
            <a:r>
              <a:rPr lang="es-MX" sz="1700" b="1" dirty="0">
                <a:latin typeface="Perpetua" panose="02020502060401020303" pitchFamily="18" charset="0"/>
              </a:rPr>
              <a:t>El trabajo siempre estará allí. Yo seré pequeño solo por un corto tiempo, por favor, tómate un tiempo para explicarme las cosas maravillosas de este mundo y hazlo con alegría.</a:t>
            </a:r>
          </a:p>
          <a:p>
            <a:pPr marL="285750" indent="-285750" algn="just">
              <a:buFont typeface="Wingdings" panose="05000000000000000000" pitchFamily="2" charset="2"/>
              <a:buChar char="ü"/>
            </a:pPr>
            <a:r>
              <a:rPr lang="es-MX" sz="1700" b="1" dirty="0">
                <a:latin typeface="Perpetua" panose="02020502060401020303" pitchFamily="18" charset="0"/>
              </a:rPr>
              <a:t>Mis sentimientos son frágiles, por favor está pendiente de mis necesidades, no me retes todo el día (a ti no te gustaría ser retado por ser tan duro) trátame como te gustaría a ti ser tratado.</a:t>
            </a:r>
          </a:p>
          <a:p>
            <a:pPr marL="285750" indent="-285750" algn="just">
              <a:buFont typeface="Wingdings" panose="05000000000000000000" pitchFamily="2" charset="2"/>
              <a:buChar char="ü"/>
            </a:pPr>
            <a:r>
              <a:rPr lang="es-MX" sz="1700" b="1" dirty="0">
                <a:latin typeface="Perpetua" panose="02020502060401020303" pitchFamily="18" charset="0"/>
              </a:rPr>
              <a:t>Soy un regalo especial de Dios, por favor atesórame como Dios quiso que lo hicieras, respetando mis acciones, dándome principios y valores con los cuales vivir y enseñándome amorosamente.</a:t>
            </a:r>
          </a:p>
          <a:p>
            <a:pPr marL="285750" indent="-285750" algn="just">
              <a:buFont typeface="Wingdings" panose="05000000000000000000" pitchFamily="2" charset="2"/>
              <a:buChar char="ü"/>
            </a:pPr>
            <a:r>
              <a:rPr lang="es-MX" sz="1700" b="1" dirty="0">
                <a:latin typeface="Perpetua" panose="02020502060401020303" pitchFamily="18" charset="0"/>
              </a:rPr>
              <a:t>Necesito tu apoyo y tu entusiasmo, no tus críticas, para crecer. Por favor, no seas tan estricto, recuerda, puedes criticar las cosas que hago sin criticarme a mí.</a:t>
            </a:r>
          </a:p>
          <a:p>
            <a:pPr marL="285750" indent="-285750" algn="just">
              <a:buFont typeface="Wingdings" panose="05000000000000000000" pitchFamily="2" charset="2"/>
              <a:buChar char="ü"/>
            </a:pPr>
            <a:r>
              <a:rPr lang="es-MX" sz="1700" b="1" dirty="0">
                <a:latin typeface="Perpetua" panose="02020502060401020303" pitchFamily="18" charset="0"/>
              </a:rPr>
              <a:t>Por favor, dame libertad para tomar decisiones propias. Permite que me equivoque, para que pueda aprender de mis errores. Así algún día estaré preparado para tomar las decisiones que la vida requiere de mí.</a:t>
            </a:r>
          </a:p>
          <a:p>
            <a:pPr marL="285750" indent="-285750" algn="just">
              <a:buFont typeface="Wingdings" panose="05000000000000000000" pitchFamily="2" charset="2"/>
              <a:buChar char="ü"/>
            </a:pPr>
            <a:r>
              <a:rPr lang="es-MX" sz="1700" b="1" dirty="0">
                <a:latin typeface="Perpetua" panose="02020502060401020303" pitchFamily="18" charset="0"/>
              </a:rPr>
              <a:t>Por favor, no hagas todo por mí. De alguna forma eso me hace sentir que mis esfuerzos no cumplieron con tus expectativas. Yo sé que es difícil, pero deja de compararme con mi hermano o hermana.</a:t>
            </a:r>
          </a:p>
          <a:p>
            <a:pPr marL="285750" indent="-285750" algn="just">
              <a:buFont typeface="Wingdings" panose="05000000000000000000" pitchFamily="2" charset="2"/>
              <a:buChar char="ü"/>
            </a:pPr>
            <a:r>
              <a:rPr lang="es-MX" sz="1700" b="1" dirty="0">
                <a:latin typeface="Perpetua" panose="02020502060401020303" pitchFamily="18" charset="0"/>
              </a:rPr>
              <a:t>No temas alejarte de mí por un tiempito. Los niños necesitamos vacaciones de los padres, así como los padres necesitan vacaciones de sus hijos.</a:t>
            </a:r>
          </a:p>
          <a:p>
            <a:pPr algn="ctr"/>
            <a:r>
              <a:rPr lang="es-MX" sz="1700" b="1" dirty="0">
                <a:latin typeface="Perpetua" panose="02020502060401020303" pitchFamily="18" charset="0"/>
              </a:rPr>
              <a:t>Los amo, tu hijo(a)</a:t>
            </a:r>
            <a:endParaRPr lang="es-ES" sz="1700" b="1" dirty="0">
              <a:latin typeface="Perpetua" panose="02020502060401020303" pitchFamily="18" charset="0"/>
            </a:endParaRPr>
          </a:p>
        </p:txBody>
      </p:sp>
    </p:spTree>
    <p:extLst>
      <p:ext uri="{BB962C8B-B14F-4D97-AF65-F5344CB8AC3E}">
        <p14:creationId xmlns:p14="http://schemas.microsoft.com/office/powerpoint/2010/main" val="209938032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TotalTime>
  <Words>1316</Words>
  <Application>Microsoft Macintosh PowerPoint</Application>
  <PresentationFormat>Carta (216 x 279 mm)</PresentationFormat>
  <Paragraphs>88</Paragraphs>
  <Slides>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8</vt:i4>
      </vt:variant>
    </vt:vector>
  </HeadingPairs>
  <TitlesOfParts>
    <vt:vector size="18" baseType="lpstr">
      <vt:lpstr>Arial</vt:lpstr>
      <vt:lpstr>Calibri</vt:lpstr>
      <vt:lpstr>Calibri Light</vt:lpstr>
      <vt:lpstr>CCSUPERSUBMARINO</vt:lpstr>
      <vt:lpstr>Cheri Liney</vt:lpstr>
      <vt:lpstr>HelloBigBen</vt:lpstr>
      <vt:lpstr>KG One Thing</vt:lpstr>
      <vt:lpstr>Perpetua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Dayanara lopez lares</dc:creator>
  <cp:lastModifiedBy>Microsoft Office User</cp:lastModifiedBy>
  <cp:revision>42</cp:revision>
  <cp:lastPrinted>2016-09-09T16:38:22Z</cp:lastPrinted>
  <dcterms:created xsi:type="dcterms:W3CDTF">2016-08-28T06:55:40Z</dcterms:created>
  <dcterms:modified xsi:type="dcterms:W3CDTF">2023-09-16T08:05:54Z</dcterms:modified>
</cp:coreProperties>
</file>