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85" r:id="rId2"/>
  </p:sldIdLst>
  <p:sldSz cx="12192000" cy="6858000"/>
  <p:notesSz cx="6858000" cy="9144000"/>
  <p:photoAlbum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B045"/>
    <a:srgbClr val="F36E53"/>
    <a:srgbClr val="97B3B2"/>
    <a:srgbClr val="85DFFF"/>
    <a:srgbClr val="E881FF"/>
    <a:srgbClr val="1DE3A1"/>
    <a:srgbClr val="FFCAE7"/>
    <a:srgbClr val="B97CFF"/>
    <a:srgbClr val="0EFFEB"/>
    <a:srgbClr val="BE70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49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-1896" y="-7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C3A305-D3C9-4F73-A5C7-C99F9A25FE63}" type="datetimeFigureOut">
              <a:rPr lang="es-ES" smtClean="0"/>
              <a:t>29/09/2023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E676F4-26F0-4C47-9546-FFDD5C42A4B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335972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E676F4-26F0-4C47-9546-FFDD5C42A4B1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28890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40E2D-E2DC-4E52-A466-3AA5EA82FBBC}" type="datetimeFigureOut">
              <a:rPr lang="es-ES" smtClean="0"/>
              <a:t>29/09/2023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DFC41-CC97-4833-90DD-41665DC1298F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80587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40E2D-E2DC-4E52-A466-3AA5EA82FBBC}" type="datetimeFigureOut">
              <a:rPr lang="es-ES" smtClean="0"/>
              <a:t>29/09/2023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DFC41-CC97-4833-90DD-41665DC1298F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36615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40E2D-E2DC-4E52-A466-3AA5EA82FBBC}" type="datetimeFigureOut">
              <a:rPr lang="es-ES" smtClean="0"/>
              <a:t>29/09/2023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DFC41-CC97-4833-90DD-41665DC1298F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97581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40E2D-E2DC-4E52-A466-3AA5EA82FBBC}" type="datetimeFigureOut">
              <a:rPr lang="es-ES" smtClean="0"/>
              <a:t>29/09/2023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DFC41-CC97-4833-90DD-41665DC1298F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12749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40E2D-E2DC-4E52-A466-3AA5EA82FBBC}" type="datetimeFigureOut">
              <a:rPr lang="es-ES" smtClean="0"/>
              <a:t>29/09/2023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DFC41-CC97-4833-90DD-41665DC1298F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60733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40E2D-E2DC-4E52-A466-3AA5EA82FBBC}" type="datetimeFigureOut">
              <a:rPr lang="es-ES" smtClean="0"/>
              <a:t>29/09/2023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DFC41-CC97-4833-90DD-41665DC1298F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32704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40E2D-E2DC-4E52-A466-3AA5EA82FBBC}" type="datetimeFigureOut">
              <a:rPr lang="es-ES" smtClean="0"/>
              <a:t>29/09/2023</a:t>
            </a:fld>
            <a:endParaRPr lang="es-ES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DFC41-CC97-4833-90DD-41665DC1298F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17272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40E2D-E2DC-4E52-A466-3AA5EA82FBBC}" type="datetimeFigureOut">
              <a:rPr lang="es-ES" smtClean="0"/>
              <a:t>29/09/2023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DFC41-CC97-4833-90DD-41665DC1298F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42706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40E2D-E2DC-4E52-A466-3AA5EA82FBBC}" type="datetimeFigureOut">
              <a:rPr lang="es-ES" smtClean="0"/>
              <a:t>29/09/2023</a:t>
            </a:fld>
            <a:endParaRPr lang="es-E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DFC41-CC97-4833-90DD-41665DC1298F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88234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40E2D-E2DC-4E52-A466-3AA5EA82FBBC}" type="datetimeFigureOut">
              <a:rPr lang="es-ES" smtClean="0"/>
              <a:t>29/09/2023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DFC41-CC97-4833-90DD-41665DC1298F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98963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40E2D-E2DC-4E52-A466-3AA5EA82FBBC}" type="datetimeFigureOut">
              <a:rPr lang="es-ES" smtClean="0"/>
              <a:t>29/09/2023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DFC41-CC97-4833-90DD-41665DC1298F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6145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340E2D-E2DC-4E52-A466-3AA5EA82FBBC}" type="datetimeFigureOut">
              <a:rPr lang="es-ES" smtClean="0"/>
              <a:t>29/09/2023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5DFC41-CC97-4833-90DD-41665DC1298F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9844810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6220325"/>
              </p:ext>
            </p:extLst>
          </p:nvPr>
        </p:nvGraphicFramePr>
        <p:xfrm>
          <a:off x="587584" y="963931"/>
          <a:ext cx="11016831" cy="550218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7383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7383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7383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7383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62100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52666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57383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275879"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LUNES</a:t>
                      </a:r>
                      <a:endParaRPr lang="es-ES" sz="1600" b="1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  <a:cs typeface="Arial" panose="020B0604020202020204" pitchFamily="34" charset="0"/>
                      </a:endParaRPr>
                    </a:p>
                  </a:txBody>
                  <a:tcPr marL="59084" marR="59084" marT="59084" marB="59084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81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MARTES</a:t>
                      </a:r>
                      <a:endParaRPr lang="es-ES" sz="1600" b="1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  <a:cs typeface="Arial" panose="020B0604020202020204" pitchFamily="34" charset="0"/>
                      </a:endParaRPr>
                    </a:p>
                  </a:txBody>
                  <a:tcPr marL="59084" marR="59084" marT="59084" marB="5908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E3A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MIÉRCOLES</a:t>
                      </a:r>
                      <a:endParaRPr lang="es-ES" sz="1600" b="1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  <a:cs typeface="Arial" panose="020B0604020202020204" pitchFamily="34" charset="0"/>
                      </a:endParaRPr>
                    </a:p>
                  </a:txBody>
                  <a:tcPr marL="59084" marR="59084" marT="59084" marB="5908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JUEVES</a:t>
                      </a:r>
                      <a:endParaRPr lang="es-ES" sz="1600" b="1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  <a:cs typeface="Arial" panose="020B0604020202020204" pitchFamily="34" charset="0"/>
                      </a:endParaRPr>
                    </a:p>
                  </a:txBody>
                  <a:tcPr marL="59084" marR="59084" marT="59084" marB="5908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5D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VIERNES</a:t>
                      </a:r>
                      <a:r>
                        <a:rPr lang="es-ES" sz="1600" b="1" dirty="0">
                          <a:solidFill>
                            <a:schemeClr val="bg1"/>
                          </a:solidFill>
                          <a:latin typeface="KG Red Hands" panose="02000505000000020004" pitchFamily="2" charset="0"/>
                        </a:rPr>
                        <a:t> </a:t>
                      </a:r>
                      <a:endParaRPr lang="es-ES" sz="1600" b="1" dirty="0">
                        <a:solidFill>
                          <a:schemeClr val="bg1"/>
                        </a:solidFill>
                        <a:latin typeface="KG Red Hands" panose="02000505000000020004" pitchFamily="2" charset="0"/>
                        <a:cs typeface="Arial" panose="020B0604020202020204" pitchFamily="34" charset="0"/>
                      </a:endParaRPr>
                    </a:p>
                  </a:txBody>
                  <a:tcPr marL="59084" marR="59084" marT="59084" marB="5908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B04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SÁBADO</a:t>
                      </a:r>
                      <a:r>
                        <a:rPr lang="es-ES" sz="1600" b="1" dirty="0">
                          <a:solidFill>
                            <a:schemeClr val="bg1"/>
                          </a:solidFill>
                          <a:latin typeface="KG Red Hands" panose="02000505000000020004" pitchFamily="2" charset="0"/>
                        </a:rPr>
                        <a:t> </a:t>
                      </a:r>
                      <a:endParaRPr lang="es-ES" sz="1600" b="1" dirty="0">
                        <a:solidFill>
                          <a:schemeClr val="bg1"/>
                        </a:solidFill>
                        <a:latin typeface="KG Red Hands" panose="02000505000000020004" pitchFamily="2" charset="0"/>
                        <a:cs typeface="Arial" panose="020B0604020202020204" pitchFamily="34" charset="0"/>
                      </a:endParaRPr>
                    </a:p>
                  </a:txBody>
                  <a:tcPr marL="59084" marR="59084" marT="59084" marB="5908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B3B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DOMINGO</a:t>
                      </a:r>
                      <a:endParaRPr lang="es-ES" sz="1600" b="1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  <a:cs typeface="Arial" panose="020B0604020202020204" pitchFamily="34" charset="0"/>
                      </a:endParaRPr>
                    </a:p>
                  </a:txBody>
                  <a:tcPr marL="59084" marR="59084" marT="59084" marB="59084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6E5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6817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s-ES" sz="1600" b="0" kern="1200" dirty="0">
                        <a:solidFill>
                          <a:schemeClr val="bg1"/>
                        </a:solidFill>
                        <a:latin typeface="KG Primary Penmanship" pitchFamily="2" charset="0"/>
                        <a:ea typeface="+mn-ea"/>
                        <a:cs typeface="+mn-cs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s-ES" sz="1600" b="0" kern="1200" dirty="0">
                        <a:solidFill>
                          <a:schemeClr val="bg1"/>
                        </a:solidFill>
                        <a:latin typeface="KG Primary Penmanship" pitchFamily="2" charset="0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s-ES" sz="1600" b="0" kern="1200" dirty="0">
                        <a:solidFill>
                          <a:schemeClr val="bg1"/>
                        </a:solidFill>
                        <a:latin typeface="KG Primary Penmanship" pitchFamily="2" charset="0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s-ES" sz="1600" b="0" kern="1200" dirty="0">
                        <a:solidFill>
                          <a:schemeClr val="bg1"/>
                        </a:solidFill>
                        <a:latin typeface="KG Primary Penmanship" pitchFamily="2" charset="0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s-ES" sz="1600" b="0" kern="1200" dirty="0">
                        <a:solidFill>
                          <a:schemeClr val="bg1"/>
                        </a:solidFill>
                        <a:latin typeface="KG Primary Penmanship" pitchFamily="2" charset="0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s-ES" sz="1600" b="0" kern="1200" dirty="0">
                        <a:solidFill>
                          <a:schemeClr val="bg1"/>
                        </a:solidFill>
                        <a:latin typeface="KG Primary Penmanship" pitchFamily="2" charset="0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ES" sz="1600" b="0" kern="1200" dirty="0">
                          <a:solidFill>
                            <a:srgbClr val="FF0000"/>
                          </a:solidFill>
                          <a:latin typeface="KG Primary Penmanship" pitchFamily="2" charset="0"/>
                          <a:ea typeface="+mn-ea"/>
                          <a:cs typeface="+mn-cs"/>
                        </a:rPr>
                        <a:t>1</a:t>
                      </a:r>
                      <a:r>
                        <a:rPr lang="es-ES" sz="1600" b="1" kern="1200" dirty="0">
                          <a:solidFill>
                            <a:srgbClr val="FF0000"/>
                          </a:solidFill>
                          <a:latin typeface="KG Primary Penmanship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00" b="0" kern="1200" dirty="0">
                          <a:solidFill>
                            <a:schemeClr val="bg1"/>
                          </a:solidFill>
                          <a:latin typeface="KG Primary Penmanship" pitchFamily="2" charset="0"/>
                          <a:ea typeface="+mn-ea"/>
                          <a:cs typeface="+mn-cs"/>
                        </a:rPr>
                        <a:t>¿Cuál de estos es </a:t>
                      </a:r>
                      <a:r>
                        <a:rPr lang="es-ES" sz="1600" b="0" kern="1200" dirty="0" smtClean="0">
                          <a:solidFill>
                            <a:schemeClr val="bg1"/>
                          </a:solidFill>
                          <a:latin typeface="KG Primary Penmanship" pitchFamily="2" charset="0"/>
                          <a:ea typeface="+mn-ea"/>
                          <a:cs typeface="+mn-cs"/>
                        </a:rPr>
                        <a:t>par</a:t>
                      </a:r>
                      <a:r>
                        <a:rPr lang="es-ES" sz="1600" b="0" kern="1200" dirty="0">
                          <a:solidFill>
                            <a:schemeClr val="bg1"/>
                          </a:solidFill>
                          <a:latin typeface="KG Primary Penmanship" pitchFamily="2" charset="0"/>
                          <a:ea typeface="+mn-ea"/>
                          <a:cs typeface="+mn-cs"/>
                        </a:rPr>
                        <a:t>? </a:t>
                      </a:r>
                      <a:r>
                        <a:rPr lang="es-ES" sz="1800" b="0" kern="1200" dirty="0">
                          <a:solidFill>
                            <a:schemeClr val="bg1"/>
                          </a:solidFill>
                          <a:latin typeface="KG Primary Penmanship" pitchFamily="2" charset="0"/>
                          <a:ea typeface="+mn-ea"/>
                          <a:cs typeface="+mn-cs"/>
                        </a:rPr>
                        <a:t>7 – 12 – 21 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4546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ES" sz="1600" b="0" kern="1200" dirty="0">
                          <a:solidFill>
                            <a:srgbClr val="FF0000"/>
                          </a:solidFill>
                          <a:latin typeface="KG Primary Penmanship" pitchFamily="2" charset="0"/>
                          <a:ea typeface="+mn-ea"/>
                          <a:cs typeface="+mn-cs"/>
                        </a:rPr>
                        <a:t>2</a:t>
                      </a:r>
                      <a:r>
                        <a:rPr lang="es-ES" sz="1600" b="0" kern="1200" dirty="0">
                          <a:solidFill>
                            <a:schemeClr val="bg1"/>
                          </a:solidFill>
                          <a:latin typeface="KG Primary Penmanship" pitchFamily="2" charset="0"/>
                          <a:ea typeface="+mn-ea"/>
                          <a:cs typeface="+mn-cs"/>
                        </a:rPr>
                        <a:t> ¿Qué número es </a:t>
                      </a:r>
                      <a:endParaRPr lang="es-ES" sz="1600" b="0" kern="1200" dirty="0" smtClean="0">
                        <a:solidFill>
                          <a:schemeClr val="bg1"/>
                        </a:solidFill>
                        <a:latin typeface="KG Primary Penmanship" pitchFamily="2" charset="0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s-ES" sz="1600" b="0" kern="1200" dirty="0" smtClean="0">
                          <a:solidFill>
                            <a:schemeClr val="bg1"/>
                          </a:solidFill>
                          <a:latin typeface="KG Primary Penmanship" pitchFamily="2" charset="0"/>
                          <a:ea typeface="+mn-ea"/>
                          <a:cs typeface="+mn-cs"/>
                        </a:rPr>
                        <a:t>5 </a:t>
                      </a:r>
                      <a:r>
                        <a:rPr lang="es-ES" sz="1600" b="0" kern="1200" dirty="0">
                          <a:solidFill>
                            <a:schemeClr val="bg1"/>
                          </a:solidFill>
                          <a:latin typeface="KG Primary Penmanship" pitchFamily="2" charset="0"/>
                          <a:ea typeface="+mn-ea"/>
                          <a:cs typeface="+mn-cs"/>
                        </a:rPr>
                        <a:t>D y </a:t>
                      </a:r>
                      <a:r>
                        <a:rPr lang="es-ES" sz="1600" b="0" kern="1200" dirty="0" smtClean="0">
                          <a:solidFill>
                            <a:schemeClr val="bg1"/>
                          </a:solidFill>
                          <a:latin typeface="KG Primary Penmanship" pitchFamily="2" charset="0"/>
                          <a:ea typeface="+mn-ea"/>
                          <a:cs typeface="+mn-cs"/>
                        </a:rPr>
                        <a:t>3 </a:t>
                      </a:r>
                      <a:r>
                        <a:rPr lang="es-ES" sz="1600" b="0" kern="1200" dirty="0">
                          <a:solidFill>
                            <a:schemeClr val="bg1"/>
                          </a:solidFill>
                          <a:latin typeface="KG Primary Penmanship" pitchFamily="2" charset="0"/>
                          <a:ea typeface="+mn-ea"/>
                          <a:cs typeface="+mn-cs"/>
                        </a:rPr>
                        <a:t>U?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ES" sz="1600" b="0" kern="1200" dirty="0">
                          <a:solidFill>
                            <a:srgbClr val="FF0000"/>
                          </a:solidFill>
                          <a:latin typeface="KG Primary Penmanship" pitchFamily="2" charset="0"/>
                          <a:ea typeface="+mn-ea"/>
                          <a:cs typeface="+mn-cs"/>
                        </a:rPr>
                        <a:t>3</a:t>
                      </a:r>
                      <a:r>
                        <a:rPr lang="es-ES" sz="1600" b="0" kern="1200" dirty="0">
                          <a:solidFill>
                            <a:schemeClr val="bg1"/>
                          </a:solidFill>
                          <a:latin typeface="KG Primary Penmanship" pitchFamily="2" charset="0"/>
                          <a:ea typeface="+mn-ea"/>
                          <a:cs typeface="+mn-cs"/>
                        </a:rPr>
                        <a:t> Sigue la serie:</a:t>
                      </a:r>
                    </a:p>
                    <a:p>
                      <a:pPr marL="0" algn="l" defTabSz="914400" rtl="0" eaLnBrk="1" latinLnBrk="0" hangingPunct="1"/>
                      <a:r>
                        <a:rPr lang="es-ES" sz="1600" b="0" kern="1200" dirty="0" smtClean="0">
                          <a:solidFill>
                            <a:schemeClr val="bg1"/>
                          </a:solidFill>
                          <a:latin typeface="KG Primary Penmanship" pitchFamily="2" charset="0"/>
                          <a:ea typeface="+mn-ea"/>
                          <a:cs typeface="+mn-cs"/>
                        </a:rPr>
                        <a:t>2 </a:t>
                      </a:r>
                      <a:r>
                        <a:rPr lang="es-ES" sz="1600" b="0" kern="1200" dirty="0">
                          <a:solidFill>
                            <a:schemeClr val="bg1"/>
                          </a:solidFill>
                          <a:latin typeface="KG Primary Penmanship" pitchFamily="2" charset="0"/>
                          <a:ea typeface="+mn-ea"/>
                          <a:cs typeface="+mn-cs"/>
                        </a:rPr>
                        <a:t>– </a:t>
                      </a:r>
                      <a:r>
                        <a:rPr lang="es-ES" sz="1600" b="0" kern="1200" dirty="0" smtClean="0">
                          <a:solidFill>
                            <a:schemeClr val="bg1"/>
                          </a:solidFill>
                          <a:latin typeface="KG Primary Penmanship" pitchFamily="2" charset="0"/>
                          <a:ea typeface="+mn-ea"/>
                          <a:cs typeface="+mn-cs"/>
                        </a:rPr>
                        <a:t>4 </a:t>
                      </a:r>
                      <a:r>
                        <a:rPr lang="es-ES" sz="1600" b="0" kern="1200" dirty="0">
                          <a:solidFill>
                            <a:schemeClr val="bg1"/>
                          </a:solidFill>
                          <a:latin typeface="KG Primary Penmanship" pitchFamily="2" charset="0"/>
                          <a:ea typeface="+mn-ea"/>
                          <a:cs typeface="+mn-cs"/>
                        </a:rPr>
                        <a:t>– </a:t>
                      </a:r>
                      <a:r>
                        <a:rPr lang="es-ES" sz="1600" b="0" kern="1200" dirty="0" smtClean="0">
                          <a:solidFill>
                            <a:schemeClr val="bg1"/>
                          </a:solidFill>
                          <a:latin typeface="KG Primary Penmanship" pitchFamily="2" charset="0"/>
                          <a:ea typeface="+mn-ea"/>
                          <a:cs typeface="+mn-cs"/>
                        </a:rPr>
                        <a:t>6 </a:t>
                      </a:r>
                      <a:r>
                        <a:rPr lang="es-ES" sz="1600" b="0" kern="1200" dirty="0">
                          <a:solidFill>
                            <a:schemeClr val="bg1"/>
                          </a:solidFill>
                          <a:latin typeface="KG Primary Penmanship" pitchFamily="2" charset="0"/>
                          <a:ea typeface="+mn-ea"/>
                          <a:cs typeface="+mn-cs"/>
                        </a:rPr>
                        <a:t>– </a:t>
                      </a:r>
                      <a:r>
                        <a:rPr lang="es-ES" sz="1600" b="0" kern="1200" dirty="0" smtClean="0">
                          <a:solidFill>
                            <a:schemeClr val="bg1"/>
                          </a:solidFill>
                          <a:latin typeface="KG Primary Penmanship" pitchFamily="2" charset="0"/>
                          <a:ea typeface="+mn-ea"/>
                          <a:cs typeface="+mn-cs"/>
                        </a:rPr>
                        <a:t>8 </a:t>
                      </a:r>
                      <a:r>
                        <a:rPr lang="es-ES" sz="1600" b="0" kern="1200" dirty="0">
                          <a:solidFill>
                            <a:schemeClr val="bg1"/>
                          </a:solidFill>
                          <a:latin typeface="KG Primary Penmanship" pitchFamily="2" charset="0"/>
                          <a:ea typeface="+mn-ea"/>
                          <a:cs typeface="+mn-cs"/>
                        </a:rPr>
                        <a:t>…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ES" sz="1600" b="0" kern="1200" dirty="0">
                          <a:solidFill>
                            <a:srgbClr val="FF0000"/>
                          </a:solidFill>
                          <a:latin typeface="KG Primary Penmanship" pitchFamily="2" charset="0"/>
                          <a:ea typeface="+mn-ea"/>
                          <a:cs typeface="+mn-cs"/>
                        </a:rPr>
                        <a:t>4</a:t>
                      </a:r>
                      <a:r>
                        <a:rPr lang="es-ES" sz="1600" b="0" kern="1200" dirty="0">
                          <a:solidFill>
                            <a:schemeClr val="bg1"/>
                          </a:solidFill>
                          <a:latin typeface="KG Primary Penmanship" pitchFamily="2" charset="0"/>
                          <a:ea typeface="+mn-ea"/>
                          <a:cs typeface="+mn-cs"/>
                        </a:rPr>
                        <a:t> La mitad de 40 es …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ES" sz="1600" b="0" kern="1200" dirty="0">
                          <a:solidFill>
                            <a:srgbClr val="FF0000"/>
                          </a:solidFill>
                          <a:latin typeface="KG Primary Penmanship" pitchFamily="2" charset="0"/>
                          <a:ea typeface="+mn-ea"/>
                          <a:cs typeface="+mn-cs"/>
                        </a:rPr>
                        <a:t>5 </a:t>
                      </a:r>
                      <a:r>
                        <a:rPr lang="es-ES" sz="1600" b="0" kern="1200" dirty="0">
                          <a:solidFill>
                            <a:schemeClr val="bg1"/>
                          </a:solidFill>
                          <a:latin typeface="KG Primary Penmanship" pitchFamily="2" charset="0"/>
                          <a:ea typeface="+mn-ea"/>
                          <a:cs typeface="+mn-cs"/>
                        </a:rPr>
                        <a:t>¿Qué número falta?</a:t>
                      </a:r>
                    </a:p>
                    <a:p>
                      <a:pPr marL="0" algn="l" defTabSz="914400" rtl="0" eaLnBrk="1" latinLnBrk="0" hangingPunct="1"/>
                      <a:r>
                        <a:rPr lang="es-ES" sz="1600" b="0" kern="1200" dirty="0">
                          <a:solidFill>
                            <a:schemeClr val="bg1"/>
                          </a:solidFill>
                          <a:latin typeface="KG Primary Penmanship" pitchFamily="2" charset="0"/>
                          <a:ea typeface="+mn-ea"/>
                          <a:cs typeface="+mn-cs"/>
                        </a:rPr>
                        <a:t>   6 x ____ = 42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ES" sz="1600" b="0" kern="1200" dirty="0">
                          <a:solidFill>
                            <a:srgbClr val="FF0000"/>
                          </a:solidFill>
                          <a:latin typeface="KG Primary Penmanship" pitchFamily="2" charset="0"/>
                          <a:ea typeface="+mn-ea"/>
                          <a:cs typeface="+mn-cs"/>
                        </a:rPr>
                        <a:t>6</a:t>
                      </a:r>
                      <a:r>
                        <a:rPr lang="es-ES" sz="1600" b="0" kern="1200" dirty="0">
                          <a:solidFill>
                            <a:schemeClr val="bg1"/>
                          </a:solidFill>
                          <a:latin typeface="KG Primary Penmanship" pitchFamily="2" charset="0"/>
                          <a:ea typeface="+mn-ea"/>
                          <a:cs typeface="+mn-cs"/>
                        </a:rPr>
                        <a:t> ¿Qué número es mayor?</a:t>
                      </a:r>
                    </a:p>
                    <a:p>
                      <a:pPr marL="0" algn="l" defTabSz="914400" rtl="0" eaLnBrk="1" latinLnBrk="0" hangingPunct="1"/>
                      <a:r>
                        <a:rPr lang="es-ES" sz="1600" b="0" kern="1200" dirty="0">
                          <a:solidFill>
                            <a:schemeClr val="bg1"/>
                          </a:solidFill>
                          <a:latin typeface="KG Primary Penmanship" pitchFamily="2" charset="0"/>
                          <a:ea typeface="+mn-ea"/>
                          <a:cs typeface="+mn-cs"/>
                        </a:rPr>
                        <a:t>    53       79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ES" sz="1600" b="0" kern="1200" dirty="0">
                          <a:solidFill>
                            <a:srgbClr val="FF0000"/>
                          </a:solidFill>
                          <a:latin typeface="KG Primary Penmanship" pitchFamily="2" charset="0"/>
                          <a:ea typeface="+mn-ea"/>
                          <a:cs typeface="+mn-cs"/>
                        </a:rPr>
                        <a:t>7</a:t>
                      </a:r>
                      <a:r>
                        <a:rPr lang="es-ES" sz="1600" b="0" kern="1200" dirty="0">
                          <a:solidFill>
                            <a:schemeClr val="bg1"/>
                          </a:solidFill>
                          <a:latin typeface="KG Primary Penmanship" pitchFamily="2" charset="0"/>
                          <a:ea typeface="+mn-ea"/>
                          <a:cs typeface="+mn-cs"/>
                        </a:rPr>
                        <a:t> El número posterior a 29 es…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ES" sz="1600" b="0" kern="1200" dirty="0">
                          <a:solidFill>
                            <a:srgbClr val="FF0000"/>
                          </a:solidFill>
                          <a:latin typeface="KG Primary Penmanship" pitchFamily="2" charset="0"/>
                          <a:ea typeface="+mn-ea"/>
                          <a:cs typeface="+mn-cs"/>
                        </a:rPr>
                        <a:t>8</a:t>
                      </a:r>
                      <a:r>
                        <a:rPr lang="es-ES" sz="1600" b="1" kern="1200" dirty="0">
                          <a:solidFill>
                            <a:srgbClr val="FF0000"/>
                          </a:solidFill>
                          <a:latin typeface="KG Primary Penmanship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00" b="0" kern="1200" dirty="0">
                          <a:solidFill>
                            <a:schemeClr val="bg1"/>
                          </a:solidFill>
                          <a:latin typeface="KG Primary Penmanship" pitchFamily="2" charset="0"/>
                          <a:ea typeface="+mn-ea"/>
                          <a:cs typeface="+mn-cs"/>
                        </a:rPr>
                        <a:t>Escribe el doble de 8 </a:t>
                      </a:r>
                      <a:endParaRPr lang="es-ES" sz="1600" b="1" kern="1200" dirty="0">
                        <a:solidFill>
                          <a:srgbClr val="FF0000"/>
                        </a:solidFill>
                        <a:latin typeface="KG Primary Penmanship" pitchFamily="2" charset="0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0698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ES" sz="1600" b="0" kern="1200" dirty="0">
                          <a:solidFill>
                            <a:srgbClr val="FF0000"/>
                          </a:solidFill>
                          <a:latin typeface="KG Primary Penmanship" pitchFamily="2" charset="0"/>
                          <a:ea typeface="+mn-ea"/>
                          <a:cs typeface="+mn-cs"/>
                        </a:rPr>
                        <a:t>9</a:t>
                      </a:r>
                      <a:r>
                        <a:rPr lang="es-ES" sz="1600" b="0" kern="1200" dirty="0">
                          <a:solidFill>
                            <a:schemeClr val="bg1"/>
                          </a:solidFill>
                          <a:latin typeface="KG Primary Penmanship" pitchFamily="2" charset="0"/>
                          <a:ea typeface="+mn-ea"/>
                          <a:cs typeface="+mn-cs"/>
                        </a:rPr>
                        <a:t> Cuenta de 2 en 2 hasta el 20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ES" sz="1600" b="0" kern="1200" dirty="0">
                          <a:solidFill>
                            <a:srgbClr val="FF0000"/>
                          </a:solidFill>
                          <a:latin typeface="KG Primary Penmanship" pitchFamily="2" charset="0"/>
                          <a:ea typeface="+mn-ea"/>
                          <a:cs typeface="+mn-cs"/>
                        </a:rPr>
                        <a:t>10</a:t>
                      </a:r>
                      <a:r>
                        <a:rPr lang="es-ES" sz="1600" b="0" kern="1200" dirty="0">
                          <a:solidFill>
                            <a:schemeClr val="bg1"/>
                          </a:solidFill>
                          <a:latin typeface="KG Primary Penmanship" pitchFamily="2" charset="0"/>
                          <a:ea typeface="+mn-ea"/>
                          <a:cs typeface="+mn-cs"/>
                        </a:rPr>
                        <a:t> Escribe en letra el número 357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ES" sz="1600" b="0" kern="1200" dirty="0">
                          <a:solidFill>
                            <a:srgbClr val="FF0000"/>
                          </a:solidFill>
                          <a:latin typeface="KG Primary Penmanship" pitchFamily="2" charset="0"/>
                          <a:ea typeface="+mn-ea"/>
                          <a:cs typeface="+mn-cs"/>
                        </a:rPr>
                        <a:t>11</a:t>
                      </a:r>
                      <a:r>
                        <a:rPr lang="es-ES" sz="1600" b="0" kern="1200" dirty="0">
                          <a:solidFill>
                            <a:schemeClr val="bg1"/>
                          </a:solidFill>
                          <a:latin typeface="KG Primary Penmanship" pitchFamily="2" charset="0"/>
                          <a:ea typeface="+mn-ea"/>
                          <a:cs typeface="+mn-cs"/>
                        </a:rPr>
                        <a:t> La decena más próxima a 64 es…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ES" sz="1600" b="0" kern="1200" dirty="0">
                          <a:solidFill>
                            <a:srgbClr val="FF0000"/>
                          </a:solidFill>
                          <a:latin typeface="KG Primary Penmanship" pitchFamily="2" charset="0"/>
                          <a:ea typeface="+mn-ea"/>
                          <a:cs typeface="+mn-cs"/>
                        </a:rPr>
                        <a:t>12</a:t>
                      </a:r>
                      <a:r>
                        <a:rPr lang="es-ES" sz="1600" b="0" kern="1200" dirty="0">
                          <a:solidFill>
                            <a:schemeClr val="bg1"/>
                          </a:solidFill>
                          <a:latin typeface="KG Primary Penmanship" pitchFamily="2" charset="0"/>
                          <a:ea typeface="+mn-ea"/>
                          <a:cs typeface="+mn-cs"/>
                        </a:rPr>
                        <a:t> ¿       =       ?</a:t>
                      </a:r>
                    </a:p>
                    <a:p>
                      <a:pPr marL="0" algn="l" defTabSz="914400" rtl="0" eaLnBrk="1" latinLnBrk="0" hangingPunct="1"/>
                      <a:endParaRPr lang="es-ES" sz="1600" b="0" kern="1200" dirty="0">
                        <a:solidFill>
                          <a:schemeClr val="bg1"/>
                        </a:solidFill>
                        <a:latin typeface="KG Primary Penmanship" pitchFamily="2" charset="0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s-ES" sz="1600" b="0" kern="1200" dirty="0">
                          <a:solidFill>
                            <a:schemeClr val="bg1"/>
                          </a:solidFill>
                          <a:latin typeface="KG Primary Penmanship" pitchFamily="2" charset="0"/>
                          <a:ea typeface="+mn-ea"/>
                          <a:cs typeface="+mn-cs"/>
                        </a:rPr>
                        <a:t>         74      47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ES" sz="1600" b="0" kern="1200" dirty="0">
                          <a:solidFill>
                            <a:srgbClr val="FF0000"/>
                          </a:solidFill>
                          <a:latin typeface="KG Primary Penmanship" pitchFamily="2" charset="0"/>
                          <a:ea typeface="+mn-ea"/>
                          <a:cs typeface="+mn-cs"/>
                        </a:rPr>
                        <a:t>13 </a:t>
                      </a:r>
                      <a:r>
                        <a:rPr lang="es-ES" sz="1600" b="0" kern="1200" dirty="0">
                          <a:solidFill>
                            <a:schemeClr val="bg1"/>
                          </a:solidFill>
                          <a:latin typeface="KG Primary Penmanship" pitchFamily="2" charset="0"/>
                          <a:ea typeface="+mn-ea"/>
                          <a:cs typeface="+mn-cs"/>
                        </a:rPr>
                        <a:t>Inventa un problema de restar cuyo resultado sea 7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ES" sz="1600" b="0" kern="1200" dirty="0">
                          <a:solidFill>
                            <a:srgbClr val="FF0000"/>
                          </a:solidFill>
                          <a:latin typeface="KG Primary Penmanship" pitchFamily="2" charset="0"/>
                          <a:ea typeface="+mn-ea"/>
                          <a:cs typeface="+mn-cs"/>
                        </a:rPr>
                        <a:t>14</a:t>
                      </a:r>
                      <a:r>
                        <a:rPr lang="es-ES" sz="1600" b="0" kern="1200" dirty="0">
                          <a:solidFill>
                            <a:schemeClr val="bg1"/>
                          </a:solidFill>
                          <a:latin typeface="KG Primary Penmanship" pitchFamily="2" charset="0"/>
                          <a:ea typeface="+mn-ea"/>
                          <a:cs typeface="+mn-cs"/>
                        </a:rPr>
                        <a:t> ¿ </a:t>
                      </a:r>
                      <a:r>
                        <a:rPr lang="es-ES" sz="1600" b="0" kern="1200" dirty="0" smtClean="0">
                          <a:solidFill>
                            <a:schemeClr val="bg1"/>
                          </a:solidFill>
                          <a:latin typeface="KG Primary Penmanship" pitchFamily="2" charset="0"/>
                          <a:ea typeface="+mn-ea"/>
                          <a:cs typeface="+mn-cs"/>
                        </a:rPr>
                        <a:t>Qué</a:t>
                      </a:r>
                    </a:p>
                    <a:p>
                      <a:pPr marL="0" algn="l" defTabSz="914400" rtl="0" eaLnBrk="1" latinLnBrk="0" hangingPunct="1"/>
                      <a:r>
                        <a:rPr lang="es-ES" sz="1600" b="0" kern="1200" dirty="0" smtClean="0">
                          <a:solidFill>
                            <a:schemeClr val="bg1"/>
                          </a:solidFill>
                          <a:latin typeface="KG Primary Penmanship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00" b="0" kern="1200" dirty="0">
                          <a:solidFill>
                            <a:schemeClr val="bg1"/>
                          </a:solidFill>
                          <a:latin typeface="KG Primary Penmanship" pitchFamily="2" charset="0"/>
                          <a:ea typeface="+mn-ea"/>
                          <a:cs typeface="+mn-cs"/>
                        </a:rPr>
                        <a:t>hora es?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ES" sz="1600" b="1" kern="1200" dirty="0">
                          <a:solidFill>
                            <a:srgbClr val="FF0000"/>
                          </a:solidFill>
                          <a:latin typeface="KG Primary Penmanship" pitchFamily="2" charset="0"/>
                          <a:ea typeface="+mn-ea"/>
                          <a:cs typeface="+mn-cs"/>
                        </a:rPr>
                        <a:t>15 </a:t>
                      </a:r>
                      <a:r>
                        <a:rPr lang="es-ES" sz="1600" b="0" kern="1200" dirty="0">
                          <a:solidFill>
                            <a:schemeClr val="bg1"/>
                          </a:solidFill>
                          <a:latin typeface="KG Primary Penmanship" pitchFamily="2" charset="0"/>
                          <a:ea typeface="+mn-ea"/>
                          <a:cs typeface="+mn-cs"/>
                        </a:rPr>
                        <a:t>Descompón en centenas, decenas y unidades: 892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0698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ES" sz="1600" b="0" kern="1200" dirty="0">
                          <a:solidFill>
                            <a:srgbClr val="FF0000"/>
                          </a:solidFill>
                          <a:latin typeface="KG Primary Penmanship" pitchFamily="2" charset="0"/>
                          <a:ea typeface="+mn-ea"/>
                          <a:cs typeface="+mn-cs"/>
                        </a:rPr>
                        <a:t>16</a:t>
                      </a:r>
                      <a:r>
                        <a:rPr lang="es-ES" sz="1600" b="0" kern="1200" dirty="0">
                          <a:solidFill>
                            <a:schemeClr val="bg1"/>
                          </a:solidFill>
                          <a:latin typeface="KG Primary Penmanship" pitchFamily="2" charset="0"/>
                          <a:ea typeface="+mn-ea"/>
                          <a:cs typeface="+mn-cs"/>
                        </a:rPr>
                        <a:t> ¿Cómo se llama esta figura?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ES" sz="1600" b="0" kern="1200" dirty="0">
                          <a:solidFill>
                            <a:srgbClr val="FF0000"/>
                          </a:solidFill>
                          <a:latin typeface="KG Primary Penmanship" pitchFamily="2" charset="0"/>
                          <a:ea typeface="+mn-ea"/>
                          <a:cs typeface="+mn-cs"/>
                        </a:rPr>
                        <a:t>17</a:t>
                      </a:r>
                      <a:r>
                        <a:rPr lang="es-ES" sz="1600" b="0" kern="1200" dirty="0">
                          <a:solidFill>
                            <a:schemeClr val="bg1"/>
                          </a:solidFill>
                          <a:latin typeface="KG Primary Penmanship" pitchFamily="2" charset="0"/>
                          <a:ea typeface="+mn-ea"/>
                          <a:cs typeface="+mn-cs"/>
                        </a:rPr>
                        <a:t> Si pagas 30 € con un billete de 50€, te devuelven…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ES" sz="1600" b="0" kern="1200" dirty="0">
                          <a:solidFill>
                            <a:srgbClr val="FF0000"/>
                          </a:solidFill>
                          <a:latin typeface="KG Primary Penmanship" pitchFamily="2" charset="0"/>
                          <a:ea typeface="+mn-ea"/>
                          <a:cs typeface="+mn-cs"/>
                        </a:rPr>
                        <a:t>18</a:t>
                      </a:r>
                      <a:r>
                        <a:rPr lang="es-ES" sz="1600" b="0" kern="1200" dirty="0">
                          <a:solidFill>
                            <a:schemeClr val="bg1"/>
                          </a:solidFill>
                          <a:latin typeface="KG Primary Penmanship" pitchFamily="2" charset="0"/>
                          <a:ea typeface="+mn-ea"/>
                          <a:cs typeface="+mn-cs"/>
                        </a:rPr>
                        <a:t> Multiplica por 10 los siguientes números: </a:t>
                      </a:r>
                    </a:p>
                    <a:p>
                      <a:pPr marL="0" algn="l" defTabSz="914400" rtl="0" eaLnBrk="1" latinLnBrk="0" hangingPunct="1"/>
                      <a:r>
                        <a:rPr lang="es-ES" sz="1600" b="0" kern="1200" dirty="0">
                          <a:solidFill>
                            <a:schemeClr val="bg1"/>
                          </a:solidFill>
                          <a:latin typeface="KG Primary Penmanship" pitchFamily="2" charset="0"/>
                          <a:ea typeface="+mn-ea"/>
                          <a:cs typeface="+mn-cs"/>
                        </a:rPr>
                        <a:t>32 – 47 – 55 - 68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ES" sz="1600" b="0" kern="1200" dirty="0">
                          <a:solidFill>
                            <a:srgbClr val="FF0000"/>
                          </a:solidFill>
                          <a:latin typeface="KG Primary Penmanship" pitchFamily="2" charset="0"/>
                          <a:ea typeface="+mn-ea"/>
                          <a:cs typeface="+mn-cs"/>
                        </a:rPr>
                        <a:t>19</a:t>
                      </a:r>
                      <a:r>
                        <a:rPr lang="es-ES" sz="1600" b="0" kern="1200" dirty="0">
                          <a:solidFill>
                            <a:schemeClr val="bg1"/>
                          </a:solidFill>
                          <a:latin typeface="KG Primary Penmanship" pitchFamily="2" charset="0"/>
                          <a:ea typeface="+mn-ea"/>
                          <a:cs typeface="+mn-cs"/>
                        </a:rPr>
                        <a:t> Escribe en cifras el número: Doscientos sesenta y uno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ES" sz="1600" b="0" kern="1200" dirty="0">
                          <a:solidFill>
                            <a:srgbClr val="FF0000"/>
                          </a:solidFill>
                          <a:latin typeface="KG Primary Penmanship" pitchFamily="2" charset="0"/>
                          <a:ea typeface="+mn-ea"/>
                          <a:cs typeface="+mn-cs"/>
                        </a:rPr>
                        <a:t>20</a:t>
                      </a:r>
                      <a:r>
                        <a:rPr lang="es-ES" sz="1600" b="0" kern="1200" dirty="0">
                          <a:solidFill>
                            <a:schemeClr val="bg1"/>
                          </a:solidFill>
                          <a:latin typeface="KG Primary Penmanship" pitchFamily="2" charset="0"/>
                          <a:ea typeface="+mn-ea"/>
                          <a:cs typeface="+mn-cs"/>
                        </a:rPr>
                        <a:t> ¿Qué número falta?</a:t>
                      </a:r>
                    </a:p>
                    <a:p>
                      <a:pPr marL="0" algn="l" defTabSz="914400" rtl="0" eaLnBrk="1" latinLnBrk="0" hangingPunct="1"/>
                      <a:r>
                        <a:rPr lang="es-ES" sz="1600" b="0" kern="1200" dirty="0">
                          <a:solidFill>
                            <a:schemeClr val="bg1"/>
                          </a:solidFill>
                          <a:latin typeface="KG Primary Penmanship" pitchFamily="2" charset="0"/>
                          <a:ea typeface="+mn-ea"/>
                          <a:cs typeface="+mn-cs"/>
                        </a:rPr>
                        <a:t>  25 </a:t>
                      </a:r>
                      <a:r>
                        <a:rPr lang="es-ES" sz="1600" b="0" kern="1200" dirty="0" smtClean="0">
                          <a:solidFill>
                            <a:schemeClr val="bg1"/>
                          </a:solidFill>
                          <a:latin typeface="KG Primary Penmanship" pitchFamily="2" charset="0"/>
                          <a:ea typeface="+mn-ea"/>
                          <a:cs typeface="+mn-cs"/>
                        </a:rPr>
                        <a:t>+   </a:t>
                      </a:r>
                      <a:r>
                        <a:rPr lang="es-ES" sz="1600" b="0" kern="1200" dirty="0">
                          <a:solidFill>
                            <a:schemeClr val="bg1"/>
                          </a:solidFill>
                          <a:latin typeface="KG Primary Penmanship" pitchFamily="2" charset="0"/>
                          <a:ea typeface="+mn-ea"/>
                          <a:cs typeface="+mn-cs"/>
                        </a:rPr>
                        <a:t>____ = </a:t>
                      </a:r>
                      <a:r>
                        <a:rPr lang="es-ES" sz="1600" b="0" kern="1200" dirty="0" smtClean="0">
                          <a:solidFill>
                            <a:schemeClr val="bg1"/>
                          </a:solidFill>
                          <a:latin typeface="KG Primary Penmanship" pitchFamily="2" charset="0"/>
                          <a:ea typeface="+mn-ea"/>
                          <a:cs typeface="+mn-cs"/>
                        </a:rPr>
                        <a:t>30</a:t>
                      </a:r>
                      <a:endParaRPr lang="es-ES" sz="1600" b="0" kern="1200" dirty="0">
                        <a:solidFill>
                          <a:schemeClr val="bg1"/>
                        </a:solidFill>
                        <a:latin typeface="KG Primary Penmanship" pitchFamily="2" charset="0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ES" sz="1600" b="0" kern="1200" dirty="0">
                          <a:solidFill>
                            <a:srgbClr val="FF0000"/>
                          </a:solidFill>
                          <a:latin typeface="KG Primary Penmanship" pitchFamily="2" charset="0"/>
                          <a:ea typeface="+mn-ea"/>
                          <a:cs typeface="+mn-cs"/>
                        </a:rPr>
                        <a:t>21</a:t>
                      </a:r>
                      <a:r>
                        <a:rPr lang="es-ES" sz="1600" b="0" kern="1200" dirty="0">
                          <a:solidFill>
                            <a:schemeClr val="bg1"/>
                          </a:solidFill>
                          <a:latin typeface="KG Primary Penmanship" pitchFamily="2" charset="0"/>
                          <a:ea typeface="+mn-ea"/>
                          <a:cs typeface="+mn-cs"/>
                        </a:rPr>
                        <a:t> Sigue la serie: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ES" sz="1600" b="0" kern="1200" dirty="0">
                          <a:solidFill>
                            <a:srgbClr val="FF0000"/>
                          </a:solidFill>
                          <a:latin typeface="KG Primary Penmanship" pitchFamily="2" charset="0"/>
                          <a:ea typeface="+mn-ea"/>
                          <a:cs typeface="+mn-cs"/>
                        </a:rPr>
                        <a:t>22 </a:t>
                      </a:r>
                      <a:r>
                        <a:rPr lang="es-ES" sz="1600" b="0" kern="1200" dirty="0">
                          <a:solidFill>
                            <a:schemeClr val="bg1"/>
                          </a:solidFill>
                          <a:latin typeface="KG Primary Penmanship" pitchFamily="2" charset="0"/>
                          <a:ea typeface="+mn-ea"/>
                          <a:cs typeface="+mn-cs"/>
                        </a:rPr>
                        <a:t>Escribe los números que hay entre: 67 y 74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99489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ES" sz="1600" b="0" kern="1200" dirty="0">
                          <a:solidFill>
                            <a:srgbClr val="FF0000"/>
                          </a:solidFill>
                          <a:latin typeface="KG Primary Penmanship" pitchFamily="2" charset="0"/>
                          <a:ea typeface="+mn-ea"/>
                          <a:cs typeface="+mn-cs"/>
                        </a:rPr>
                        <a:t>23</a:t>
                      </a:r>
                      <a:r>
                        <a:rPr lang="es-ES" sz="1600" b="0" kern="1200" dirty="0">
                          <a:solidFill>
                            <a:schemeClr val="bg1"/>
                          </a:solidFill>
                          <a:latin typeface="KG Primary Penmanship" pitchFamily="2" charset="0"/>
                          <a:ea typeface="+mn-ea"/>
                          <a:cs typeface="+mn-cs"/>
                        </a:rPr>
                        <a:t> Ordena de mayor a menor:</a:t>
                      </a:r>
                    </a:p>
                    <a:p>
                      <a:pPr marL="0" algn="l" defTabSz="914400" rtl="0" eaLnBrk="1" latinLnBrk="0" hangingPunct="1"/>
                      <a:r>
                        <a:rPr lang="es-ES" sz="1600" b="0" kern="1200" dirty="0">
                          <a:solidFill>
                            <a:schemeClr val="bg1"/>
                          </a:solidFill>
                          <a:latin typeface="KG Primary Penmanship" pitchFamily="2" charset="0"/>
                          <a:ea typeface="+mn-ea"/>
                          <a:cs typeface="+mn-cs"/>
                        </a:rPr>
                        <a:t>17 – 95 – 33 - 61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ES" sz="1600" b="0" kern="1200" dirty="0">
                          <a:solidFill>
                            <a:srgbClr val="FF0000"/>
                          </a:solidFill>
                          <a:latin typeface="KG Primary Penmanship" pitchFamily="2" charset="0"/>
                          <a:ea typeface="+mn-ea"/>
                          <a:cs typeface="+mn-cs"/>
                        </a:rPr>
                        <a:t>24</a:t>
                      </a:r>
                      <a:r>
                        <a:rPr lang="es-ES" sz="1600" b="0" kern="1200" dirty="0">
                          <a:solidFill>
                            <a:schemeClr val="bg1"/>
                          </a:solidFill>
                          <a:latin typeface="KG Primary Penmanship" pitchFamily="2" charset="0"/>
                          <a:ea typeface="+mn-ea"/>
                          <a:cs typeface="+mn-cs"/>
                        </a:rPr>
                        <a:t> El número anterior a 112 es…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ES" sz="1600" b="0" kern="1200" dirty="0">
                          <a:solidFill>
                            <a:srgbClr val="FF0000"/>
                          </a:solidFill>
                          <a:latin typeface="KG Primary Penmanship" pitchFamily="2" charset="0"/>
                          <a:ea typeface="+mn-ea"/>
                          <a:cs typeface="+mn-cs"/>
                        </a:rPr>
                        <a:t>25</a:t>
                      </a:r>
                      <a:r>
                        <a:rPr lang="es-ES" sz="1600" b="0" kern="1200" dirty="0">
                          <a:solidFill>
                            <a:schemeClr val="bg1"/>
                          </a:solidFill>
                          <a:latin typeface="KG Primary Penmanship" pitchFamily="2" charset="0"/>
                          <a:ea typeface="+mn-ea"/>
                          <a:cs typeface="+mn-cs"/>
                        </a:rPr>
                        <a:t> Añade </a:t>
                      </a:r>
                    </a:p>
                    <a:p>
                      <a:pPr marL="0" algn="l" defTabSz="914400" rtl="0" eaLnBrk="1" latinLnBrk="0" hangingPunct="1"/>
                      <a:r>
                        <a:rPr lang="es-ES" sz="1600" b="0" kern="1200" dirty="0">
                          <a:solidFill>
                            <a:schemeClr val="bg1"/>
                          </a:solidFill>
                          <a:latin typeface="KG Primary Penmanship" pitchFamily="2" charset="0"/>
                          <a:ea typeface="+mn-ea"/>
                          <a:cs typeface="+mn-cs"/>
                        </a:rPr>
                        <a:t>3 D y 5 U a 44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ES" sz="1600" b="0" kern="1200" dirty="0">
                          <a:solidFill>
                            <a:srgbClr val="FF0000"/>
                          </a:solidFill>
                          <a:latin typeface="KG Primary Penmanship" pitchFamily="2" charset="0"/>
                          <a:ea typeface="+mn-ea"/>
                          <a:cs typeface="+mn-cs"/>
                        </a:rPr>
                        <a:t>26</a:t>
                      </a:r>
                      <a:r>
                        <a:rPr lang="es-ES" sz="1600" b="0" kern="1200" dirty="0">
                          <a:solidFill>
                            <a:schemeClr val="bg1"/>
                          </a:solidFill>
                          <a:latin typeface="KG Primary Penmanship" pitchFamily="2" charset="0"/>
                          <a:ea typeface="+mn-ea"/>
                          <a:cs typeface="+mn-cs"/>
                        </a:rPr>
                        <a:t> El triple de 11 es…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ES" sz="1600" b="0" kern="1200" dirty="0">
                          <a:solidFill>
                            <a:srgbClr val="FF0000"/>
                          </a:solidFill>
                          <a:latin typeface="KG Primary Penmanship" pitchFamily="2" charset="0"/>
                          <a:ea typeface="+mn-ea"/>
                          <a:cs typeface="+mn-cs"/>
                        </a:rPr>
                        <a:t>27</a:t>
                      </a:r>
                      <a:r>
                        <a:rPr lang="es-ES" sz="1600" b="0" kern="1200" dirty="0">
                          <a:solidFill>
                            <a:schemeClr val="bg1"/>
                          </a:solidFill>
                          <a:latin typeface="KG Primary Penmanship" pitchFamily="2" charset="0"/>
                          <a:ea typeface="+mn-ea"/>
                          <a:cs typeface="+mn-cs"/>
                        </a:rPr>
                        <a:t> ¿Cuánto dinero hay?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ES" sz="1600" b="0" kern="1200" dirty="0">
                          <a:solidFill>
                            <a:srgbClr val="FF0000"/>
                          </a:solidFill>
                          <a:latin typeface="KG Primary Penmanship" pitchFamily="2" charset="0"/>
                          <a:ea typeface="+mn-ea"/>
                          <a:cs typeface="+mn-cs"/>
                        </a:rPr>
                        <a:t>28</a:t>
                      </a:r>
                      <a:r>
                        <a:rPr lang="es-ES" sz="1600" b="0" kern="1200" dirty="0">
                          <a:solidFill>
                            <a:schemeClr val="bg1"/>
                          </a:solidFill>
                          <a:latin typeface="KG Primary Penmanship" pitchFamily="2" charset="0"/>
                          <a:ea typeface="+mn-ea"/>
                          <a:cs typeface="+mn-cs"/>
                        </a:rPr>
                        <a:t> Sigue la serie:</a:t>
                      </a:r>
                    </a:p>
                    <a:p>
                      <a:pPr marL="0" algn="l" defTabSz="914400" rtl="0" eaLnBrk="1" latinLnBrk="0" hangingPunct="1"/>
                      <a:r>
                        <a:rPr lang="es-ES" sz="1600" b="0" kern="1200" dirty="0">
                          <a:solidFill>
                            <a:schemeClr val="bg1"/>
                          </a:solidFill>
                          <a:latin typeface="KG Primary Penmanship" pitchFamily="2" charset="0"/>
                          <a:ea typeface="+mn-ea"/>
                          <a:cs typeface="+mn-cs"/>
                        </a:rPr>
                        <a:t>94 – 93 – 92 – 91…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ES" sz="1600" b="0" kern="1200" dirty="0">
                          <a:solidFill>
                            <a:srgbClr val="FF0000"/>
                          </a:solidFill>
                          <a:latin typeface="KG Primary Penmanship" pitchFamily="2" charset="0"/>
                          <a:ea typeface="+mn-ea"/>
                          <a:cs typeface="+mn-cs"/>
                        </a:rPr>
                        <a:t>29</a:t>
                      </a:r>
                      <a:r>
                        <a:rPr lang="es-ES" sz="1600" b="1" kern="1200" dirty="0">
                          <a:solidFill>
                            <a:srgbClr val="FF0000"/>
                          </a:solidFill>
                          <a:latin typeface="KG Primary Penmanship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s-ES" sz="1600" b="0" kern="1200" dirty="0">
                          <a:solidFill>
                            <a:schemeClr val="bg1"/>
                          </a:solidFill>
                          <a:latin typeface="KG Primary Penmanship" pitchFamily="2" charset="0"/>
                          <a:ea typeface="+mn-ea"/>
                          <a:cs typeface="+mn-cs"/>
                        </a:rPr>
                        <a:t>Di los números ordinales del 1 al 20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80698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ES" sz="1600" b="0" kern="1200" dirty="0">
                          <a:solidFill>
                            <a:srgbClr val="FF0000"/>
                          </a:solidFill>
                          <a:latin typeface="KG Primary Penmanship" pitchFamily="2" charset="0"/>
                          <a:ea typeface="+mn-ea"/>
                          <a:cs typeface="+mn-cs"/>
                        </a:rPr>
                        <a:t>30</a:t>
                      </a:r>
                      <a:r>
                        <a:rPr lang="es-ES" sz="1600" b="0" kern="1200" dirty="0">
                          <a:solidFill>
                            <a:schemeClr val="bg1"/>
                          </a:solidFill>
                          <a:latin typeface="KG Primary Penmanship" pitchFamily="2" charset="0"/>
                          <a:ea typeface="+mn-ea"/>
                          <a:cs typeface="+mn-cs"/>
                        </a:rPr>
                        <a:t> Escribe una operación cuyo resultado sea 24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s-ES" sz="1600" b="0" kern="1200" dirty="0">
                          <a:solidFill>
                            <a:srgbClr val="FF0000"/>
                          </a:solidFill>
                          <a:latin typeface="KG Primary Penmanship" pitchFamily="2" charset="0"/>
                          <a:ea typeface="+mn-ea"/>
                          <a:cs typeface="+mn-cs"/>
                        </a:rPr>
                        <a:t>31</a:t>
                      </a:r>
                      <a:r>
                        <a:rPr lang="es-ES" sz="1600" b="0" kern="1200" dirty="0">
                          <a:solidFill>
                            <a:schemeClr val="bg1"/>
                          </a:solidFill>
                          <a:latin typeface="KG Primary Penmanship" pitchFamily="2" charset="0"/>
                          <a:ea typeface="+mn-ea"/>
                          <a:cs typeface="+mn-cs"/>
                        </a:rPr>
                        <a:t> Representa en ábaco el número 548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s-ES" sz="1600" b="0" kern="1200" dirty="0">
                        <a:solidFill>
                          <a:schemeClr val="bg1"/>
                        </a:solidFill>
                        <a:latin typeface="KG Primary Penmanship" pitchFamily="2" charset="0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s-ES" sz="1600" b="0" kern="1200" dirty="0">
                        <a:solidFill>
                          <a:schemeClr val="bg1"/>
                        </a:solidFill>
                        <a:latin typeface="KG Primary Penmanship" pitchFamily="2" charset="0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s-ES" sz="1600" b="0" kern="1200" dirty="0">
                        <a:solidFill>
                          <a:schemeClr val="bg1"/>
                        </a:solidFill>
                        <a:latin typeface="KG Primary Penmanship" pitchFamily="2" charset="0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s-ES" sz="1600" b="0" kern="1200" dirty="0">
                        <a:solidFill>
                          <a:schemeClr val="bg1"/>
                        </a:solidFill>
                        <a:latin typeface="KG Primary Penmanship" pitchFamily="2" charset="0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s-ES" sz="1600" b="0" kern="1200" dirty="0">
                        <a:solidFill>
                          <a:schemeClr val="bg1"/>
                        </a:solidFill>
                        <a:latin typeface="KG Primary Penmanship" pitchFamily="2" charset="0"/>
                        <a:ea typeface="+mn-ea"/>
                        <a:cs typeface="+mn-cs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23" name="Conector recto 6">
            <a:extLst>
              <a:ext uri="{FF2B5EF4-FFF2-40B4-BE49-F238E27FC236}">
                <a16:creationId xmlns:a16="http://schemas.microsoft.com/office/drawing/2014/main" xmlns="" id="{3F83B9D8-CD9D-4E6C-A062-06903D2DD00E}"/>
              </a:ext>
            </a:extLst>
          </p:cNvPr>
          <p:cNvCxnSpPr>
            <a:cxnSpLocks/>
          </p:cNvCxnSpPr>
          <p:nvPr/>
        </p:nvCxnSpPr>
        <p:spPr>
          <a:xfrm>
            <a:off x="5794203" y="2882125"/>
            <a:ext cx="132735" cy="69274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16">
            <a:extLst>
              <a:ext uri="{FF2B5EF4-FFF2-40B4-BE49-F238E27FC236}">
                <a16:creationId xmlns:a16="http://schemas.microsoft.com/office/drawing/2014/main" xmlns="" id="{1952D4B7-1F99-4B68-9DE3-6174B15E41FA}"/>
              </a:ext>
            </a:extLst>
          </p:cNvPr>
          <p:cNvCxnSpPr>
            <a:cxnSpLocks/>
          </p:cNvCxnSpPr>
          <p:nvPr/>
        </p:nvCxnSpPr>
        <p:spPr>
          <a:xfrm flipH="1">
            <a:off x="5794203" y="2951399"/>
            <a:ext cx="132736" cy="54203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cto 21">
            <a:extLst>
              <a:ext uri="{FF2B5EF4-FFF2-40B4-BE49-F238E27FC236}">
                <a16:creationId xmlns:a16="http://schemas.microsoft.com/office/drawing/2014/main" xmlns="" id="{43E2FF6A-3C9F-4027-AE6C-9C069B9A190C}"/>
              </a:ext>
            </a:extLst>
          </p:cNvPr>
          <p:cNvCxnSpPr>
            <a:cxnSpLocks/>
          </p:cNvCxnSpPr>
          <p:nvPr/>
        </p:nvCxnSpPr>
        <p:spPr>
          <a:xfrm flipH="1">
            <a:off x="6207196" y="2843538"/>
            <a:ext cx="133204" cy="98197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cto 23">
            <a:extLst>
              <a:ext uri="{FF2B5EF4-FFF2-40B4-BE49-F238E27FC236}">
                <a16:creationId xmlns:a16="http://schemas.microsoft.com/office/drawing/2014/main" xmlns="" id="{8C77CCDC-4183-4688-B155-C2A588631C6E}"/>
              </a:ext>
            </a:extLst>
          </p:cNvPr>
          <p:cNvCxnSpPr>
            <a:cxnSpLocks/>
          </p:cNvCxnSpPr>
          <p:nvPr/>
        </p:nvCxnSpPr>
        <p:spPr>
          <a:xfrm>
            <a:off x="6207197" y="2941735"/>
            <a:ext cx="146550" cy="35292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Elipse 28">
            <a:extLst>
              <a:ext uri="{FF2B5EF4-FFF2-40B4-BE49-F238E27FC236}">
                <a16:creationId xmlns:a16="http://schemas.microsoft.com/office/drawing/2014/main" xmlns="" id="{848F78F7-4F2A-4118-8693-00EC4CE1D462}"/>
              </a:ext>
            </a:extLst>
          </p:cNvPr>
          <p:cNvSpPr/>
          <p:nvPr/>
        </p:nvSpPr>
        <p:spPr>
          <a:xfrm>
            <a:off x="6071539" y="3323604"/>
            <a:ext cx="194993" cy="206719"/>
          </a:xfrm>
          <a:prstGeom prst="ellipse">
            <a:avLst/>
          </a:prstGeom>
          <a:solidFill>
            <a:schemeClr val="tx1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Triángulo isósceles 31">
            <a:extLst>
              <a:ext uri="{FF2B5EF4-FFF2-40B4-BE49-F238E27FC236}">
                <a16:creationId xmlns:a16="http://schemas.microsoft.com/office/drawing/2014/main" xmlns="" id="{AA5DF2F9-A4BE-454E-B679-E6151CE23667}"/>
              </a:ext>
            </a:extLst>
          </p:cNvPr>
          <p:cNvSpPr/>
          <p:nvPr/>
        </p:nvSpPr>
        <p:spPr>
          <a:xfrm>
            <a:off x="1494701" y="3911241"/>
            <a:ext cx="582440" cy="565087"/>
          </a:xfrm>
          <a:prstGeom prst="triangle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" name="Elipse 1">
            <a:extLst>
              <a:ext uri="{FF2B5EF4-FFF2-40B4-BE49-F238E27FC236}">
                <a16:creationId xmlns:a16="http://schemas.microsoft.com/office/drawing/2014/main" xmlns="" id="{253A2AA3-2C3B-44FF-A588-DB95A8435F3D}"/>
              </a:ext>
            </a:extLst>
          </p:cNvPr>
          <p:cNvSpPr/>
          <p:nvPr/>
        </p:nvSpPr>
        <p:spPr>
          <a:xfrm>
            <a:off x="7378767" y="2489969"/>
            <a:ext cx="194993" cy="206719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4" name="Imagen 30" descr="Un reloj en el medio&#10;&#10;Descripción generada automáticamente">
            <a:extLst>
              <a:ext uri="{FF2B5EF4-FFF2-40B4-BE49-F238E27FC236}">
                <a16:creationId xmlns:a16="http://schemas.microsoft.com/office/drawing/2014/main" xmlns="" id="{45C5D9AE-B679-45FB-B957-16D5EA4ED4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2181" y="2817410"/>
            <a:ext cx="593965" cy="741142"/>
          </a:xfrm>
          <a:prstGeom prst="rect">
            <a:avLst/>
          </a:prstGeom>
        </p:spPr>
      </p:pic>
      <p:sp>
        <p:nvSpPr>
          <p:cNvPr id="39" name="Rectángulo 47">
            <a:extLst>
              <a:ext uri="{FF2B5EF4-FFF2-40B4-BE49-F238E27FC236}">
                <a16:creationId xmlns:a16="http://schemas.microsoft.com/office/drawing/2014/main" xmlns="" id="{A64ACA25-EEAE-477C-B95F-063B5CBC27C9}"/>
              </a:ext>
            </a:extLst>
          </p:cNvPr>
          <p:cNvSpPr/>
          <p:nvPr/>
        </p:nvSpPr>
        <p:spPr>
          <a:xfrm>
            <a:off x="8625911" y="3911242"/>
            <a:ext cx="176980" cy="589929"/>
          </a:xfrm>
          <a:prstGeom prst="rect">
            <a:avLst/>
          </a:prstGeom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0" name="Estrella: 5 puntas 48">
            <a:extLst>
              <a:ext uri="{FF2B5EF4-FFF2-40B4-BE49-F238E27FC236}">
                <a16:creationId xmlns:a16="http://schemas.microsoft.com/office/drawing/2014/main" xmlns="" id="{C91078F7-842A-4132-B704-B03DC4044960}"/>
              </a:ext>
            </a:extLst>
          </p:cNvPr>
          <p:cNvSpPr/>
          <p:nvPr/>
        </p:nvSpPr>
        <p:spPr>
          <a:xfrm>
            <a:off x="8879311" y="4007107"/>
            <a:ext cx="295690" cy="287594"/>
          </a:xfrm>
          <a:prstGeom prst="star5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1" name="Rectángulo 49">
            <a:extLst>
              <a:ext uri="{FF2B5EF4-FFF2-40B4-BE49-F238E27FC236}">
                <a16:creationId xmlns:a16="http://schemas.microsoft.com/office/drawing/2014/main" xmlns="" id="{06EB5FE0-3813-4E51-9B41-5C92F4673452}"/>
              </a:ext>
            </a:extLst>
          </p:cNvPr>
          <p:cNvSpPr/>
          <p:nvPr/>
        </p:nvSpPr>
        <p:spPr>
          <a:xfrm>
            <a:off x="9245670" y="3911241"/>
            <a:ext cx="176980" cy="589929"/>
          </a:xfrm>
          <a:prstGeom prst="rect">
            <a:avLst/>
          </a:prstGeom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2" name="Estrella: 5 puntas 50">
            <a:extLst>
              <a:ext uri="{FF2B5EF4-FFF2-40B4-BE49-F238E27FC236}">
                <a16:creationId xmlns:a16="http://schemas.microsoft.com/office/drawing/2014/main" xmlns="" id="{FF887CC2-F602-4537-9F4B-5E173F62FDE9}"/>
              </a:ext>
            </a:extLst>
          </p:cNvPr>
          <p:cNvSpPr/>
          <p:nvPr/>
        </p:nvSpPr>
        <p:spPr>
          <a:xfrm>
            <a:off x="9565765" y="4004796"/>
            <a:ext cx="295690" cy="287594"/>
          </a:xfrm>
          <a:prstGeom prst="star5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3" name="Imagen 51" descr="Imagen que contiene firmar, plato, reloj&#10;&#10;Descripción generada automáticamente">
            <a:extLst>
              <a:ext uri="{FF2B5EF4-FFF2-40B4-BE49-F238E27FC236}">
                <a16:creationId xmlns:a16="http://schemas.microsoft.com/office/drawing/2014/main" xmlns="" id="{E12E0218-89A1-4EAD-B21F-617748F7D31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9273" y="5054380"/>
            <a:ext cx="513983" cy="513983"/>
          </a:xfrm>
          <a:prstGeom prst="rect">
            <a:avLst/>
          </a:prstGeom>
        </p:spPr>
      </p:pic>
      <p:pic>
        <p:nvPicPr>
          <p:cNvPr id="44" name="Imagen 52" descr="Imagen que contiene objeto, moneda, firmar&#10;&#10;Descripción generada automáticamente">
            <a:extLst>
              <a:ext uri="{FF2B5EF4-FFF2-40B4-BE49-F238E27FC236}">
                <a16:creationId xmlns:a16="http://schemas.microsoft.com/office/drawing/2014/main" xmlns="" id="{2F854985-EF93-4F7F-9B48-07740B0519A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3388" y="4808239"/>
            <a:ext cx="407642" cy="513983"/>
          </a:xfrm>
          <a:prstGeom prst="rect">
            <a:avLst/>
          </a:prstGeom>
        </p:spPr>
      </p:pic>
      <p:pic>
        <p:nvPicPr>
          <p:cNvPr id="45" name="Imagen 53" descr="Imagen que contiene caja, sostener&#10;&#10;Descripción generada automáticamente">
            <a:extLst>
              <a:ext uri="{FF2B5EF4-FFF2-40B4-BE49-F238E27FC236}">
                <a16:creationId xmlns:a16="http://schemas.microsoft.com/office/drawing/2014/main" xmlns="" id="{014A91B7-65FE-4547-B8D3-65433056ECC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9296" y="5126127"/>
            <a:ext cx="384079" cy="498707"/>
          </a:xfrm>
          <a:prstGeom prst="rect">
            <a:avLst/>
          </a:prstGeom>
        </p:spPr>
      </p:pic>
      <p:pic>
        <p:nvPicPr>
          <p:cNvPr id="1027" name="Picture 3" descr="C:\Users\Profe\Desktop\feria de la ciencia\gines\IMAGENES DICIEMBRE 2020\00COMPLEMENTOS\BAR\MESES\just the months\doodle calendar - month of Oct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627" y="196434"/>
            <a:ext cx="655962" cy="695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Profe\Desktop\feria de la ciencia\gines\IMAGENES DICIEMBRE 2020\EDUCLIPS\MESES LETRAS\octubre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704" y="149671"/>
            <a:ext cx="3421063" cy="789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040809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3444</TotalTime>
  <Words>305</Words>
  <Application>Microsoft Office PowerPoint</Application>
  <PresentationFormat>Personalizado</PresentationFormat>
  <Paragraphs>51</Paragraphs>
  <Slides>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Presentación de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Antonio Ciudad Real Núñez</dc:creator>
  <cp:lastModifiedBy>Profe</cp:lastModifiedBy>
  <cp:revision>60</cp:revision>
  <dcterms:created xsi:type="dcterms:W3CDTF">2016-01-07T09:57:28Z</dcterms:created>
  <dcterms:modified xsi:type="dcterms:W3CDTF">2023-09-29T09:00:10Z</dcterms:modified>
</cp:coreProperties>
</file>