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0" d="100"/>
          <a:sy n="50" d="100"/>
        </p:scale>
        <p:origin x="2064" y="202"/>
      </p:cViewPr>
      <p:guideLst>
        <p:guide orient="horz" pos="3120"/>
        <p:guide pos="2160"/>
      </p:guideLst>
    </p:cSldViewPr>
  </p:slideViewPr>
  <p:notesTextViewPr>
    <p:cViewPr>
      <p:scale>
        <a:sx n="1" d="1"/>
        <a:sy n="1" d="1"/>
      </p:scale>
      <p:origin x="0" y="0"/>
    </p:cViewPr>
  </p:notesTextViewPr>
  <p:sorterViewPr>
    <p:cViewPr>
      <p:scale>
        <a:sx n="110" d="100"/>
        <a:sy n="110" d="100"/>
      </p:scale>
      <p:origin x="0" y="-355"/>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972A84-60C5-4C89-8F80-0178BB8AE3E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65774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972A84-60C5-4C89-8F80-0178BB8AE3E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40326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972A84-60C5-4C89-8F80-0178BB8AE3E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8130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972A84-60C5-4C89-8F80-0178BB8AE3E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423649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B972A84-60C5-4C89-8F80-0178BB8AE3E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41535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972A84-60C5-4C89-8F80-0178BB8AE3E1}" type="datetimeFigureOut">
              <a:rPr lang="es-ES" smtClean="0"/>
              <a:t>19/12/2023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10454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B972A84-60C5-4C89-8F80-0178BB8AE3E1}" type="datetimeFigureOut">
              <a:rPr lang="es-ES" smtClean="0"/>
              <a:t>19/12/2023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409377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B972A84-60C5-4C89-8F80-0178BB8AE3E1}" type="datetimeFigureOut">
              <a:rPr lang="es-ES" smtClean="0"/>
              <a:t>19/12/2023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46274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72A84-60C5-4C89-8F80-0178BB8AE3E1}" type="datetimeFigureOut">
              <a:rPr lang="es-ES" smtClean="0"/>
              <a:t>19/12/2023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198863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972A84-60C5-4C89-8F80-0178BB8AE3E1}" type="datetimeFigureOut">
              <a:rPr lang="es-ES" smtClean="0"/>
              <a:t>19/12/2023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35116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972A84-60C5-4C89-8F80-0178BB8AE3E1}" type="datetimeFigureOut">
              <a:rPr lang="es-ES" smtClean="0"/>
              <a:t>19/12/2023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1063AE-CCB8-4CF5-A8E8-974337C9E0FA}" type="slidenum">
              <a:rPr lang="es-ES" smtClean="0"/>
              <a:t>‹Nº›</a:t>
            </a:fld>
            <a:endParaRPr lang="es-ES"/>
          </a:p>
        </p:txBody>
      </p:sp>
    </p:spTree>
    <p:extLst>
      <p:ext uri="{BB962C8B-B14F-4D97-AF65-F5344CB8AC3E}">
        <p14:creationId xmlns:p14="http://schemas.microsoft.com/office/powerpoint/2010/main" val="267384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B972A84-60C5-4C89-8F80-0178BB8AE3E1}" type="datetimeFigureOut">
              <a:rPr lang="es-ES" smtClean="0"/>
              <a:t>19/12/2023</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21063AE-CCB8-4CF5-A8E8-974337C9E0FA}" type="slidenum">
              <a:rPr lang="es-ES" smtClean="0"/>
              <a:t>‹Nº›</a:t>
            </a:fld>
            <a:endParaRPr lang="es-ES"/>
          </a:p>
        </p:txBody>
      </p:sp>
    </p:spTree>
    <p:extLst>
      <p:ext uri="{BB962C8B-B14F-4D97-AF65-F5344CB8AC3E}">
        <p14:creationId xmlns:p14="http://schemas.microsoft.com/office/powerpoint/2010/main" val="281907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o 14">
            <a:extLst>
              <a:ext uri="{FF2B5EF4-FFF2-40B4-BE49-F238E27FC236}">
                <a16:creationId xmlns:a16="http://schemas.microsoft.com/office/drawing/2014/main" id="{87903665-EAAD-3944-CCE5-83EE2CDD175A}"/>
              </a:ext>
            </a:extLst>
          </p:cNvPr>
          <p:cNvSpPr/>
          <p:nvPr/>
        </p:nvSpPr>
        <p:spPr>
          <a:xfrm>
            <a:off x="0" y="0"/>
            <a:ext cx="6858000" cy="9906000"/>
          </a:xfrm>
          <a:prstGeom prst="frame">
            <a:avLst>
              <a:gd name="adj1" fmla="val 2399"/>
            </a:avLst>
          </a:prstGeom>
          <a:blipFill dpi="0" rotWithShape="1">
            <a:blip r:embed="rId2"/>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CuadroTexto 3">
            <a:extLst>
              <a:ext uri="{FF2B5EF4-FFF2-40B4-BE49-F238E27FC236}">
                <a16:creationId xmlns:a16="http://schemas.microsoft.com/office/drawing/2014/main" id="{DC194085-625F-E68A-8D72-6392C1939E39}"/>
              </a:ext>
            </a:extLst>
          </p:cNvPr>
          <p:cNvSpPr txBox="1"/>
          <p:nvPr/>
        </p:nvSpPr>
        <p:spPr>
          <a:xfrm>
            <a:off x="180109" y="387928"/>
            <a:ext cx="6497782" cy="584775"/>
          </a:xfrm>
          <a:prstGeom prst="rect">
            <a:avLst/>
          </a:prstGeom>
          <a:noFill/>
        </p:spPr>
        <p:txBody>
          <a:bodyPr wrap="square" rtlCol="0">
            <a:spAutoFit/>
          </a:bodyPr>
          <a:lstStyle/>
          <a:p>
            <a:pPr algn="ctr"/>
            <a:r>
              <a:rPr lang="es-ES" sz="3200" dirty="0">
                <a:latin typeface="CCSupersubmarino" panose="02000603000000000000" pitchFamily="2" charset="0"/>
                <a:ea typeface="CCSupersubmarino" panose="02000603000000000000" pitchFamily="2" charset="0"/>
              </a:rPr>
              <a:t>EL PÁJARO Y EL CAZADOR</a:t>
            </a:r>
          </a:p>
        </p:txBody>
      </p:sp>
      <p:sp>
        <p:nvSpPr>
          <p:cNvPr id="7" name="CuadroTexto 6">
            <a:extLst>
              <a:ext uri="{FF2B5EF4-FFF2-40B4-BE49-F238E27FC236}">
                <a16:creationId xmlns:a16="http://schemas.microsoft.com/office/drawing/2014/main" id="{C581779D-6418-4F1A-A917-FC68F9269138}"/>
              </a:ext>
            </a:extLst>
          </p:cNvPr>
          <p:cNvSpPr txBox="1"/>
          <p:nvPr/>
        </p:nvSpPr>
        <p:spPr>
          <a:xfrm>
            <a:off x="289560" y="2628721"/>
            <a:ext cx="6278880" cy="7109639"/>
          </a:xfrm>
          <a:prstGeom prst="rect">
            <a:avLst/>
          </a:prstGeom>
          <a:noFill/>
        </p:spPr>
        <p:txBody>
          <a:bodyPr wrap="square">
            <a:spAutoFit/>
          </a:bodyPr>
          <a:lstStyle/>
          <a:p>
            <a:pPr algn="just"/>
            <a:r>
              <a:rPr lang="es-ES" sz="2400" b="0" i="1" dirty="0">
                <a:solidFill>
                  <a:srgbClr val="414152"/>
                </a:solidFill>
                <a:effectLst/>
                <a:latin typeface="Escolar1" panose="00000400000000000000" pitchFamily="2" charset="0"/>
              </a:rPr>
              <a:t>Había una vez un pequeño pájaro que vivía en un árbol en el bosque. El pájaro era muy feliz y cantaba todo el día. Un día, un cazador llegó al bosque y comenzó a disparar su escopeta. El pájaro se asustó mucho y se escondió en su nido. Después de un rato, el cazador se fue y el pájaro salió de su nido. Pero ya no podía cantar. Estaba muy triste y asustado. Entonces, decidió hablar con los otros animales del bosque. Les contó lo que había pasado y les preguntó cómo podía recuperar su felicidad. Los animales le dijeron que la única forma de ser feliz de nuevo era perdonar al cazador. Al principio, el pájaro no estaba seguro de que pudiera hacerlo. Pero después de pensarlo un poco, decidió que tenía que intentarlo. Así que voló hasta la casa del cazador y le perdonó. Cuando regresó al bosque, el pájaro se sintió mucho mejor. Ya no estaba triste ni asustado. Y lo más importante, podía cantar de nuevo.</a:t>
            </a:r>
            <a:endParaRPr lang="es-ES" sz="2400" dirty="0">
              <a:latin typeface="Escolar1" panose="00000400000000000000" pitchFamily="2" charset="0"/>
            </a:endParaRPr>
          </a:p>
        </p:txBody>
      </p:sp>
      <p:pic>
        <p:nvPicPr>
          <p:cNvPr id="13" name="Imagen 12">
            <a:extLst>
              <a:ext uri="{FF2B5EF4-FFF2-40B4-BE49-F238E27FC236}">
                <a16:creationId xmlns:a16="http://schemas.microsoft.com/office/drawing/2014/main" id="{8A1C515A-ABB1-5072-0420-2A5244F4B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28521"/>
            <a:ext cx="1600200" cy="1600200"/>
          </a:xfrm>
          <a:prstGeom prst="rect">
            <a:avLst/>
          </a:prstGeom>
        </p:spPr>
      </p:pic>
    </p:spTree>
    <p:extLst>
      <p:ext uri="{BB962C8B-B14F-4D97-AF65-F5344CB8AC3E}">
        <p14:creationId xmlns:p14="http://schemas.microsoft.com/office/powerpoint/2010/main" val="116040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o 14">
            <a:extLst>
              <a:ext uri="{FF2B5EF4-FFF2-40B4-BE49-F238E27FC236}">
                <a16:creationId xmlns:a16="http://schemas.microsoft.com/office/drawing/2014/main" id="{87903665-EAAD-3944-CCE5-83EE2CDD175A}"/>
              </a:ext>
            </a:extLst>
          </p:cNvPr>
          <p:cNvSpPr/>
          <p:nvPr/>
        </p:nvSpPr>
        <p:spPr>
          <a:xfrm>
            <a:off x="0" y="0"/>
            <a:ext cx="6858000" cy="9906000"/>
          </a:xfrm>
          <a:prstGeom prst="frame">
            <a:avLst>
              <a:gd name="adj1" fmla="val 2399"/>
            </a:avLst>
          </a:prstGeom>
          <a:blipFill dpi="0" rotWithShape="1">
            <a:blip r:embed="rId2"/>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CuadroTexto 3">
            <a:extLst>
              <a:ext uri="{FF2B5EF4-FFF2-40B4-BE49-F238E27FC236}">
                <a16:creationId xmlns:a16="http://schemas.microsoft.com/office/drawing/2014/main" id="{DC194085-625F-E68A-8D72-6392C1939E39}"/>
              </a:ext>
            </a:extLst>
          </p:cNvPr>
          <p:cNvSpPr txBox="1"/>
          <p:nvPr/>
        </p:nvSpPr>
        <p:spPr>
          <a:xfrm>
            <a:off x="180109" y="387928"/>
            <a:ext cx="6497782" cy="584775"/>
          </a:xfrm>
          <a:prstGeom prst="rect">
            <a:avLst/>
          </a:prstGeom>
          <a:noFill/>
        </p:spPr>
        <p:txBody>
          <a:bodyPr wrap="square" rtlCol="0">
            <a:spAutoFit/>
          </a:bodyPr>
          <a:lstStyle/>
          <a:p>
            <a:pPr algn="ctr"/>
            <a:r>
              <a:rPr lang="es-ES" sz="3200" dirty="0">
                <a:latin typeface="CCSupersubmarino" panose="02000603000000000000" pitchFamily="2" charset="0"/>
                <a:ea typeface="CCSupersubmarino" panose="02000603000000000000" pitchFamily="2" charset="0"/>
              </a:rPr>
              <a:t>EL PÁJARO Y EL CAZADOR</a:t>
            </a:r>
          </a:p>
        </p:txBody>
      </p:sp>
      <p:sp>
        <p:nvSpPr>
          <p:cNvPr id="7" name="CuadroTexto 6">
            <a:extLst>
              <a:ext uri="{FF2B5EF4-FFF2-40B4-BE49-F238E27FC236}">
                <a16:creationId xmlns:a16="http://schemas.microsoft.com/office/drawing/2014/main" id="{C581779D-6418-4F1A-A917-FC68F9269138}"/>
              </a:ext>
            </a:extLst>
          </p:cNvPr>
          <p:cNvSpPr txBox="1"/>
          <p:nvPr/>
        </p:nvSpPr>
        <p:spPr>
          <a:xfrm>
            <a:off x="180109" y="1615953"/>
            <a:ext cx="6278880" cy="6370975"/>
          </a:xfrm>
          <a:prstGeom prst="rect">
            <a:avLst/>
          </a:prstGeom>
          <a:noFill/>
        </p:spPr>
        <p:txBody>
          <a:bodyPr wrap="square">
            <a:spAutoFit/>
          </a:bodyPr>
          <a:lstStyle/>
          <a:p>
            <a:pPr marL="457200" indent="-457200" algn="just">
              <a:buFont typeface="+mj-lt"/>
              <a:buAutoNum type="arabicPeriod"/>
            </a:pPr>
            <a:r>
              <a:rPr lang="es-ES" sz="2400" b="0" i="1" dirty="0">
                <a:solidFill>
                  <a:srgbClr val="414152"/>
                </a:solidFill>
                <a:effectLst/>
                <a:latin typeface="Escolar1" panose="00000400000000000000" pitchFamily="2" charset="0"/>
              </a:rPr>
              <a:t>¿Dónde vivía el pájaro?</a:t>
            </a:r>
          </a:p>
          <a:p>
            <a:pPr marL="457200" indent="-457200" algn="just">
              <a:buFont typeface="+mj-lt"/>
              <a:buAutoNum type="arabicPeriod"/>
            </a:pPr>
            <a:endParaRPr lang="es-ES" sz="2400" i="1" dirty="0">
              <a:solidFill>
                <a:srgbClr val="414152"/>
              </a:solidFill>
              <a:latin typeface="Escolar1" panose="00000400000000000000" pitchFamily="2" charset="0"/>
            </a:endParaRPr>
          </a:p>
          <a:p>
            <a:pPr marL="457200" indent="-457200" algn="just">
              <a:buFont typeface="+mj-lt"/>
              <a:buAutoNum type="arabicPeriod"/>
            </a:pPr>
            <a:endParaRPr lang="es-ES" sz="2400" b="0" i="1" dirty="0">
              <a:solidFill>
                <a:srgbClr val="414152"/>
              </a:solidFill>
              <a:effectLst/>
              <a:latin typeface="Escolar1" panose="00000400000000000000" pitchFamily="2" charset="0"/>
            </a:endParaRPr>
          </a:p>
          <a:p>
            <a:pPr marL="457200" indent="-457200" algn="just">
              <a:buFont typeface="+mj-lt"/>
              <a:buAutoNum type="arabicPeriod"/>
            </a:pPr>
            <a:endParaRPr lang="es-ES" sz="2400" b="0" i="1" dirty="0">
              <a:solidFill>
                <a:srgbClr val="414152"/>
              </a:solidFill>
              <a:effectLst/>
              <a:latin typeface="Escolar1" panose="00000400000000000000" pitchFamily="2" charset="0"/>
            </a:endParaRPr>
          </a:p>
          <a:p>
            <a:pPr marL="457200" indent="-457200" algn="just">
              <a:buFont typeface="+mj-lt"/>
              <a:buAutoNum type="arabicPeriod"/>
            </a:pPr>
            <a:r>
              <a:rPr lang="es-ES" sz="2400" b="0" i="1" dirty="0">
                <a:solidFill>
                  <a:srgbClr val="414152"/>
                </a:solidFill>
                <a:effectLst/>
                <a:latin typeface="Escolar1" panose="00000400000000000000" pitchFamily="2" charset="0"/>
              </a:rPr>
              <a:t>¿Qué sucedió cuando el cazador llegó al bosque?</a:t>
            </a:r>
          </a:p>
          <a:p>
            <a:pPr marL="457200" indent="-457200" algn="just">
              <a:buFont typeface="+mj-lt"/>
              <a:buAutoNum type="arabicPeriod"/>
            </a:pPr>
            <a:endParaRPr lang="es-ES" sz="2400" i="1" dirty="0">
              <a:solidFill>
                <a:srgbClr val="414152"/>
              </a:solidFill>
              <a:latin typeface="Escolar1" panose="00000400000000000000" pitchFamily="2" charset="0"/>
            </a:endParaRPr>
          </a:p>
          <a:p>
            <a:pPr marL="457200" indent="-457200" algn="just">
              <a:buFont typeface="+mj-lt"/>
              <a:buAutoNum type="arabicPeriod"/>
            </a:pPr>
            <a:endParaRPr lang="es-ES" sz="2400" b="0" i="1" dirty="0">
              <a:solidFill>
                <a:srgbClr val="414152"/>
              </a:solidFill>
              <a:effectLst/>
              <a:latin typeface="Escolar1" panose="00000400000000000000" pitchFamily="2" charset="0"/>
            </a:endParaRPr>
          </a:p>
          <a:p>
            <a:pPr marL="457200" indent="-457200" algn="just">
              <a:buFont typeface="+mj-lt"/>
              <a:buAutoNum type="arabicPeriod"/>
            </a:pPr>
            <a:r>
              <a:rPr lang="es-ES" sz="2400" b="0" i="1" dirty="0">
                <a:solidFill>
                  <a:srgbClr val="414152"/>
                </a:solidFill>
                <a:effectLst/>
                <a:latin typeface="Escolar1" panose="00000400000000000000" pitchFamily="2" charset="0"/>
              </a:rPr>
              <a:t>¿Cómo se sintió el pájaro después del incidente?</a:t>
            </a:r>
          </a:p>
          <a:p>
            <a:pPr marL="457200" indent="-457200" algn="just">
              <a:buFont typeface="+mj-lt"/>
              <a:buAutoNum type="arabicPeriod"/>
            </a:pPr>
            <a:endParaRPr lang="es-ES" sz="2400" i="1" dirty="0">
              <a:solidFill>
                <a:srgbClr val="414152"/>
              </a:solidFill>
              <a:latin typeface="Escolar1" panose="00000400000000000000" pitchFamily="2" charset="0"/>
            </a:endParaRPr>
          </a:p>
          <a:p>
            <a:pPr marL="457200" indent="-457200" algn="just">
              <a:buFont typeface="+mj-lt"/>
              <a:buAutoNum type="arabicPeriod"/>
            </a:pPr>
            <a:endParaRPr lang="es-ES" sz="2400" b="0" i="1" dirty="0">
              <a:solidFill>
                <a:srgbClr val="414152"/>
              </a:solidFill>
              <a:effectLst/>
              <a:latin typeface="Escolar1" panose="00000400000000000000" pitchFamily="2" charset="0"/>
            </a:endParaRPr>
          </a:p>
          <a:p>
            <a:pPr marL="457200" indent="-457200" algn="just">
              <a:buFont typeface="+mj-lt"/>
              <a:buAutoNum type="arabicPeriod"/>
            </a:pPr>
            <a:r>
              <a:rPr lang="es-ES" sz="2400" b="0" i="1" dirty="0">
                <a:solidFill>
                  <a:srgbClr val="414152"/>
                </a:solidFill>
                <a:effectLst/>
                <a:latin typeface="Escolar1" panose="00000400000000000000" pitchFamily="2" charset="0"/>
              </a:rPr>
              <a:t>¿Qué consejo le dieron los otros animales del bosque al pájaro?</a:t>
            </a:r>
          </a:p>
          <a:p>
            <a:pPr marL="457200" indent="-457200" algn="just">
              <a:buFont typeface="+mj-lt"/>
              <a:buAutoNum type="arabicPeriod"/>
            </a:pPr>
            <a:endParaRPr lang="es-ES" sz="2400" i="1" dirty="0">
              <a:solidFill>
                <a:srgbClr val="414152"/>
              </a:solidFill>
              <a:latin typeface="Escolar1" panose="00000400000000000000" pitchFamily="2" charset="0"/>
            </a:endParaRPr>
          </a:p>
          <a:p>
            <a:pPr marL="457200" indent="-457200" algn="just">
              <a:buFont typeface="+mj-lt"/>
              <a:buAutoNum type="arabicPeriod"/>
            </a:pPr>
            <a:endParaRPr lang="es-ES" sz="2400" b="0" i="1" dirty="0">
              <a:solidFill>
                <a:srgbClr val="414152"/>
              </a:solidFill>
              <a:effectLst/>
              <a:latin typeface="Escolar1" panose="00000400000000000000" pitchFamily="2" charset="0"/>
            </a:endParaRPr>
          </a:p>
          <a:p>
            <a:pPr marL="457200" indent="-457200" algn="just">
              <a:buFont typeface="+mj-lt"/>
              <a:buAutoNum type="arabicPeriod"/>
            </a:pPr>
            <a:r>
              <a:rPr lang="es-ES" sz="2400" b="0" i="1" dirty="0">
                <a:solidFill>
                  <a:srgbClr val="414152"/>
                </a:solidFill>
                <a:effectLst/>
                <a:latin typeface="Escolar1" panose="00000400000000000000" pitchFamily="2" charset="0"/>
              </a:rPr>
              <a:t>¿Qué hizo el pájaro para recuperar su felicidad?</a:t>
            </a:r>
            <a:endParaRPr lang="es-ES" sz="2400" dirty="0">
              <a:latin typeface="Escolar1" panose="00000400000000000000" pitchFamily="2" charset="0"/>
            </a:endParaRPr>
          </a:p>
        </p:txBody>
      </p:sp>
    </p:spTree>
    <p:extLst>
      <p:ext uri="{BB962C8B-B14F-4D97-AF65-F5344CB8AC3E}">
        <p14:creationId xmlns:p14="http://schemas.microsoft.com/office/powerpoint/2010/main" val="20647897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81443</TotalTime>
  <Words>252</Words>
  <Application>Microsoft Office PowerPoint</Application>
  <PresentationFormat>A4 (210 x 297 mm)</PresentationFormat>
  <Paragraphs>17</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Calibri</vt:lpstr>
      <vt:lpstr>Calibri Light</vt:lpstr>
      <vt:lpstr>CCSupersubmarino</vt:lpstr>
      <vt:lpstr>Escolar1</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Gines Ciudad Real</dc:creator>
  <cp:lastModifiedBy>Gines Ciudad Real</cp:lastModifiedBy>
  <cp:revision>16</cp:revision>
  <dcterms:created xsi:type="dcterms:W3CDTF">2023-11-03T09:36:45Z</dcterms:created>
  <dcterms:modified xsi:type="dcterms:W3CDTF">2024-01-11T09:30:38Z</dcterms:modified>
</cp:coreProperties>
</file>