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E7"/>
    <a:srgbClr val="979DFF"/>
    <a:srgbClr val="FEFE9C"/>
    <a:srgbClr val="B97CFF"/>
    <a:srgbClr val="0EFFEB"/>
    <a:srgbClr val="F7A7A7"/>
    <a:srgbClr val="BE709A"/>
    <a:srgbClr val="E08726"/>
    <a:srgbClr val="E52B2B"/>
    <a:srgbClr val="E88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83" autoAdjust="0"/>
    <p:restoredTop sz="94699"/>
  </p:normalViewPr>
  <p:slideViewPr>
    <p:cSldViewPr snapToGrid="0" showGuides="1">
      <p:cViewPr varScale="1">
        <p:scale>
          <a:sx n="109" d="100"/>
          <a:sy n="109" d="100"/>
        </p:scale>
        <p:origin x="216" y="456"/>
      </p:cViewPr>
      <p:guideLst>
        <p:guide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42C2C-B98E-4414-AAEB-ADD54349B85B}" type="datetimeFigureOut">
              <a:rPr lang="es-ES" smtClean="0"/>
              <a:t>2/11/24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9E1F5-8590-43D1-84CB-DD7CDEEA6E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014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2/11/24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2/11/24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2/11/24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2/11/24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2/11/24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2/11/24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2/11/24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2/11/24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2/11/24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2/11/24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2/11/24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40E2D-E2DC-4E52-A466-3AA5EA82FBBC}" type="datetimeFigureOut">
              <a:rPr lang="es-ES" smtClean="0"/>
              <a:t>2/11/24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DFC41-CC97-4833-90DD-41665DC1298F}" type="slidenum">
              <a:rPr lang="es-ES" smtClean="0"/>
              <a:t>‹Nº›</a:t>
            </a:fld>
            <a:endParaRPr lang="es-E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C0C553E-A039-285E-876C-75F82B2A6E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344694"/>
              </p:ext>
            </p:extLst>
          </p:nvPr>
        </p:nvGraphicFramePr>
        <p:xfrm>
          <a:off x="375778" y="1208706"/>
          <a:ext cx="11707536" cy="54000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2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2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0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4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25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25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6607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LUNES</a:t>
                      </a:r>
                    </a:p>
                  </a:txBody>
                  <a:tcPr marL="59084" marR="59084" marT="59084" marB="5908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FF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MARTES</a:t>
                      </a: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7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MIÉRCOLES</a:t>
                      </a: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JUEVES</a:t>
                      </a: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9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VIERNES </a:t>
                      </a: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SÁBADO </a:t>
                      </a: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DOMINGO</a:t>
                      </a: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kern="1200" noProof="0" dirty="0">
                        <a:solidFill>
                          <a:schemeClr val="bg1"/>
                        </a:solidFill>
                        <a:effectLst/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kern="1200" noProof="0" dirty="0">
                        <a:solidFill>
                          <a:schemeClr val="bg1"/>
                        </a:solidFill>
                        <a:effectLst/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kern="1200" noProof="0" dirty="0">
                        <a:solidFill>
                          <a:schemeClr val="bg1"/>
                        </a:solidFill>
                        <a:effectLst/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kern="1200" noProof="0" dirty="0">
                        <a:solidFill>
                          <a:schemeClr val="bg1"/>
                        </a:solidFill>
                        <a:effectLst/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>
                          <a:solidFill>
                            <a:schemeClr val="bg1"/>
                          </a:solidFill>
                          <a:effectLst/>
                          <a:latin typeface="CCVUELTAALCOLE" panose="02000603000000000000" pitchFamily="2" charset="0"/>
                          <a:ea typeface="CCVUELTAALCOLE" panose="02000603000000000000" pitchFamily="2" charset="0"/>
                          <a:cs typeface="+mn-cs"/>
                        </a:rPr>
                        <a:t>Día 1: Contar juguetes favoritos</a:t>
                      </a:r>
                    </a:p>
                  </a:txBody>
                  <a:tcPr marL="51802" marR="51802" marT="25901" marB="259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>
                          <a:solidFill>
                            <a:schemeClr val="bg1"/>
                          </a:solidFill>
                          <a:effectLst/>
                          <a:latin typeface="CCVUELTAALCOLE" panose="02000603000000000000" pitchFamily="2" charset="0"/>
                          <a:ea typeface="CCVUELTAALCOLE" panose="02000603000000000000" pitchFamily="2" charset="0"/>
                          <a:cs typeface="+mn-cs"/>
                        </a:rPr>
                        <a:t>Día 2: Clasificar objetos por color</a:t>
                      </a:r>
                    </a:p>
                  </a:txBody>
                  <a:tcPr marL="51802" marR="51802" marT="25901" marB="259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>
                          <a:solidFill>
                            <a:schemeClr val="bg1"/>
                          </a:solidFill>
                          <a:effectLst/>
                          <a:latin typeface="CCVUELTAALCOLE" panose="02000603000000000000" pitchFamily="2" charset="0"/>
                          <a:ea typeface="CCVUELTAALCOLE" panose="02000603000000000000" pitchFamily="2" charset="0"/>
                          <a:cs typeface="+mn-cs"/>
                        </a:rPr>
                        <a:t>Día 3: Jugar con bloques de diferentes tamaños</a:t>
                      </a:r>
                    </a:p>
                  </a:txBody>
                  <a:tcPr marL="51802" marR="51802" marT="25901" marB="259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342"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>
                          <a:solidFill>
                            <a:schemeClr val="bg1"/>
                          </a:solidFill>
                          <a:effectLst/>
                          <a:latin typeface="CCVUELTAALCOLE" panose="02000603000000000000" pitchFamily="2" charset="0"/>
                          <a:ea typeface="CCVUELTAALCOLE" panose="02000603000000000000" pitchFamily="2" charset="0"/>
                          <a:cs typeface="+mn-cs"/>
                        </a:rPr>
                        <a:t>Día 4: Crear torres de bloques y contar piezas</a:t>
                      </a:r>
                    </a:p>
                  </a:txBody>
                  <a:tcPr marL="51802" marR="51802" marT="25901" marB="25901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>
                          <a:solidFill>
                            <a:schemeClr val="bg1"/>
                          </a:solidFill>
                          <a:effectLst/>
                          <a:latin typeface="CCVUELTAALCOLE" panose="02000603000000000000" pitchFamily="2" charset="0"/>
                          <a:ea typeface="CCVUELTAALCOLE" panose="02000603000000000000" pitchFamily="2" charset="0"/>
                          <a:cs typeface="+mn-cs"/>
                        </a:rPr>
                        <a:t>Día 5: Buscar objetos circulares en el aula</a:t>
                      </a:r>
                    </a:p>
                  </a:txBody>
                  <a:tcPr marL="51802" marR="51802" marT="25901" marB="259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>
                          <a:solidFill>
                            <a:schemeClr val="bg1"/>
                          </a:solidFill>
                          <a:effectLst/>
                          <a:latin typeface="CCVUELTAALCOLE" panose="02000603000000000000" pitchFamily="2" charset="0"/>
                          <a:ea typeface="CCVUELTAALCOLE" panose="02000603000000000000" pitchFamily="2" charset="0"/>
                          <a:cs typeface="+mn-cs"/>
                        </a:rPr>
                        <a:t>Día 6: Emparejar calcetines por colores</a:t>
                      </a:r>
                    </a:p>
                  </a:txBody>
                  <a:tcPr marL="51802" marR="51802" marT="25901" marB="259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>
                          <a:solidFill>
                            <a:schemeClr val="bg1"/>
                          </a:solidFill>
                          <a:effectLst/>
                          <a:latin typeface="CCVUELTAALCOLE" panose="02000603000000000000" pitchFamily="2" charset="0"/>
                          <a:ea typeface="CCVUELTAALCOLE" panose="02000603000000000000" pitchFamily="2" charset="0"/>
                          <a:cs typeface="+mn-cs"/>
                        </a:rPr>
                        <a:t>Día 7: Juego de suma con dedos (ej. 1+1)</a:t>
                      </a:r>
                    </a:p>
                  </a:txBody>
                  <a:tcPr marL="51802" marR="51802" marT="25901" marB="259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>
                          <a:solidFill>
                            <a:schemeClr val="bg1"/>
                          </a:solidFill>
                          <a:effectLst/>
                          <a:latin typeface="CCVUELTAALCOLE" panose="02000603000000000000" pitchFamily="2" charset="0"/>
                          <a:ea typeface="CCVUELTAALCOLE" panose="02000603000000000000" pitchFamily="2" charset="0"/>
                          <a:cs typeface="+mn-cs"/>
                        </a:rPr>
                        <a:t>Día 8: Contar los pasos hasta la puerta</a:t>
                      </a:r>
                    </a:p>
                  </a:txBody>
                  <a:tcPr marL="51802" marR="51802" marT="25901" marB="259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>
                          <a:solidFill>
                            <a:schemeClr val="bg1"/>
                          </a:solidFill>
                          <a:effectLst/>
                          <a:latin typeface="CCVUELTAALCOLE" panose="02000603000000000000" pitchFamily="2" charset="0"/>
                          <a:ea typeface="CCVUELTAALCOLE" panose="02000603000000000000" pitchFamily="2" charset="0"/>
                          <a:cs typeface="+mn-cs"/>
                        </a:rPr>
                        <a:t>Día 9: Ordenar juguetes del más grande al más pequeño</a:t>
                      </a:r>
                    </a:p>
                  </a:txBody>
                  <a:tcPr marL="51802" marR="51802" marT="25901" marB="259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>
                          <a:solidFill>
                            <a:schemeClr val="bg1"/>
                          </a:solidFill>
                          <a:effectLst/>
                          <a:latin typeface="CCVUELTAALCOLE" panose="02000603000000000000" pitchFamily="2" charset="0"/>
                          <a:ea typeface="CCVUELTAALCOLE" panose="02000603000000000000" pitchFamily="2" charset="0"/>
                          <a:cs typeface="+mn-cs"/>
                        </a:rPr>
                        <a:t>Día 10: Hacer una fila de juguetes y contar</a:t>
                      </a:r>
                    </a:p>
                  </a:txBody>
                  <a:tcPr marL="51802" marR="51802" marT="25901" marB="259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5342"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>
                          <a:solidFill>
                            <a:schemeClr val="bg1"/>
                          </a:solidFill>
                          <a:effectLst/>
                          <a:latin typeface="CCVUELTAALCOLE" panose="02000603000000000000" pitchFamily="2" charset="0"/>
                          <a:ea typeface="CCVUELTAALCOLE" panose="02000603000000000000" pitchFamily="2" charset="0"/>
                          <a:cs typeface="+mn-cs"/>
                        </a:rPr>
                        <a:t>Día 11: Clasificar hojas por tamaño</a:t>
                      </a:r>
                    </a:p>
                  </a:txBody>
                  <a:tcPr marL="51802" marR="51802" marT="25901" marB="25901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>
                          <a:solidFill>
                            <a:schemeClr val="bg1"/>
                          </a:solidFill>
                          <a:effectLst/>
                          <a:latin typeface="CCVUELTAALCOLE" panose="02000603000000000000" pitchFamily="2" charset="0"/>
                          <a:ea typeface="CCVUELTAALCOLE" panose="02000603000000000000" pitchFamily="2" charset="0"/>
                          <a:cs typeface="+mn-cs"/>
                        </a:rPr>
                        <a:t>Día 12: Jugar a poner y quitar objetos en una caja</a:t>
                      </a:r>
                    </a:p>
                  </a:txBody>
                  <a:tcPr marL="51802" marR="51802" marT="25901" marB="259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>
                          <a:solidFill>
                            <a:schemeClr val="bg1"/>
                          </a:solidFill>
                          <a:effectLst/>
                          <a:latin typeface="CCVUELTAALCOLE" panose="02000603000000000000" pitchFamily="2" charset="0"/>
                          <a:ea typeface="CCVUELTAALCOLE" panose="02000603000000000000" pitchFamily="2" charset="0"/>
                          <a:cs typeface="+mn-cs"/>
                        </a:rPr>
                        <a:t>Día 13: Juego de “Simón dice” con números</a:t>
                      </a:r>
                    </a:p>
                  </a:txBody>
                  <a:tcPr marL="51802" marR="51802" marT="25901" marB="259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>
                          <a:solidFill>
                            <a:schemeClr val="bg1"/>
                          </a:solidFill>
                          <a:effectLst/>
                          <a:latin typeface="CCVUELTAALCOLE" panose="02000603000000000000" pitchFamily="2" charset="0"/>
                          <a:ea typeface="CCVUELTAALCOLE" panose="02000603000000000000" pitchFamily="2" charset="0"/>
                          <a:cs typeface="+mn-cs"/>
                        </a:rPr>
                        <a:t>Día 14: Hacer formas con plastilina (círculo, cuadrado)</a:t>
                      </a:r>
                    </a:p>
                  </a:txBody>
                  <a:tcPr marL="51802" marR="51802" marT="25901" marB="259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>
                          <a:solidFill>
                            <a:schemeClr val="bg1"/>
                          </a:solidFill>
                          <a:effectLst/>
                          <a:latin typeface="CCVUELTAALCOLE" panose="02000603000000000000" pitchFamily="2" charset="0"/>
                          <a:ea typeface="CCVUELTAALCOLE" panose="02000603000000000000" pitchFamily="2" charset="0"/>
                          <a:cs typeface="+mn-cs"/>
                        </a:rPr>
                        <a:t>Día 15: Contar hasta 5 con palmas</a:t>
                      </a:r>
                    </a:p>
                  </a:txBody>
                  <a:tcPr marL="51802" marR="51802" marT="25901" marB="259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>
                          <a:solidFill>
                            <a:schemeClr val="bg1"/>
                          </a:solidFill>
                          <a:effectLst/>
                          <a:latin typeface="CCVUELTAALCOLE" panose="02000603000000000000" pitchFamily="2" charset="0"/>
                          <a:ea typeface="CCVUELTAALCOLE" panose="02000603000000000000" pitchFamily="2" charset="0"/>
                          <a:cs typeface="+mn-cs"/>
                        </a:rPr>
                        <a:t>Día 16: Buscar formas cuadradas en la casa</a:t>
                      </a:r>
                    </a:p>
                  </a:txBody>
                  <a:tcPr marL="51802" marR="51802" marT="25901" marB="259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>
                          <a:solidFill>
                            <a:schemeClr val="bg1"/>
                          </a:solidFill>
                          <a:effectLst/>
                          <a:latin typeface="CCVUELTAALCOLE" panose="02000603000000000000" pitchFamily="2" charset="0"/>
                          <a:ea typeface="CCVUELTAALCOLE" panose="02000603000000000000" pitchFamily="2" charset="0"/>
                          <a:cs typeface="+mn-cs"/>
                        </a:rPr>
                        <a:t>Día 17: Ordenar los juguetes en grupos de 3</a:t>
                      </a:r>
                    </a:p>
                  </a:txBody>
                  <a:tcPr marL="51802" marR="51802" marT="25901" marB="259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7531"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>
                          <a:solidFill>
                            <a:schemeClr val="bg1"/>
                          </a:solidFill>
                          <a:effectLst/>
                          <a:latin typeface="CCVUELTAALCOLE" panose="02000603000000000000" pitchFamily="2" charset="0"/>
                          <a:ea typeface="CCVUELTAALCOLE" panose="02000603000000000000" pitchFamily="2" charset="0"/>
                          <a:cs typeface="+mn-cs"/>
                        </a:rPr>
                        <a:t>Día 18: Crear figuras con palitos de colores</a:t>
                      </a:r>
                    </a:p>
                  </a:txBody>
                  <a:tcPr marL="51802" marR="51802" marT="25901" marB="25901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>
                          <a:solidFill>
                            <a:schemeClr val="bg1"/>
                          </a:solidFill>
                          <a:effectLst/>
                          <a:latin typeface="CCVUELTAALCOLE" panose="02000603000000000000" pitchFamily="2" charset="0"/>
                          <a:ea typeface="CCVUELTAALCOLE" panose="02000603000000000000" pitchFamily="2" charset="0"/>
                          <a:cs typeface="+mn-cs"/>
                        </a:rPr>
                        <a:t>Día 19: Juego de lanzar y contar (con pelotas)</a:t>
                      </a:r>
                    </a:p>
                  </a:txBody>
                  <a:tcPr marL="51802" marR="51802" marT="25901" marB="259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>
                          <a:solidFill>
                            <a:schemeClr val="bg1"/>
                          </a:solidFill>
                          <a:effectLst/>
                          <a:latin typeface="CCVUELTAALCOLE" panose="02000603000000000000" pitchFamily="2" charset="0"/>
                          <a:ea typeface="CCVUELTAALCOLE" panose="02000603000000000000" pitchFamily="2" charset="0"/>
                          <a:cs typeface="+mn-cs"/>
                        </a:rPr>
                        <a:t>Día 20: Buscar objetos del mismo tamaño</a:t>
                      </a:r>
                    </a:p>
                  </a:txBody>
                  <a:tcPr marL="51802" marR="51802" marT="25901" marB="259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>
                          <a:solidFill>
                            <a:schemeClr val="bg1"/>
                          </a:solidFill>
                          <a:effectLst/>
                          <a:latin typeface="CCVUELTAALCOLE" panose="02000603000000000000" pitchFamily="2" charset="0"/>
                          <a:ea typeface="CCVUELTAALCOLE" panose="02000603000000000000" pitchFamily="2" charset="0"/>
                          <a:cs typeface="+mn-cs"/>
                        </a:rPr>
                        <a:t>Día 21: Dibujar círculos y contarlos</a:t>
                      </a:r>
                    </a:p>
                  </a:txBody>
                  <a:tcPr marL="51802" marR="51802" marT="25901" marB="259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>
                          <a:solidFill>
                            <a:schemeClr val="bg1"/>
                          </a:solidFill>
                          <a:effectLst/>
                          <a:latin typeface="CCVUELTAALCOLE" panose="02000603000000000000" pitchFamily="2" charset="0"/>
                          <a:ea typeface="CCVUELTAALCOLE" panose="02000603000000000000" pitchFamily="2" charset="0"/>
                          <a:cs typeface="+mn-cs"/>
                        </a:rPr>
                        <a:t>Día 22: Hacer torres con 5 bloques</a:t>
                      </a:r>
                    </a:p>
                  </a:txBody>
                  <a:tcPr marL="51802" marR="51802" marT="25901" marB="259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>
                          <a:solidFill>
                            <a:schemeClr val="bg1"/>
                          </a:solidFill>
                          <a:effectLst/>
                          <a:latin typeface="CCVUELTAALCOLE" panose="02000603000000000000" pitchFamily="2" charset="0"/>
                          <a:ea typeface="CCVUELTAALCOLE" panose="02000603000000000000" pitchFamily="2" charset="0"/>
                          <a:cs typeface="+mn-cs"/>
                        </a:rPr>
                        <a:t>Día 23: Contar frutas o verduras en casa</a:t>
                      </a:r>
                    </a:p>
                  </a:txBody>
                  <a:tcPr marL="51802" marR="51802" marT="25901" marB="259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>
                          <a:solidFill>
                            <a:schemeClr val="bg1"/>
                          </a:solidFill>
                          <a:effectLst/>
                          <a:latin typeface="CCVUELTAALCOLE" panose="02000603000000000000" pitchFamily="2" charset="0"/>
                          <a:ea typeface="CCVUELTAALCOLE" panose="02000603000000000000" pitchFamily="2" charset="0"/>
                          <a:cs typeface="+mn-cs"/>
                        </a:rPr>
                        <a:t>Día 24: Ordenar lápices de colores por tamaño</a:t>
                      </a:r>
                    </a:p>
                  </a:txBody>
                  <a:tcPr marL="51802" marR="51802" marT="25901" marB="259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3597"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>
                          <a:solidFill>
                            <a:schemeClr val="bg1"/>
                          </a:solidFill>
                          <a:effectLst/>
                          <a:latin typeface="CCVUELTAALCOLE" panose="02000603000000000000" pitchFamily="2" charset="0"/>
                          <a:ea typeface="CCVUELTAALCOLE" panose="02000603000000000000" pitchFamily="2" charset="0"/>
                          <a:cs typeface="+mn-cs"/>
                        </a:rPr>
                        <a:t>Día 25: Hacer una fila con botones y contar</a:t>
                      </a:r>
                    </a:p>
                  </a:txBody>
                  <a:tcPr marL="51802" marR="51802" marT="25901" marB="25901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>
                          <a:solidFill>
                            <a:schemeClr val="bg1"/>
                          </a:solidFill>
                          <a:effectLst/>
                          <a:latin typeface="CCVUELTAALCOLE" panose="02000603000000000000" pitchFamily="2" charset="0"/>
                          <a:ea typeface="CCVUELTAALCOLE" panose="02000603000000000000" pitchFamily="2" charset="0"/>
                          <a:cs typeface="+mn-cs"/>
                        </a:rPr>
                        <a:t>Día 26: Dibujar líneas y contar hasta 10</a:t>
                      </a:r>
                    </a:p>
                  </a:txBody>
                  <a:tcPr marL="51802" marR="51802" marT="25901" marB="259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>
                          <a:solidFill>
                            <a:schemeClr val="bg1"/>
                          </a:solidFill>
                          <a:effectLst/>
                          <a:latin typeface="CCVUELTAALCOLE" panose="02000603000000000000" pitchFamily="2" charset="0"/>
                          <a:ea typeface="CCVUELTAALCOLE" panose="02000603000000000000" pitchFamily="2" charset="0"/>
                          <a:cs typeface="+mn-cs"/>
                        </a:rPr>
                        <a:t>Día 27: Crear patrones sencillos con bloques (ej. rojo, azul, rojo)</a:t>
                      </a:r>
                    </a:p>
                  </a:txBody>
                  <a:tcPr marL="51802" marR="51802" marT="25901" marB="259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>
                          <a:solidFill>
                            <a:schemeClr val="bg1"/>
                          </a:solidFill>
                          <a:effectLst/>
                          <a:latin typeface="CCVUELTAALCOLE" panose="02000603000000000000" pitchFamily="2" charset="0"/>
                          <a:ea typeface="CCVUELTAALCOLE" panose="02000603000000000000" pitchFamily="2" charset="0"/>
                          <a:cs typeface="+mn-cs"/>
                        </a:rPr>
                        <a:t>Día 28: Buscar objetos triangulares</a:t>
                      </a:r>
                    </a:p>
                  </a:txBody>
                  <a:tcPr marL="51802" marR="51802" marT="25901" marB="259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>
                          <a:solidFill>
                            <a:schemeClr val="bg1"/>
                          </a:solidFill>
                          <a:effectLst/>
                          <a:latin typeface="CCVUELTAALCOLE" panose="02000603000000000000" pitchFamily="2" charset="0"/>
                          <a:ea typeface="CCVUELTAALCOLE" panose="02000603000000000000" pitchFamily="2" charset="0"/>
                          <a:cs typeface="+mn-cs"/>
                        </a:rPr>
                        <a:t>Día 29: Juego de saltos contando en voz alta</a:t>
                      </a:r>
                    </a:p>
                  </a:txBody>
                  <a:tcPr marL="51802" marR="51802" marT="25901" marB="259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>
                          <a:solidFill>
                            <a:schemeClr val="bg1"/>
                          </a:solidFill>
                          <a:effectLst/>
                          <a:latin typeface="CCVUELTAALCOLE" panose="02000603000000000000" pitchFamily="2" charset="0"/>
                          <a:ea typeface="CCVUELTAALCOLE" panose="02000603000000000000" pitchFamily="2" charset="0"/>
                          <a:cs typeface="+mn-cs"/>
                        </a:rPr>
                        <a:t>Día 30: Contar los días de la semana juntos</a:t>
                      </a:r>
                    </a:p>
                  </a:txBody>
                  <a:tcPr marL="51802" marR="51802" marT="25901" marB="25901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kern="1200" dirty="0">
                        <a:solidFill>
                          <a:schemeClr val="bg1"/>
                        </a:solidFill>
                        <a:effectLst/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 marL="51802" marR="51802" marT="25901" marB="25901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425776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DF744BB0-BBC2-F58A-6852-EEB986A6EB82}"/>
              </a:ext>
            </a:extLst>
          </p:cNvPr>
          <p:cNvSpPr txBox="1"/>
          <p:nvPr/>
        </p:nvSpPr>
        <p:spPr>
          <a:xfrm>
            <a:off x="3346031" y="44952"/>
            <a:ext cx="5984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7200" kern="1900" spc="400" dirty="0">
                <a:ln w="38100">
                  <a:solidFill>
                    <a:srgbClr val="000000"/>
                  </a:solidFill>
                </a:ln>
                <a:solidFill>
                  <a:srgbClr val="FE6702"/>
                </a:solidFill>
                <a:effectLst>
                  <a:glow rad="190500">
                    <a:schemeClr val="tx1"/>
                  </a:glo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N</a:t>
            </a:r>
            <a:r>
              <a:rPr lang="es-ES_tradnl" sz="7200" kern="1900" spc="400" dirty="0">
                <a:ln w="38100">
                  <a:solidFill>
                    <a:srgbClr val="000000"/>
                  </a:solidFill>
                </a:ln>
                <a:solidFill>
                  <a:srgbClr val="BCD637"/>
                </a:solidFill>
                <a:effectLst>
                  <a:glow rad="190500">
                    <a:schemeClr val="tx1"/>
                  </a:glo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O</a:t>
            </a:r>
            <a:r>
              <a:rPr lang="es-ES_tradnl" sz="7200" kern="1900" spc="400" dirty="0">
                <a:ln w="38100">
                  <a:solidFill>
                    <a:srgbClr val="000000"/>
                  </a:solidFill>
                </a:ln>
                <a:solidFill>
                  <a:srgbClr val="04DFF5"/>
                </a:solidFill>
                <a:effectLst>
                  <a:glow rad="190500">
                    <a:schemeClr val="tx1"/>
                  </a:glo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V</a:t>
            </a:r>
            <a:r>
              <a:rPr lang="es-ES_tradnl" sz="7200" kern="1900" spc="400" dirty="0">
                <a:ln w="38100">
                  <a:solidFill>
                    <a:srgbClr val="000000"/>
                  </a:solidFill>
                </a:ln>
                <a:solidFill>
                  <a:srgbClr val="F26EBD"/>
                </a:solidFill>
                <a:effectLst>
                  <a:glow rad="190500">
                    <a:schemeClr val="tx1"/>
                  </a:glo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_tradnl" sz="7200" kern="1900" spc="400" dirty="0">
                <a:ln w="38100">
                  <a:solidFill>
                    <a:srgbClr val="000000"/>
                  </a:solidFill>
                </a:ln>
                <a:solidFill>
                  <a:srgbClr val="C7ADE6"/>
                </a:solidFill>
                <a:effectLst>
                  <a:glow rad="190500">
                    <a:schemeClr val="tx1"/>
                  </a:glo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_tradnl" sz="7200" kern="1900" spc="400" dirty="0">
                <a:ln w="38100">
                  <a:solidFill>
                    <a:srgbClr val="000000"/>
                  </a:solidFill>
                </a:ln>
                <a:solidFill>
                  <a:srgbClr val="FDC101"/>
                </a:solidFill>
                <a:effectLst>
                  <a:glow rad="190500">
                    <a:schemeClr val="tx1"/>
                  </a:glo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M</a:t>
            </a:r>
            <a:r>
              <a:rPr lang="es-ES_tradnl" sz="7200" kern="1900" spc="400" dirty="0">
                <a:ln w="38100">
                  <a:solidFill>
                    <a:srgbClr val="000000"/>
                  </a:solidFill>
                </a:ln>
                <a:solidFill>
                  <a:srgbClr val="F06EBE"/>
                </a:solidFill>
                <a:effectLst>
                  <a:glow rad="190500">
                    <a:schemeClr val="tx1"/>
                  </a:glo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B</a:t>
            </a:r>
            <a:r>
              <a:rPr lang="es-ES_tradnl" sz="7200" kern="1900" spc="400" dirty="0">
                <a:ln w="38100">
                  <a:solidFill>
                    <a:srgbClr val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90500">
                    <a:schemeClr val="tx1"/>
                  </a:glo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R</a:t>
            </a:r>
            <a:r>
              <a:rPr lang="es-ES_tradnl" sz="7200" kern="1900" spc="400" dirty="0">
                <a:ln w="38100">
                  <a:solidFill>
                    <a:srgbClr val="000000"/>
                  </a:solidFill>
                </a:ln>
                <a:solidFill>
                  <a:srgbClr val="F1711F"/>
                </a:solidFill>
                <a:effectLst>
                  <a:glow rad="190500">
                    <a:schemeClr val="tx1"/>
                  </a:glo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endParaRPr lang="es-ES_tradnl" sz="4400" kern="1900" spc="400" dirty="0">
              <a:ln w="38100">
                <a:solidFill>
                  <a:srgbClr val="000000"/>
                </a:solidFill>
              </a:ln>
              <a:solidFill>
                <a:srgbClr val="F1711F"/>
              </a:solidFill>
              <a:effectLst>
                <a:glow rad="190500">
                  <a:schemeClr val="tx1"/>
                </a:glow>
              </a:effectLst>
              <a:latin typeface="AGHASHTAGNOPE" panose="02000603000000000000" pitchFamily="2" charset="0"/>
              <a:ea typeface="AGHASHTAGNOPE" panose="02000603000000000000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E64B3B9-F833-A7A3-5367-3B9FCB9BF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7" y="129459"/>
            <a:ext cx="1957114" cy="72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62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78273</TotalTime>
  <Words>292</Words>
  <Application>Microsoft Macintosh PowerPoint</Application>
  <PresentationFormat>Panorámica</PresentationFormat>
  <Paragraphs>38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AGHASHTAGNOPE</vt:lpstr>
      <vt:lpstr>Arial</vt:lpstr>
      <vt:lpstr>Calibri</vt:lpstr>
      <vt:lpstr>Calibri Light</vt:lpstr>
      <vt:lpstr>CCVUELTAALCOLE</vt:lpstr>
      <vt:lpstr>Comic Sans MS</vt:lpstr>
      <vt:lpstr>Tema de Office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Microsoft Office User</cp:lastModifiedBy>
  <cp:revision>61</cp:revision>
  <dcterms:created xsi:type="dcterms:W3CDTF">2016-01-07T09:57:00Z</dcterms:created>
  <dcterms:modified xsi:type="dcterms:W3CDTF">2024-11-04T07:36:12Z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3082-10.2.0.7646</vt:lpwstr>
  </property>
</Properties>
</file>