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36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436" autoAdjust="0"/>
    <p:restoredTop sz="94660"/>
  </p:normalViewPr>
  <p:slideViewPr>
    <p:cSldViewPr>
      <p:cViewPr varScale="1">
        <p:scale>
          <a:sx n="46" d="100"/>
          <a:sy n="46" d="100"/>
        </p:scale>
        <p:origin x="2587" y="264"/>
      </p:cViewPr>
      <p:guideLst>
        <p:guide orient="horz" pos="2880"/>
        <p:guide pos="36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6A6A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600" spc="95" dirty="0"/>
              <a:t>@</a:t>
            </a:r>
            <a:r>
              <a:rPr spc="95" dirty="0"/>
              <a:t>mestra.lada</a:t>
            </a:r>
            <a:endParaRPr sz="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6A6A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600" spc="95" dirty="0"/>
              <a:t>@</a:t>
            </a:r>
            <a:r>
              <a:rPr spc="95" dirty="0"/>
              <a:t>mestra.lada</a:t>
            </a:r>
            <a:endParaRPr sz="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6A6A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600" spc="95" dirty="0"/>
              <a:t>@</a:t>
            </a:r>
            <a:r>
              <a:rPr spc="95" dirty="0"/>
              <a:t>mestra.lada</a:t>
            </a:r>
            <a:endParaRPr sz="6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6A6A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600" spc="95" dirty="0"/>
              <a:t>@</a:t>
            </a:r>
            <a:r>
              <a:rPr spc="95" dirty="0"/>
              <a:t>mestra.lada</a:t>
            </a:r>
            <a:endParaRPr sz="6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6A6A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600" spc="95" dirty="0"/>
              <a:t>@</a:t>
            </a:r>
            <a:r>
              <a:rPr spc="95" dirty="0"/>
              <a:t>mestra.lada</a:t>
            </a:r>
            <a:endParaRPr sz="6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88945" y="9613875"/>
            <a:ext cx="869950" cy="15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A6A6A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600" spc="95" dirty="0"/>
              <a:t>@</a:t>
            </a:r>
            <a:r>
              <a:rPr spc="95" dirty="0"/>
              <a:t>mestra.lada</a:t>
            </a:r>
            <a:endParaRPr sz="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34589"/>
              </p:ext>
            </p:extLst>
          </p:nvPr>
        </p:nvGraphicFramePr>
        <p:xfrm>
          <a:off x="565415" y="572516"/>
          <a:ext cx="5759185" cy="1319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07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070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ALUMNO/A:</a:t>
                      </a:r>
                    </a:p>
                  </a:txBody>
                  <a:tcPr marL="0" marR="0" marT="8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35">
                          <a:latin typeface="Arial MT"/>
                          <a:cs typeface="Arial MT"/>
                        </a:rPr>
                        <a:t>CURSO:</a:t>
                      </a:r>
                      <a:endParaRPr sz="1400" dirty="0">
                        <a:latin typeface="Arial MT"/>
                        <a:cs typeface="Arial MT"/>
                      </a:endParaRPr>
                    </a:p>
                  </a:txBody>
                  <a:tcPr marL="0" marR="0" marT="266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505">
                <a:tc gridSpan="2"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95"/>
                        </a:spcBef>
                        <a:tabLst>
                          <a:tab pos="2836545" algn="l"/>
                          <a:tab pos="5608320" algn="l"/>
                        </a:tabLst>
                      </a:pPr>
                      <a:r>
                        <a:rPr sz="11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PADRE/MADRE: </a:t>
                      </a:r>
                      <a:r>
                        <a:rPr lang="es-ES" sz="1100" u="sng" spc="0" dirty="0">
                          <a:uFill>
                            <a:solidFill>
                              <a:srgbClr val="000000"/>
                            </a:solidFill>
                          </a:u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		</a:t>
                      </a: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695"/>
                        </a:spcBef>
                        <a:tabLst>
                          <a:tab pos="2836545" algn="l"/>
                          <a:tab pos="5608320" algn="l"/>
                        </a:tabLst>
                      </a:pPr>
                      <a:r>
                        <a:rPr lang="es-ES" sz="11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TUTOR: </a:t>
                      </a:r>
                      <a:r>
                        <a:rPr lang="es-ES" sz="1100" u="sng" spc="0" dirty="0">
                          <a:uFill>
                            <a:solidFill>
                              <a:srgbClr val="000000"/>
                            </a:solidFill>
                          </a:u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	                </a:t>
                      </a:r>
                      <a:r>
                        <a:rPr lang="es-ES" sz="11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FECHA DE NACIMIENTO:     /     /  </a:t>
                      </a:r>
                    </a:p>
                  </a:txBody>
                  <a:tcPr marL="0" marR="0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09">
                <a:tc gridSpan="2"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80"/>
                        </a:spcBef>
                        <a:tabLst>
                          <a:tab pos="2946400" algn="l"/>
                          <a:tab pos="4086860" algn="l"/>
                          <a:tab pos="5351780" algn="l"/>
                        </a:tabLst>
                      </a:pPr>
                      <a:r>
                        <a:rPr sz="11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NEAE:	</a:t>
                      </a:r>
                      <a:r>
                        <a:rPr sz="10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ACS: SI / NO	</a:t>
                      </a:r>
                      <a:r>
                        <a:rPr lang="es-ES" sz="10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   </a:t>
                      </a:r>
                      <a:r>
                        <a:rPr sz="1000" u="sng" spc="0" dirty="0">
                          <a:uFill>
                            <a:solidFill>
                              <a:srgbClr val="000000"/>
                            </a:solidFill>
                          </a:u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	</a:t>
                      </a:r>
                      <a:endParaRPr lang="es-ES" sz="1000" u="sng" spc="0" dirty="0">
                        <a:uFill>
                          <a:solidFill>
                            <a:srgbClr val="000000"/>
                          </a:solidFill>
                        </a:uFill>
                        <a:latin typeface="CCVueltaalcole" panose="02000603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  <a:p>
                      <a:pPr marL="29559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46400" algn="l"/>
                          <a:tab pos="4086860" algn="l"/>
                          <a:tab pos="5351780" algn="l"/>
                        </a:tabLst>
                        <a:defRPr/>
                      </a:pPr>
                      <a:r>
                        <a:rPr lang="es-ES" sz="11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PT : </a:t>
                      </a:r>
                      <a:r>
                        <a:rPr lang="es-ES" sz="10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SI / NO</a:t>
                      </a:r>
                    </a:p>
                  </a:txBody>
                  <a:tcPr marL="0" marR="0" marT="8636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92328" y="2223007"/>
            <a:ext cx="23684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FONEMAS POR TRABAJAR: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98297" y="5865117"/>
            <a:ext cx="28765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z="1600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Observaciones:</a:t>
            </a:r>
            <a:endParaRPr sz="1600" dirty="0">
              <a:latin typeface="CCVueltaalcole" panose="02000603000000000000" pitchFamily="2" charset="0"/>
              <a:ea typeface="CCVueltaalcole" panose="02000603000000000000" pitchFamily="2" charset="0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0344" y="7906639"/>
            <a:ext cx="2632456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REGISTRO DE </a:t>
            </a:r>
            <a:r>
              <a:rPr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ASISTENCIA: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0237" y="8245602"/>
          <a:ext cx="5394324" cy="1052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5895">
                <a:tc gridSpan="2">
                  <a:txBody>
                    <a:bodyPr/>
                    <a:lstStyle/>
                    <a:p>
                      <a:pPr marL="5518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dirty="0">
                          <a:latin typeface="Arial MT"/>
                          <a:cs typeface="Arial MT"/>
                        </a:rPr>
                        <a:t>1º</a:t>
                      </a:r>
                      <a:r>
                        <a:rPr sz="10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EVALUACIÓN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5562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dirty="0">
                          <a:latin typeface="Arial MT"/>
                          <a:cs typeface="Arial MT"/>
                        </a:rPr>
                        <a:t>2ª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EVALUACIÓN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5562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dirty="0">
                          <a:latin typeface="Arial MT"/>
                          <a:cs typeface="Arial MT"/>
                        </a:rPr>
                        <a:t>3ª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EVALUACIÓN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584288" y="6172200"/>
            <a:ext cx="5689600" cy="1575434"/>
          </a:xfrm>
          <a:custGeom>
            <a:avLst/>
            <a:gdLst/>
            <a:ahLst/>
            <a:cxnLst/>
            <a:rect l="l" t="t" r="r" b="b"/>
            <a:pathLst>
              <a:path w="5689600" h="2073275">
                <a:moveTo>
                  <a:pt x="0" y="2073275"/>
                </a:moveTo>
                <a:lnTo>
                  <a:pt x="5689473" y="2073275"/>
                </a:lnTo>
                <a:lnTo>
                  <a:pt x="5689473" y="0"/>
                </a:lnTo>
                <a:lnTo>
                  <a:pt x="0" y="0"/>
                </a:lnTo>
                <a:lnTo>
                  <a:pt x="0" y="20732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77026"/>
              </p:ext>
            </p:extLst>
          </p:nvPr>
        </p:nvGraphicFramePr>
        <p:xfrm>
          <a:off x="565416" y="2628645"/>
          <a:ext cx="5718795" cy="1460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274320">
                <a:tc gridSpan="19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70" dirty="0">
                          <a:latin typeface="Arial MT"/>
                          <a:cs typeface="Arial MT"/>
                        </a:rPr>
                        <a:t>CONSONANTES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p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b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m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n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t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k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d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g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s-ES"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l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ñ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f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s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z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050" b="1" spc="-25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ch</a:t>
                      </a:r>
                      <a:endParaRPr sz="105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25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ll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j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5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r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b="1" spc="-25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rr</a:t>
                      </a:r>
                      <a:endParaRPr sz="1400" b="1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350" dirty="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1350" dirty="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1350" dirty="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885821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387921"/>
              </p:ext>
            </p:extLst>
          </p:nvPr>
        </p:nvGraphicFramePr>
        <p:xfrm>
          <a:off x="565416" y="4234816"/>
          <a:ext cx="5707370" cy="1484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296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59309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spc="-40" dirty="0">
                          <a:latin typeface="Arial MT"/>
                          <a:cs typeface="Arial MT"/>
                        </a:rPr>
                        <a:t>INVERSAS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spc="-20" dirty="0">
                          <a:latin typeface="Arial MT"/>
                          <a:cs typeface="Arial MT"/>
                        </a:rPr>
                        <a:t>SINFONES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l</a:t>
                      </a: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m</a:t>
                      </a: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n</a:t>
                      </a: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s</a:t>
                      </a: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z</a:t>
                      </a: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r</a:t>
                      </a: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pr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br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fr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cr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gr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dr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pl</a:t>
                      </a:r>
                    </a:p>
                  </a:txBody>
                  <a:tcPr marL="0" marR="0" marT="584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bl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fl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cl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gl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00" b="1" spc="0" dirty="0">
                          <a:latin typeface="Escolar1" panose="00000400000000000000" pitchFamily="2" charset="0"/>
                          <a:ea typeface="CCVueltaalcole" panose="02000603000000000000" pitchFamily="2" charset="0"/>
                          <a:cs typeface="Arial MT"/>
                        </a:rPr>
                        <a:t>tr</a:t>
                      </a: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350" dirty="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400" b="1" spc="0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400" b="1" spc="0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400" b="1" spc="0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400" b="1" spc="0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400" b="1" spc="0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400" b="1" spc="0" dirty="0">
                        <a:latin typeface="Escolar1" panose="00000400000000000000" pitchFamily="2" charset="0"/>
                        <a:ea typeface="CCVueltaalcole" panose="02000603000000000000" pitchFamily="2" charset="0"/>
                        <a:cs typeface="Arial MT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350" dirty="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350" dirty="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937989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50D0F701-EDB2-4782-A64C-EECD8C6532F7}"/>
              </a:ext>
            </a:extLst>
          </p:cNvPr>
          <p:cNvSpPr txBox="1"/>
          <p:nvPr/>
        </p:nvSpPr>
        <p:spPr>
          <a:xfrm>
            <a:off x="4648200" y="1615301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spc="0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 </a:t>
            </a:r>
            <a:r>
              <a:rPr lang="es-ES" sz="500" u="sng" dirty="0">
                <a:uFill>
                  <a:solidFill>
                    <a:srgbClr val="000000"/>
                  </a:solidFill>
                </a:uFill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_____________________________</a:t>
            </a:r>
            <a:endParaRPr lang="es-E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61270"/>
              </p:ext>
            </p:extLst>
          </p:nvPr>
        </p:nvGraphicFramePr>
        <p:xfrm>
          <a:off x="457479" y="7365238"/>
          <a:ext cx="5811520" cy="2033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3ª EVALUACIÓN</a:t>
                      </a: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55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NOTAS</a:t>
                      </a: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2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4678"/>
              </p:ext>
            </p:extLst>
          </p:nvPr>
        </p:nvGraphicFramePr>
        <p:xfrm>
          <a:off x="457479" y="5189092"/>
          <a:ext cx="5811520" cy="2033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2ª EVALUACIÓN</a:t>
                      </a: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NOTAS</a:t>
                      </a: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2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993411"/>
              </p:ext>
            </p:extLst>
          </p:nvPr>
        </p:nvGraphicFramePr>
        <p:xfrm>
          <a:off x="457479" y="3012948"/>
          <a:ext cx="5811520" cy="2033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1ª EVALUACIÓN</a:t>
                      </a: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0" dirty="0"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Arial MT"/>
                        </a:rPr>
                        <a:t>NOTAS</a:t>
                      </a: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2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bject 2"/>
          <p:cNvSpPr/>
          <p:nvPr/>
        </p:nvSpPr>
        <p:spPr>
          <a:xfrm>
            <a:off x="517296" y="493902"/>
            <a:ext cx="5823585" cy="1913889"/>
          </a:xfrm>
          <a:custGeom>
            <a:avLst/>
            <a:gdLst/>
            <a:ahLst/>
            <a:cxnLst/>
            <a:rect l="l" t="t" r="r" b="b"/>
            <a:pathLst>
              <a:path w="5823585" h="1913889">
                <a:moveTo>
                  <a:pt x="0" y="372110"/>
                </a:moveTo>
                <a:lnTo>
                  <a:pt x="5823432" y="372110"/>
                </a:lnTo>
              </a:path>
              <a:path w="5823585" h="1913889">
                <a:moveTo>
                  <a:pt x="6350" y="0"/>
                </a:moveTo>
                <a:lnTo>
                  <a:pt x="6350" y="1913508"/>
                </a:lnTo>
              </a:path>
              <a:path w="5823585" h="1913889">
                <a:moveTo>
                  <a:pt x="5817082" y="0"/>
                </a:moveTo>
                <a:lnTo>
                  <a:pt x="5817082" y="1913508"/>
                </a:lnTo>
              </a:path>
              <a:path w="5823585" h="1913889">
                <a:moveTo>
                  <a:pt x="0" y="1907158"/>
                </a:moveTo>
                <a:lnTo>
                  <a:pt x="5823432" y="190715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3646" y="500252"/>
            <a:ext cx="5810885" cy="31098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lang="es-ES" sz="1800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Resultados de la Evaluación Inicial</a:t>
            </a:r>
            <a:endParaRPr sz="1800" dirty="0">
              <a:latin typeface="CCVueltaalcole" panose="02000603000000000000" pitchFamily="2" charset="0"/>
              <a:ea typeface="CCVueltaalcole" panose="02000603000000000000" pitchFamily="2" charset="0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38400" y="2522598"/>
            <a:ext cx="22098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0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O B J E T I V O 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6D877BA-2723-A671-759C-9947596F7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0754EF59-2DBB-D5F1-8E2E-B1F91FB583C2}"/>
              </a:ext>
            </a:extLst>
          </p:cNvPr>
          <p:cNvSpPr txBox="1"/>
          <p:nvPr/>
        </p:nvSpPr>
        <p:spPr>
          <a:xfrm>
            <a:off x="523646" y="500252"/>
            <a:ext cx="5810885" cy="31098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lang="es-ES" dirty="0">
                <a:latin typeface="CCVueltaalcole" panose="02000603000000000000" pitchFamily="2" charset="0"/>
                <a:ea typeface="CCVueltaalcole" panose="02000603000000000000" pitchFamily="2" charset="0"/>
                <a:cs typeface="Arial MT"/>
              </a:rPr>
              <a:t>ACUERDOS DE REUNIONES Y TRABAJO</a:t>
            </a:r>
            <a:endParaRPr sz="1800" dirty="0">
              <a:latin typeface="CCVueltaalcole" panose="02000603000000000000" pitchFamily="2" charset="0"/>
              <a:ea typeface="CCVueltaalcole" panose="02000603000000000000" pitchFamily="2" charset="0"/>
              <a:cs typeface="Arial MT"/>
            </a:endParaRP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F41E3391-9A16-0F6D-44DB-D86E4A1C545A}"/>
              </a:ext>
            </a:extLst>
          </p:cNvPr>
          <p:cNvSpPr/>
          <p:nvPr/>
        </p:nvSpPr>
        <p:spPr>
          <a:xfrm>
            <a:off x="523645" y="990600"/>
            <a:ext cx="5810885" cy="8415148"/>
          </a:xfrm>
          <a:custGeom>
            <a:avLst/>
            <a:gdLst/>
            <a:ahLst/>
            <a:cxnLst/>
            <a:rect l="l" t="t" r="r" b="b"/>
            <a:pathLst>
              <a:path w="5689600" h="2073275">
                <a:moveTo>
                  <a:pt x="0" y="2073275"/>
                </a:moveTo>
                <a:lnTo>
                  <a:pt x="5689473" y="2073275"/>
                </a:lnTo>
                <a:lnTo>
                  <a:pt x="5689473" y="0"/>
                </a:lnTo>
                <a:lnTo>
                  <a:pt x="0" y="0"/>
                </a:lnTo>
                <a:lnTo>
                  <a:pt x="0" y="20732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898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3440</TotalTime>
  <Words>123</Words>
  <Application>Microsoft Office PowerPoint</Application>
  <PresentationFormat>A4 (210 x 297 mm)</PresentationFormat>
  <Paragraphs>61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 MT</vt:lpstr>
      <vt:lpstr>Calibri</vt:lpstr>
      <vt:lpstr>CCVueltaalcole</vt:lpstr>
      <vt:lpstr>Escolar1</vt:lpstr>
      <vt:lpstr>Microsoft Sans Serif</vt:lpstr>
      <vt:lpstr>Times New Roman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Lara blabla</dc:creator>
  <cp:lastModifiedBy>Maribel Martinez</cp:lastModifiedBy>
  <cp:revision>3</cp:revision>
  <dcterms:created xsi:type="dcterms:W3CDTF">2025-08-18T11:34:51Z</dcterms:created>
  <dcterms:modified xsi:type="dcterms:W3CDTF">2025-08-23T18:31:57Z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2025-07-11T00:00:00Z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2025-08-18T00:00:00Z</vt:filetime>
  </property>
  <property fmtid="{D5CDD505-2E9C-101B-9397-08002B2CF9AE}" pid="5" name="Producer">
    <vt:lpwstr>Microsoft® PowerPoint® para Microsoft 365</vt:lpwstr>
  </property>
</Properties>
</file>