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kerie" pitchFamily="2" charset="77"/>
      <p:regular r:id="rId11"/>
    </p:embeddedFont>
    <p:embeddedFont>
      <p:font typeface="Bakerie Bold" pitchFamily="2" charset="77"/>
      <p:regular r:id="rId12"/>
      <p:bold r:id="rId13"/>
    </p:embeddedFont>
    <p:embeddedFont>
      <p:font typeface="Balsamiq Sans" panose="02000603000000000000" pitchFamily="2" charset="77"/>
      <p:regular r:id="rId14"/>
    </p:embeddedFont>
    <p:embeddedFont>
      <p:font typeface="Balsamiq Sans Bold" panose="02000603000000000000" pitchFamily="2" charset="77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re Sugar Thin" pitchFamily="2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pitchFamily="34" charset="0"/>
      <p:regular r:id="rId26"/>
      <p:bold r:id="rId27"/>
    </p:embeddedFont>
    <p:embeddedFont>
      <p:font typeface="Racing Sans One" panose="02000000000000000000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79" d="100"/>
          <a:sy n="79" d="100"/>
        </p:scale>
        <p:origin x="80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sv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sv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80191" y="1761043"/>
            <a:ext cx="12527617" cy="6764913"/>
          </a:xfrm>
          <a:custGeom>
            <a:avLst/>
            <a:gdLst/>
            <a:ahLst/>
            <a:cxnLst/>
            <a:rect l="l" t="t" r="r" b="b"/>
            <a:pathLst>
              <a:path w="12527617" h="6764913">
                <a:moveTo>
                  <a:pt x="0" y="0"/>
                </a:moveTo>
                <a:lnTo>
                  <a:pt x="12527618" y="0"/>
                </a:lnTo>
                <a:lnTo>
                  <a:pt x="12527618" y="6764914"/>
                </a:lnTo>
                <a:lnTo>
                  <a:pt x="0" y="6764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73675" y="3192143"/>
            <a:ext cx="11834134" cy="335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75"/>
              </a:lnSpc>
            </a:pPr>
            <a:r>
              <a:rPr lang="en-US" sz="14083" spc="281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Reunión general Primer trimestre</a:t>
            </a:r>
          </a:p>
        </p:txBody>
      </p:sp>
      <p:sp>
        <p:nvSpPr>
          <p:cNvPr id="4" name="Freeform 4"/>
          <p:cNvSpPr/>
          <p:nvPr/>
        </p:nvSpPr>
        <p:spPr>
          <a:xfrm>
            <a:off x="181930" y="4229100"/>
            <a:ext cx="2578061" cy="5729024"/>
          </a:xfrm>
          <a:custGeom>
            <a:avLst/>
            <a:gdLst/>
            <a:ahLst/>
            <a:cxnLst/>
            <a:rect l="l" t="t" r="r" b="b"/>
            <a:pathLst>
              <a:path w="2578061" h="5729024">
                <a:moveTo>
                  <a:pt x="0" y="0"/>
                </a:moveTo>
                <a:lnTo>
                  <a:pt x="2578061" y="0"/>
                </a:lnTo>
                <a:lnTo>
                  <a:pt x="2578061" y="5729025"/>
                </a:lnTo>
                <a:lnTo>
                  <a:pt x="0" y="5729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800000">
            <a:off x="5171464" y="7649672"/>
            <a:ext cx="7945072" cy="1369252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19969" y="8093951"/>
            <a:ext cx="684806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FFF2F9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TRES AÑOS</a:t>
            </a:r>
          </a:p>
        </p:txBody>
      </p:sp>
      <p:sp>
        <p:nvSpPr>
          <p:cNvPr id="8" name="Freeform 8"/>
          <p:cNvSpPr/>
          <p:nvPr/>
        </p:nvSpPr>
        <p:spPr>
          <a:xfrm>
            <a:off x="10895211" y="729994"/>
            <a:ext cx="5554474" cy="2062098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57586" y="6452891"/>
            <a:ext cx="641044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CURSO 2025/2026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92682"/>
            <a:ext cx="10895211" cy="131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7"/>
              </a:lnSpc>
            </a:pPr>
            <a:r>
              <a:rPr lang="en-US" sz="10608" spc="212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TEMAS A TRATAR:</a:t>
            </a:r>
          </a:p>
        </p:txBody>
      </p:sp>
      <p:sp>
        <p:nvSpPr>
          <p:cNvPr id="4" name="Freeform 4"/>
          <p:cNvSpPr/>
          <p:nvPr/>
        </p:nvSpPr>
        <p:spPr>
          <a:xfrm>
            <a:off x="14987368" y="-137156"/>
            <a:ext cx="3140353" cy="1165856"/>
          </a:xfrm>
          <a:custGeom>
            <a:avLst/>
            <a:gdLst/>
            <a:ahLst/>
            <a:cxnLst/>
            <a:rect l="l" t="t" r="r" b="b"/>
            <a:pathLst>
              <a:path w="3140353" h="1165856">
                <a:moveTo>
                  <a:pt x="0" y="0"/>
                </a:moveTo>
                <a:lnTo>
                  <a:pt x="3140353" y="0"/>
                </a:lnTo>
                <a:lnTo>
                  <a:pt x="3140353" y="1165856"/>
                </a:lnTo>
                <a:lnTo>
                  <a:pt x="0" y="116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2209254"/>
            <a:ext cx="15846452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-PERIODO DE ADAPTACIÓN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-CONTENIDOS DEL PRIMER TRIMESTRE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-LOS JUEGOS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-ENTRADAS/SALIDAS,ENFERMEDADES,MEDIA MAÑANA,AUTONOMÍA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-OTRAS ACTIVIDADES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-APUNTES FINALES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2751" y="595805"/>
            <a:ext cx="21685754" cy="9794952"/>
          </a:xfrm>
          <a:custGeom>
            <a:avLst/>
            <a:gdLst/>
            <a:ahLst/>
            <a:cxnLst/>
            <a:rect l="l" t="t" r="r" b="b"/>
            <a:pathLst>
              <a:path w="21685754" h="9794952">
                <a:moveTo>
                  <a:pt x="0" y="0"/>
                </a:moveTo>
                <a:lnTo>
                  <a:pt x="21685753" y="0"/>
                </a:lnTo>
                <a:lnTo>
                  <a:pt x="21685753" y="9794953"/>
                </a:lnTo>
                <a:lnTo>
                  <a:pt x="0" y="979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 t="-22512" b="-202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49140" y="2542831"/>
            <a:ext cx="2158958" cy="2312137"/>
          </a:xfrm>
          <a:custGeom>
            <a:avLst/>
            <a:gdLst/>
            <a:ahLst/>
            <a:cxnLst/>
            <a:rect l="l" t="t" r="r" b="b"/>
            <a:pathLst>
              <a:path w="2158958" h="2312137">
                <a:moveTo>
                  <a:pt x="0" y="0"/>
                </a:moveTo>
                <a:lnTo>
                  <a:pt x="2158958" y="0"/>
                </a:lnTo>
                <a:lnTo>
                  <a:pt x="2158958" y="2312137"/>
                </a:lnTo>
                <a:lnTo>
                  <a:pt x="0" y="2312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82509" y="2794687"/>
            <a:ext cx="5696736" cy="8936056"/>
          </a:xfrm>
          <a:custGeom>
            <a:avLst/>
            <a:gdLst/>
            <a:ahLst/>
            <a:cxnLst/>
            <a:rect l="l" t="t" r="r" b="b"/>
            <a:pathLst>
              <a:path w="5696736" h="8936056">
                <a:moveTo>
                  <a:pt x="0" y="0"/>
                </a:moveTo>
                <a:lnTo>
                  <a:pt x="5696735" y="0"/>
                </a:lnTo>
                <a:lnTo>
                  <a:pt x="5696735" y="8936056"/>
                </a:lnTo>
                <a:lnTo>
                  <a:pt x="0" y="8936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8820101" y="6230017"/>
            <a:ext cx="3230545" cy="181718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10590" y="197150"/>
            <a:ext cx="9439812" cy="2597537"/>
            <a:chOff x="0" y="0"/>
            <a:chExt cx="2486206" cy="684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86206" cy="684125"/>
            </a:xfrm>
            <a:custGeom>
              <a:avLst/>
              <a:gdLst/>
              <a:ahLst/>
              <a:cxnLst/>
              <a:rect l="l" t="t" r="r" b="b"/>
              <a:pathLst>
                <a:path w="2486206" h="684125">
                  <a:moveTo>
                    <a:pt x="2283006" y="0"/>
                  </a:moveTo>
                  <a:cubicBezTo>
                    <a:pt x="2395230" y="0"/>
                    <a:pt x="2486206" y="153147"/>
                    <a:pt x="2486206" y="342062"/>
                  </a:cubicBezTo>
                  <a:cubicBezTo>
                    <a:pt x="2486206" y="530978"/>
                    <a:pt x="2395230" y="684125"/>
                    <a:pt x="2283006" y="684125"/>
                  </a:cubicBezTo>
                  <a:lnTo>
                    <a:pt x="203200" y="684125"/>
                  </a:lnTo>
                  <a:cubicBezTo>
                    <a:pt x="90976" y="684125"/>
                    <a:pt x="0" y="530978"/>
                    <a:pt x="0" y="342062"/>
                  </a:cubicBezTo>
                  <a:cubicBezTo>
                    <a:pt x="0" y="1531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86206" cy="73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0366" y="3357155"/>
            <a:ext cx="6143999" cy="6780368"/>
            <a:chOff x="0" y="0"/>
            <a:chExt cx="1618173" cy="17857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8173" cy="1785776"/>
            </a:xfrm>
            <a:custGeom>
              <a:avLst/>
              <a:gdLst/>
              <a:ahLst/>
              <a:cxnLst/>
              <a:rect l="l" t="t" r="r" b="b"/>
              <a:pathLst>
                <a:path w="1618173" h="1785776">
                  <a:moveTo>
                    <a:pt x="64264" y="0"/>
                  </a:moveTo>
                  <a:lnTo>
                    <a:pt x="1553909" y="0"/>
                  </a:lnTo>
                  <a:cubicBezTo>
                    <a:pt x="1589401" y="0"/>
                    <a:pt x="1618173" y="28772"/>
                    <a:pt x="1618173" y="64264"/>
                  </a:cubicBezTo>
                  <a:lnTo>
                    <a:pt x="1618173" y="1721512"/>
                  </a:lnTo>
                  <a:cubicBezTo>
                    <a:pt x="1618173" y="1757004"/>
                    <a:pt x="1589401" y="1785776"/>
                    <a:pt x="1553909" y="1785776"/>
                  </a:cubicBezTo>
                  <a:lnTo>
                    <a:pt x="64264" y="1785776"/>
                  </a:lnTo>
                  <a:cubicBezTo>
                    <a:pt x="28772" y="1785776"/>
                    <a:pt x="0" y="1757004"/>
                    <a:pt x="0" y="1721512"/>
                  </a:cubicBezTo>
                  <a:lnTo>
                    <a:pt x="0" y="64264"/>
                  </a:lnTo>
                  <a:cubicBezTo>
                    <a:pt x="0" y="28772"/>
                    <a:pt x="28772" y="0"/>
                    <a:pt x="64264" y="0"/>
                  </a:cubicBezTo>
                  <a:close/>
                </a:path>
              </a:pathLst>
            </a:custGeom>
            <a:solidFill>
              <a:srgbClr val="FFFFFF">
                <a:alpha val="6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18173" cy="1833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845940" y="4923055"/>
            <a:ext cx="4251344" cy="4836091"/>
            <a:chOff x="0" y="0"/>
            <a:chExt cx="1119696" cy="12737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19696" cy="1273703"/>
            </a:xfrm>
            <a:custGeom>
              <a:avLst/>
              <a:gdLst/>
              <a:ahLst/>
              <a:cxnLst/>
              <a:rect l="l" t="t" r="r" b="b"/>
              <a:pathLst>
                <a:path w="1119696" h="1273703">
                  <a:moveTo>
                    <a:pt x="92874" y="0"/>
                  </a:moveTo>
                  <a:lnTo>
                    <a:pt x="1026822" y="0"/>
                  </a:lnTo>
                  <a:cubicBezTo>
                    <a:pt x="1078115" y="0"/>
                    <a:pt x="1119696" y="41581"/>
                    <a:pt x="1119696" y="92874"/>
                  </a:cubicBezTo>
                  <a:lnTo>
                    <a:pt x="1119696" y="1180829"/>
                  </a:lnTo>
                  <a:cubicBezTo>
                    <a:pt x="1119696" y="1232122"/>
                    <a:pt x="1078115" y="1273703"/>
                    <a:pt x="1026822" y="1273703"/>
                  </a:cubicBezTo>
                  <a:lnTo>
                    <a:pt x="92874" y="1273703"/>
                  </a:lnTo>
                  <a:cubicBezTo>
                    <a:pt x="41581" y="1273703"/>
                    <a:pt x="0" y="1232122"/>
                    <a:pt x="0" y="1180829"/>
                  </a:cubicBezTo>
                  <a:lnTo>
                    <a:pt x="0" y="92874"/>
                  </a:lnTo>
                  <a:cubicBezTo>
                    <a:pt x="0" y="41581"/>
                    <a:pt x="41581" y="0"/>
                    <a:pt x="92874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19696" cy="1321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 rot="158523">
            <a:off x="8855614" y="4432776"/>
            <a:ext cx="3487374" cy="162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</a:pPr>
            <a:r>
              <a:rPr lang="en-US" sz="6862" spc="137" dirty="0" err="1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Periodo</a:t>
            </a:r>
            <a:r>
              <a:rPr lang="en-US" sz="6862" spc="137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 de  </a:t>
            </a:r>
            <a:r>
              <a:rPr lang="en-US" sz="6862" spc="137" dirty="0" err="1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adaptación</a:t>
            </a:r>
            <a:endParaRPr lang="en-US" sz="6862" spc="137" dirty="0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84886" y="3889400"/>
            <a:ext cx="6026098" cy="610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-Crear un 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ambiente de acogida,</a:t>
            </a: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haciendo más agradable y menos traumático el encuentro.</a:t>
            </a:r>
          </a:p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-Conocer 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nuevos</a:t>
            </a: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espacios, compañer@s, maestr@s de forma progresiva.</a:t>
            </a:r>
          </a:p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-Socializar e integrarlos en el 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entorno escolar</a:t>
            </a: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.</a:t>
            </a:r>
          </a:p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-Establecer relaciones afectivas y sociales satisfactorias, asimilando éstas de 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forma progresiva.</a:t>
            </a:r>
          </a:p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-Es fundamental para que 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vengan content@s</a:t>
            </a: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.</a:t>
            </a:r>
          </a:p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-La introducción progresiva al colegio ayuda ir ganando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confianza y seguridad </a:t>
            </a: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poco a poco.</a:t>
            </a:r>
          </a:p>
          <a:p>
            <a:pPr algn="l">
              <a:lnSpc>
                <a:spcPts val="3486"/>
              </a:lnSpc>
            </a:pPr>
            <a:r>
              <a:rPr lang="en-US" sz="2165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-Otro de sus miedos es si vendrán a por ellos, al ser periodos cortos se</a:t>
            </a:r>
            <a:r>
              <a:rPr lang="en-US" sz="2165" u="sng">
                <a:solidFill>
                  <a:srgbClr val="2A3B23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reduce su tiempo de angustia e incertidumbre.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9541" y="253715"/>
            <a:ext cx="7661911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 spc="131">
                <a:solidFill>
                  <a:srgbClr val="000000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CUÁNDO: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92730"/>
            <a:ext cx="7661911" cy="210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8805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Comprenderá del lunes 8 al 11 de septiembre, tendrán durante esos días horario reducido.</a:t>
            </a:r>
          </a:p>
          <a:p>
            <a:pPr marL="378805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lunes vendrán media hora en un grupo de 5</a:t>
            </a:r>
          </a:p>
          <a:p>
            <a:pPr marL="378805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martes y miércoles vendran una hora en grupos de 10</a:t>
            </a:r>
          </a:p>
          <a:p>
            <a:pPr marL="378805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jueves vendrán todos en horario reducido (9:30 a 12:30)</a:t>
            </a:r>
          </a:p>
          <a:p>
            <a:pPr marL="378805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>
                <a:solidFill>
                  <a:srgbClr val="DD1010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viernes 12 es festivo</a:t>
            </a:r>
          </a:p>
          <a:p>
            <a:pPr marL="378805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A partir del lunes 15 se incorporaran en su horario normal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66329" y="5103242"/>
            <a:ext cx="4149971" cy="35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383" spc="123">
                <a:solidFill>
                  <a:srgbClr val="000000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COMPORTAMIENTOS: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26736" y="5525552"/>
            <a:ext cx="3993137" cy="442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-Miedo e inseguridad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-Llanto, rabietas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-Descontrol de esfínteres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-Vómitos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-Trastornos de la alimentación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-Trastornos de sueños,pesadillas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-Apego a objetos</a:t>
            </a:r>
          </a:p>
          <a:p>
            <a:pPr algn="l">
              <a:lnSpc>
                <a:spcPts val="3204"/>
              </a:lnSpc>
            </a:pPr>
            <a:r>
              <a:rPr lang="en-US" sz="2355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-Agresividad</a:t>
            </a:r>
          </a:p>
          <a:p>
            <a:pPr algn="l">
              <a:lnSpc>
                <a:spcPts val="3204"/>
              </a:lnSpc>
            </a:pPr>
            <a:endParaRPr lang="en-US" sz="2355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3204"/>
              </a:lnSpc>
            </a:pPr>
            <a:endParaRPr lang="en-US" sz="2355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sp>
        <p:nvSpPr>
          <p:cNvPr id="21" name="Freeform 21"/>
          <p:cNvSpPr/>
          <p:nvPr/>
        </p:nvSpPr>
        <p:spPr>
          <a:xfrm rot="-9034031">
            <a:off x="8100226" y="1422190"/>
            <a:ext cx="3632933" cy="1026304"/>
          </a:xfrm>
          <a:custGeom>
            <a:avLst/>
            <a:gdLst/>
            <a:ahLst/>
            <a:cxnLst/>
            <a:rect l="l" t="t" r="r" b="b"/>
            <a:pathLst>
              <a:path w="3632933" h="1026304">
                <a:moveTo>
                  <a:pt x="0" y="0"/>
                </a:moveTo>
                <a:lnTo>
                  <a:pt x="3632933" y="0"/>
                </a:lnTo>
                <a:lnTo>
                  <a:pt x="3632933" y="1026304"/>
                </a:lnTo>
                <a:lnTo>
                  <a:pt x="0" y="1026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600835">
            <a:off x="5686279" y="2750734"/>
            <a:ext cx="3152951" cy="890709"/>
          </a:xfrm>
          <a:custGeom>
            <a:avLst/>
            <a:gdLst/>
            <a:ahLst/>
            <a:cxnLst/>
            <a:rect l="l" t="t" r="r" b="b"/>
            <a:pathLst>
              <a:path w="3152951" h="890709">
                <a:moveTo>
                  <a:pt x="0" y="0"/>
                </a:moveTo>
                <a:lnTo>
                  <a:pt x="3152951" y="0"/>
                </a:lnTo>
                <a:lnTo>
                  <a:pt x="3152951" y="890709"/>
                </a:lnTo>
                <a:lnTo>
                  <a:pt x="0" y="890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034031" flipH="1">
            <a:off x="12196807" y="4303179"/>
            <a:ext cx="2340916" cy="661309"/>
          </a:xfrm>
          <a:custGeom>
            <a:avLst/>
            <a:gdLst/>
            <a:ahLst/>
            <a:cxnLst/>
            <a:rect l="l" t="t" r="r" b="b"/>
            <a:pathLst>
              <a:path w="2340916" h="661309">
                <a:moveTo>
                  <a:pt x="2340917" y="0"/>
                </a:moveTo>
                <a:lnTo>
                  <a:pt x="0" y="0"/>
                </a:lnTo>
                <a:lnTo>
                  <a:pt x="0" y="661309"/>
                </a:lnTo>
                <a:lnTo>
                  <a:pt x="2340917" y="661309"/>
                </a:lnTo>
                <a:lnTo>
                  <a:pt x="23409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150126" y="444215"/>
            <a:ext cx="7626665" cy="2098616"/>
            <a:chOff x="0" y="0"/>
            <a:chExt cx="2486206" cy="6841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86206" cy="684125"/>
            </a:xfrm>
            <a:custGeom>
              <a:avLst/>
              <a:gdLst/>
              <a:ahLst/>
              <a:cxnLst/>
              <a:rect l="l" t="t" r="r" b="b"/>
              <a:pathLst>
                <a:path w="2486206" h="684125">
                  <a:moveTo>
                    <a:pt x="2283006" y="0"/>
                  </a:moveTo>
                  <a:cubicBezTo>
                    <a:pt x="2395230" y="0"/>
                    <a:pt x="2486206" y="153147"/>
                    <a:pt x="2486206" y="342062"/>
                  </a:cubicBezTo>
                  <a:cubicBezTo>
                    <a:pt x="2486206" y="530978"/>
                    <a:pt x="2395230" y="684125"/>
                    <a:pt x="2283006" y="684125"/>
                  </a:cubicBezTo>
                  <a:lnTo>
                    <a:pt x="203200" y="684125"/>
                  </a:lnTo>
                  <a:cubicBezTo>
                    <a:pt x="90976" y="684125"/>
                    <a:pt x="0" y="530978"/>
                    <a:pt x="0" y="342062"/>
                  </a:cubicBezTo>
                  <a:cubicBezTo>
                    <a:pt x="0" y="1531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486206" cy="73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357962" y="444215"/>
            <a:ext cx="7661911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 spc="131">
                <a:solidFill>
                  <a:srgbClr val="000000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CÓMO: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35373" y="866964"/>
            <a:ext cx="7341417" cy="146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8806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 b="1">
                <a:solidFill>
                  <a:srgbClr val="000000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PRIMER DÍA</a:t>
            </a: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: Nos acompañareis para hacer juntos una manualidad</a:t>
            </a:r>
          </a:p>
          <a:p>
            <a:pPr marL="378806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 b="1">
                <a:solidFill>
                  <a:srgbClr val="000000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SEGUNDO DÍA</a:t>
            </a: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: Entrareis hasta la puerta del aula y los recogeréis en la misma puerta</a:t>
            </a:r>
          </a:p>
          <a:p>
            <a:pPr marL="378806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 b="1">
                <a:solidFill>
                  <a:srgbClr val="000000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TERCER DÍA</a:t>
            </a: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: Hacemos fila en la pared y se recoge también allí</a:t>
            </a:r>
          </a:p>
          <a:p>
            <a:pPr marL="378806" lvl="1" indent="-189403" algn="l">
              <a:lnSpc>
                <a:spcPts val="2386"/>
              </a:lnSpc>
              <a:buFont typeface="Arial"/>
              <a:buChar char="•"/>
            </a:pPr>
            <a:r>
              <a:rPr lang="en-US" sz="1754" b="1">
                <a:solidFill>
                  <a:srgbClr val="000000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CUARTO DÍA</a:t>
            </a:r>
            <a:r>
              <a:rPr lang="en-US" sz="1754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: Hacemos fila en la pared y se recoge también allí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-427546" y="3508400"/>
            <a:ext cx="7661911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 spc="131">
                <a:solidFill>
                  <a:srgbClr val="000000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RAZONES PARA HACERLO: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020160" y="0"/>
            <a:ext cx="5504013" cy="1693193"/>
            <a:chOff x="0" y="0"/>
            <a:chExt cx="4288786" cy="1319354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4296532" cy="1325840"/>
            </a:xfrm>
            <a:custGeom>
              <a:avLst/>
              <a:gdLst/>
              <a:ahLst/>
              <a:cxnLst/>
              <a:rect l="l" t="t" r="r" b="b"/>
              <a:pathLst>
                <a:path w="4296532" h="1325840">
                  <a:moveTo>
                    <a:pt x="3357632" y="1314653"/>
                  </a:moveTo>
                  <a:cubicBezTo>
                    <a:pt x="3357632" y="1314653"/>
                    <a:pt x="2937880" y="1325840"/>
                    <a:pt x="2475295" y="1323219"/>
                  </a:cubicBezTo>
                  <a:cubicBezTo>
                    <a:pt x="1814681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50626" y="7673"/>
                  </a:cubicBezTo>
                  <a:cubicBezTo>
                    <a:pt x="2718953" y="0"/>
                    <a:pt x="3182880" y="7673"/>
                    <a:pt x="3182880" y="7673"/>
                  </a:cubicBezTo>
                  <a:cubicBezTo>
                    <a:pt x="3551188" y="15152"/>
                    <a:pt x="3914501" y="84484"/>
                    <a:pt x="4112241" y="207066"/>
                  </a:cubicBezTo>
                  <a:cubicBezTo>
                    <a:pt x="4263258" y="300683"/>
                    <a:pt x="4296532" y="425358"/>
                    <a:pt x="4287392" y="628876"/>
                  </a:cubicBezTo>
                  <a:cubicBezTo>
                    <a:pt x="4287392" y="1072714"/>
                    <a:pt x="4004395" y="1286812"/>
                    <a:pt x="3357632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6775" y="1239469"/>
            <a:ext cx="5555549" cy="4259991"/>
            <a:chOff x="0" y="0"/>
            <a:chExt cx="1529035" cy="11724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9035" cy="1172463"/>
            </a:xfrm>
            <a:custGeom>
              <a:avLst/>
              <a:gdLst/>
              <a:ahLst/>
              <a:cxnLst/>
              <a:rect l="l" t="t" r="r" b="b"/>
              <a:pathLst>
                <a:path w="1529035" h="1172463">
                  <a:moveTo>
                    <a:pt x="0" y="0"/>
                  </a:moveTo>
                  <a:lnTo>
                    <a:pt x="1529035" y="0"/>
                  </a:lnTo>
                  <a:lnTo>
                    <a:pt x="1529035" y="1172463"/>
                  </a:lnTo>
                  <a:lnTo>
                    <a:pt x="0" y="11724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8151018" y="8609835"/>
            <a:ext cx="2417535" cy="1677165"/>
          </a:xfrm>
          <a:custGeom>
            <a:avLst/>
            <a:gdLst/>
            <a:ahLst/>
            <a:cxnLst/>
            <a:rect l="l" t="t" r="r" b="b"/>
            <a:pathLst>
              <a:path w="2417535" h="1677165">
                <a:moveTo>
                  <a:pt x="0" y="0"/>
                </a:moveTo>
                <a:lnTo>
                  <a:pt x="2417535" y="0"/>
                </a:lnTo>
                <a:lnTo>
                  <a:pt x="2417535" y="1677165"/>
                </a:lnTo>
                <a:lnTo>
                  <a:pt x="0" y="167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24" y="5670910"/>
            <a:ext cx="2107343" cy="4682984"/>
          </a:xfrm>
          <a:custGeom>
            <a:avLst/>
            <a:gdLst/>
            <a:ahLst/>
            <a:cxnLst/>
            <a:rect l="l" t="t" r="r" b="b"/>
            <a:pathLst>
              <a:path w="2107343" h="4682984">
                <a:moveTo>
                  <a:pt x="0" y="0"/>
                </a:moveTo>
                <a:lnTo>
                  <a:pt x="2107342" y="0"/>
                </a:lnTo>
                <a:lnTo>
                  <a:pt x="2107342" y="4682984"/>
                </a:lnTo>
                <a:lnTo>
                  <a:pt x="0" y="468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02440" y="5499460"/>
            <a:ext cx="3196099" cy="5013488"/>
          </a:xfrm>
          <a:custGeom>
            <a:avLst/>
            <a:gdLst/>
            <a:ahLst/>
            <a:cxnLst/>
            <a:rect l="l" t="t" r="r" b="b"/>
            <a:pathLst>
              <a:path w="3196099" h="5013488">
                <a:moveTo>
                  <a:pt x="0" y="0"/>
                </a:moveTo>
                <a:lnTo>
                  <a:pt x="3196099" y="0"/>
                </a:lnTo>
                <a:lnTo>
                  <a:pt x="3196099" y="5013489"/>
                </a:lnTo>
                <a:lnTo>
                  <a:pt x="0" y="5013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48228" y="3228436"/>
            <a:ext cx="5388797" cy="5168697"/>
            <a:chOff x="0" y="0"/>
            <a:chExt cx="1483138" cy="14225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3138" cy="1422560"/>
            </a:xfrm>
            <a:custGeom>
              <a:avLst/>
              <a:gdLst/>
              <a:ahLst/>
              <a:cxnLst/>
              <a:rect l="l" t="t" r="r" b="b"/>
              <a:pathLst>
                <a:path w="1483138" h="1422560">
                  <a:moveTo>
                    <a:pt x="0" y="0"/>
                  </a:moveTo>
                  <a:lnTo>
                    <a:pt x="1483138" y="0"/>
                  </a:lnTo>
                  <a:lnTo>
                    <a:pt x="1483138" y="1422560"/>
                  </a:lnTo>
                  <a:lnTo>
                    <a:pt x="0" y="14225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939772" y="566740"/>
            <a:ext cx="5591545" cy="4534678"/>
            <a:chOff x="0" y="0"/>
            <a:chExt cx="1538939" cy="1248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4913670" y="242529"/>
            <a:ext cx="938654" cy="1134325"/>
          </a:xfrm>
          <a:custGeom>
            <a:avLst/>
            <a:gdLst/>
            <a:ahLst/>
            <a:cxnLst/>
            <a:rect l="l" t="t" r="r" b="b"/>
            <a:pathLst>
              <a:path w="938654" h="1134325">
                <a:moveTo>
                  <a:pt x="0" y="0"/>
                </a:moveTo>
                <a:lnTo>
                  <a:pt x="938654" y="0"/>
                </a:lnTo>
                <a:lnTo>
                  <a:pt x="938654" y="1134325"/>
                </a:lnTo>
                <a:lnTo>
                  <a:pt x="0" y="113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48228" y="3369465"/>
            <a:ext cx="763207" cy="827324"/>
          </a:xfrm>
          <a:custGeom>
            <a:avLst/>
            <a:gdLst/>
            <a:ahLst/>
            <a:cxnLst/>
            <a:rect l="l" t="t" r="r" b="b"/>
            <a:pathLst>
              <a:path w="763207" h="827324">
                <a:moveTo>
                  <a:pt x="0" y="0"/>
                </a:moveTo>
                <a:lnTo>
                  <a:pt x="763206" y="0"/>
                </a:lnTo>
                <a:lnTo>
                  <a:pt x="763206" y="827324"/>
                </a:lnTo>
                <a:lnTo>
                  <a:pt x="0" y="827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68553" y="7370847"/>
            <a:ext cx="1054404" cy="1026287"/>
          </a:xfrm>
          <a:custGeom>
            <a:avLst/>
            <a:gdLst/>
            <a:ahLst/>
            <a:cxnLst/>
            <a:rect l="l" t="t" r="r" b="b"/>
            <a:pathLst>
              <a:path w="1054404" h="1026287">
                <a:moveTo>
                  <a:pt x="0" y="0"/>
                </a:moveTo>
                <a:lnTo>
                  <a:pt x="1054404" y="0"/>
                </a:lnTo>
                <a:lnTo>
                  <a:pt x="1054404" y="1026287"/>
                </a:lnTo>
                <a:lnTo>
                  <a:pt x="0" y="10262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00489" y="862070"/>
            <a:ext cx="711650" cy="831124"/>
          </a:xfrm>
          <a:custGeom>
            <a:avLst/>
            <a:gdLst/>
            <a:ahLst/>
            <a:cxnLst/>
            <a:rect l="l" t="t" r="r" b="b"/>
            <a:pathLst>
              <a:path w="711650" h="831124">
                <a:moveTo>
                  <a:pt x="0" y="0"/>
                </a:moveTo>
                <a:lnTo>
                  <a:pt x="711650" y="0"/>
                </a:lnTo>
                <a:lnTo>
                  <a:pt x="711650" y="831123"/>
                </a:lnTo>
                <a:lnTo>
                  <a:pt x="0" y="83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96971" y="3797330"/>
            <a:ext cx="427202" cy="442124"/>
          </a:xfrm>
          <a:custGeom>
            <a:avLst/>
            <a:gdLst/>
            <a:ahLst/>
            <a:cxnLst/>
            <a:rect l="l" t="t" r="r" b="b"/>
            <a:pathLst>
              <a:path w="427202" h="442124">
                <a:moveTo>
                  <a:pt x="0" y="0"/>
                </a:moveTo>
                <a:lnTo>
                  <a:pt x="427202" y="0"/>
                </a:lnTo>
                <a:lnTo>
                  <a:pt x="427202" y="442124"/>
                </a:lnTo>
                <a:lnTo>
                  <a:pt x="0" y="442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00340">
            <a:off x="11136882" y="4777773"/>
            <a:ext cx="424959" cy="1226378"/>
          </a:xfrm>
          <a:custGeom>
            <a:avLst/>
            <a:gdLst/>
            <a:ahLst/>
            <a:cxnLst/>
            <a:rect l="l" t="t" r="r" b="b"/>
            <a:pathLst>
              <a:path w="424959" h="1226378">
                <a:moveTo>
                  <a:pt x="0" y="0"/>
                </a:moveTo>
                <a:lnTo>
                  <a:pt x="424960" y="0"/>
                </a:lnTo>
                <a:lnTo>
                  <a:pt x="424960" y="1226379"/>
                </a:lnTo>
                <a:lnTo>
                  <a:pt x="0" y="1226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6605" t="-320672" b="-32067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758118" y="4511481"/>
            <a:ext cx="674214" cy="589938"/>
          </a:xfrm>
          <a:custGeom>
            <a:avLst/>
            <a:gdLst/>
            <a:ahLst/>
            <a:cxnLst/>
            <a:rect l="l" t="t" r="r" b="b"/>
            <a:pathLst>
              <a:path w="674214" h="589938">
                <a:moveTo>
                  <a:pt x="0" y="0"/>
                </a:moveTo>
                <a:lnTo>
                  <a:pt x="674215" y="0"/>
                </a:lnTo>
                <a:lnTo>
                  <a:pt x="674215" y="589937"/>
                </a:lnTo>
                <a:lnTo>
                  <a:pt x="0" y="589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242066" y="8397134"/>
            <a:ext cx="2158753" cy="1922472"/>
          </a:xfrm>
          <a:custGeom>
            <a:avLst/>
            <a:gdLst/>
            <a:ahLst/>
            <a:cxnLst/>
            <a:rect l="l" t="t" r="r" b="b"/>
            <a:pathLst>
              <a:path w="2158753" h="1922472">
                <a:moveTo>
                  <a:pt x="0" y="0"/>
                </a:moveTo>
                <a:lnTo>
                  <a:pt x="2158753" y="0"/>
                </a:lnTo>
                <a:lnTo>
                  <a:pt x="2158753" y="1922472"/>
                </a:lnTo>
                <a:lnTo>
                  <a:pt x="0" y="1922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80" r="-1280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958249" y="4262699"/>
            <a:ext cx="894075" cy="1236761"/>
          </a:xfrm>
          <a:custGeom>
            <a:avLst/>
            <a:gdLst/>
            <a:ahLst/>
            <a:cxnLst/>
            <a:rect l="l" t="t" r="r" b="b"/>
            <a:pathLst>
              <a:path w="894075" h="1236761">
                <a:moveTo>
                  <a:pt x="0" y="0"/>
                </a:moveTo>
                <a:lnTo>
                  <a:pt x="894075" y="0"/>
                </a:lnTo>
                <a:lnTo>
                  <a:pt x="894075" y="1236761"/>
                </a:lnTo>
                <a:lnTo>
                  <a:pt x="0" y="1236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696270" y="4725588"/>
            <a:ext cx="5591545" cy="161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4"/>
              </a:lnSpc>
            </a:pPr>
            <a:r>
              <a:rPr lang="en-US" sz="3184" spc="63">
                <a:solidFill>
                  <a:srgbClr val="9B404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Observar e investigar elementos fisicos y natrurales,respetarlo y valorarlo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26465" y="261831"/>
            <a:ext cx="3842087" cy="12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4825">
                <a:solidFill>
                  <a:srgbClr val="FFF2F9"/>
                </a:solidFill>
                <a:latin typeface="Bakerie"/>
                <a:ea typeface="Bakerie"/>
                <a:cs typeface="Bakerie"/>
                <a:sym typeface="Bakerie"/>
              </a:rPr>
              <a:t>Contenidos del primer trimestre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8949" y="1605454"/>
            <a:ext cx="4459178" cy="74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873" spc="57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CRECIMIENTO EN ARMONIA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4205" y="2629036"/>
            <a:ext cx="5018958" cy="12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4"/>
              </a:lnSpc>
            </a:pPr>
            <a:r>
              <a:rPr lang="en-US" sz="3184" spc="63">
                <a:solidFill>
                  <a:srgbClr val="9B404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Desarollo fisico-motor,su identidad,la vida saludable y la forma de relacionarse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0475" y="4075542"/>
            <a:ext cx="5251850" cy="122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-Emociones:alegria y tristeza</a:t>
            </a:r>
          </a:p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-Cuerpo:partes de la cara</a:t>
            </a:r>
          </a:p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-Psicomotricidad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13037" y="3477474"/>
            <a:ext cx="4459178" cy="110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873" spc="57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DESCRUBRIMIENTO Y EXPLORACIÓN DEL ENTORNO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57410" y="6473357"/>
            <a:ext cx="5251858" cy="16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-Entorno:el colegio</a:t>
            </a:r>
          </a:p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-El número 1</a:t>
            </a:r>
          </a:p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-Muchos/pocos</a:t>
            </a:r>
          </a:p>
          <a:p>
            <a:pPr algn="l">
              <a:lnSpc>
                <a:spcPts val="3184"/>
              </a:lnSpc>
            </a:pPr>
            <a:r>
              <a:rPr lang="en-US" sz="3184" b="1" spc="63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-Cuadrado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87815" y="716232"/>
            <a:ext cx="4459178" cy="110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873" spc="57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COMUNICACIÓN Y REPRESENTACIÓN DE LA REALIDAD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32325" y="2014067"/>
            <a:ext cx="5196818" cy="12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4"/>
              </a:lnSpc>
            </a:pPr>
            <a:r>
              <a:rPr lang="en-US" sz="3184" spc="63">
                <a:solidFill>
                  <a:srgbClr val="9B404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Comunicarse a través de diferentes lenguajes y medios de expresión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909268" y="3477474"/>
            <a:ext cx="5842932" cy="149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942" b="1" spc="58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-Lectura de imágenes</a:t>
            </a:r>
          </a:p>
          <a:p>
            <a:pPr algn="l">
              <a:lnSpc>
                <a:spcPts val="2942"/>
              </a:lnSpc>
            </a:pPr>
            <a:r>
              <a:rPr lang="en-US" sz="2942" b="1" spc="58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-Reconocer su foto y su nombre(mayúsculas)</a:t>
            </a:r>
          </a:p>
          <a:p>
            <a:pPr algn="l">
              <a:lnSpc>
                <a:spcPts val="2942"/>
              </a:lnSpc>
            </a:pPr>
            <a:r>
              <a:rPr lang="en-US" sz="2942" b="1" spc="58">
                <a:solidFill>
                  <a:srgbClr val="559770"/>
                </a:solidFill>
                <a:latin typeface="Bakerie Bold"/>
                <a:ea typeface="Bakerie Bold"/>
                <a:cs typeface="Bakerie Bold"/>
                <a:sym typeface="Bakerie Bold"/>
              </a:rPr>
              <a:t>-Descubrir diferentes ténicas plásticas</a:t>
            </a:r>
          </a:p>
          <a:p>
            <a:pPr algn="l">
              <a:lnSpc>
                <a:spcPts val="2942"/>
              </a:lnSpc>
            </a:pPr>
            <a:endParaRPr lang="en-US" sz="2942" b="1" spc="58">
              <a:solidFill>
                <a:srgbClr val="559770"/>
              </a:solidFill>
              <a:latin typeface="Bakerie Bold"/>
              <a:ea typeface="Bakerie Bold"/>
              <a:cs typeface="Bakerie Bold"/>
              <a:sym typeface="Bakerie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32538" y="2268093"/>
            <a:ext cx="6022924" cy="9447724"/>
          </a:xfrm>
          <a:custGeom>
            <a:avLst/>
            <a:gdLst/>
            <a:ahLst/>
            <a:cxnLst/>
            <a:rect l="l" t="t" r="r" b="b"/>
            <a:pathLst>
              <a:path w="6022924" h="9447724">
                <a:moveTo>
                  <a:pt x="0" y="0"/>
                </a:moveTo>
                <a:lnTo>
                  <a:pt x="6022924" y="0"/>
                </a:lnTo>
                <a:lnTo>
                  <a:pt x="6022924" y="9447723"/>
                </a:lnTo>
                <a:lnTo>
                  <a:pt x="0" y="9447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674238" y="139653"/>
            <a:ext cx="4086810" cy="855086"/>
            <a:chOff x="0" y="0"/>
            <a:chExt cx="6305741" cy="1319354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5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6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5" name="Freeform 5"/>
          <p:cNvSpPr/>
          <p:nvPr/>
        </p:nvSpPr>
        <p:spPr>
          <a:xfrm rot="-9034031">
            <a:off x="5065755" y="997214"/>
            <a:ext cx="3769987" cy="1065021"/>
          </a:xfrm>
          <a:custGeom>
            <a:avLst/>
            <a:gdLst/>
            <a:ahLst/>
            <a:cxnLst/>
            <a:rect l="l" t="t" r="r" b="b"/>
            <a:pathLst>
              <a:path w="3769987" h="1065021">
                <a:moveTo>
                  <a:pt x="0" y="0"/>
                </a:moveTo>
                <a:lnTo>
                  <a:pt x="3769987" y="0"/>
                </a:lnTo>
                <a:lnTo>
                  <a:pt x="3769987" y="1065021"/>
                </a:lnTo>
                <a:lnTo>
                  <a:pt x="0" y="1065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12739141" y="1819120"/>
            <a:ext cx="4291657" cy="897946"/>
            <a:chOff x="0" y="0"/>
            <a:chExt cx="6305741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5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6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Freeform 8"/>
          <p:cNvSpPr/>
          <p:nvPr/>
        </p:nvSpPr>
        <p:spPr>
          <a:xfrm rot="-823032">
            <a:off x="10295903" y="2505245"/>
            <a:ext cx="2070542" cy="584928"/>
          </a:xfrm>
          <a:custGeom>
            <a:avLst/>
            <a:gdLst/>
            <a:ahLst/>
            <a:cxnLst/>
            <a:rect l="l" t="t" r="r" b="b"/>
            <a:pathLst>
              <a:path w="2070542" h="584928">
                <a:moveTo>
                  <a:pt x="0" y="0"/>
                </a:moveTo>
                <a:lnTo>
                  <a:pt x="2070542" y="0"/>
                </a:lnTo>
                <a:lnTo>
                  <a:pt x="2070542" y="584928"/>
                </a:lnTo>
                <a:lnTo>
                  <a:pt x="0" y="58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1514407" y="6053496"/>
            <a:ext cx="4291657" cy="897946"/>
            <a:chOff x="0" y="0"/>
            <a:chExt cx="6305741" cy="1319354"/>
          </a:xfrm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5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6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1" name="Freeform 11"/>
          <p:cNvSpPr/>
          <p:nvPr/>
        </p:nvSpPr>
        <p:spPr>
          <a:xfrm rot="-9034031" flipV="1">
            <a:off x="5363133" y="6959562"/>
            <a:ext cx="1579911" cy="446325"/>
          </a:xfrm>
          <a:custGeom>
            <a:avLst/>
            <a:gdLst/>
            <a:ahLst/>
            <a:cxnLst/>
            <a:rect l="l" t="t" r="r" b="b"/>
            <a:pathLst>
              <a:path w="1579911" h="446325">
                <a:moveTo>
                  <a:pt x="0" y="446325"/>
                </a:moveTo>
                <a:lnTo>
                  <a:pt x="1579911" y="446325"/>
                </a:lnTo>
                <a:lnTo>
                  <a:pt x="1579911" y="0"/>
                </a:lnTo>
                <a:lnTo>
                  <a:pt x="0" y="0"/>
                </a:lnTo>
                <a:lnTo>
                  <a:pt x="0" y="44632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6300" y="4145420"/>
            <a:ext cx="2677315" cy="1828513"/>
          </a:xfrm>
          <a:custGeom>
            <a:avLst/>
            <a:gdLst/>
            <a:ahLst/>
            <a:cxnLst/>
            <a:rect l="l" t="t" r="r" b="b"/>
            <a:pathLst>
              <a:path w="2677315" h="1828513">
                <a:moveTo>
                  <a:pt x="0" y="0"/>
                </a:moveTo>
                <a:lnTo>
                  <a:pt x="2677315" y="0"/>
                </a:lnTo>
                <a:lnTo>
                  <a:pt x="2677315" y="1828513"/>
                </a:lnTo>
                <a:lnTo>
                  <a:pt x="0" y="182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 t="-8525" r="-31998" b="-8525"/>
            </a:stretch>
          </a:blipFill>
        </p:spPr>
      </p:sp>
      <p:sp>
        <p:nvSpPr>
          <p:cNvPr id="13" name="Freeform 13"/>
          <p:cNvSpPr/>
          <p:nvPr/>
        </p:nvSpPr>
        <p:spPr>
          <a:xfrm rot="-334664">
            <a:off x="10223756" y="254192"/>
            <a:ext cx="2464463" cy="2208775"/>
          </a:xfrm>
          <a:custGeom>
            <a:avLst/>
            <a:gdLst/>
            <a:ahLst/>
            <a:cxnLst/>
            <a:rect l="l" t="t" r="r" b="b"/>
            <a:pathLst>
              <a:path w="2464463" h="2208775">
                <a:moveTo>
                  <a:pt x="0" y="0"/>
                </a:moveTo>
                <a:lnTo>
                  <a:pt x="2464463" y="0"/>
                </a:lnTo>
                <a:lnTo>
                  <a:pt x="2464463" y="2208776"/>
                </a:lnTo>
                <a:lnTo>
                  <a:pt x="0" y="22087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29836" y="8582108"/>
            <a:ext cx="2192928" cy="1461038"/>
          </a:xfrm>
          <a:custGeom>
            <a:avLst/>
            <a:gdLst/>
            <a:ahLst/>
            <a:cxnLst/>
            <a:rect l="l" t="t" r="r" b="b"/>
            <a:pathLst>
              <a:path w="2192928" h="1461038">
                <a:moveTo>
                  <a:pt x="0" y="0"/>
                </a:moveTo>
                <a:lnTo>
                  <a:pt x="2192928" y="0"/>
                </a:lnTo>
                <a:lnTo>
                  <a:pt x="2192928" y="1461038"/>
                </a:lnTo>
                <a:lnTo>
                  <a:pt x="0" y="1461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4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752208" y="8197817"/>
            <a:ext cx="3100128" cy="2003458"/>
          </a:xfrm>
          <a:custGeom>
            <a:avLst/>
            <a:gdLst/>
            <a:ahLst/>
            <a:cxnLst/>
            <a:rect l="l" t="t" r="r" b="b"/>
            <a:pathLst>
              <a:path w="3100128" h="2003458">
                <a:moveTo>
                  <a:pt x="0" y="0"/>
                </a:moveTo>
                <a:lnTo>
                  <a:pt x="3100128" y="0"/>
                </a:lnTo>
                <a:lnTo>
                  <a:pt x="3100128" y="2003458"/>
                </a:lnTo>
                <a:lnTo>
                  <a:pt x="0" y="20034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6000"/>
            </a:blip>
            <a:stretch>
              <a:fillRect/>
            </a:stretch>
          </a:blipFill>
        </p:spPr>
      </p: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0068" r="10068"/>
          <a:stretch>
            <a:fillRect/>
          </a:stretch>
        </p:blipFill>
        <p:spPr>
          <a:xfrm>
            <a:off x="6995058" y="4736188"/>
            <a:ext cx="3536489" cy="249082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155462" y="2797709"/>
            <a:ext cx="5779585" cy="5291479"/>
            <a:chOff x="0" y="0"/>
            <a:chExt cx="1632493" cy="149462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32493" cy="1494623"/>
            </a:xfrm>
            <a:custGeom>
              <a:avLst/>
              <a:gdLst/>
              <a:ahLst/>
              <a:cxnLst/>
              <a:rect l="l" t="t" r="r" b="b"/>
              <a:pathLst>
                <a:path w="1632493" h="1494623">
                  <a:moveTo>
                    <a:pt x="68316" y="0"/>
                  </a:moveTo>
                  <a:lnTo>
                    <a:pt x="1564177" y="0"/>
                  </a:lnTo>
                  <a:cubicBezTo>
                    <a:pt x="1582295" y="0"/>
                    <a:pt x="1599672" y="7198"/>
                    <a:pt x="1612483" y="20009"/>
                  </a:cubicBezTo>
                  <a:cubicBezTo>
                    <a:pt x="1625295" y="32821"/>
                    <a:pt x="1632493" y="50197"/>
                    <a:pt x="1632493" y="68316"/>
                  </a:cubicBezTo>
                  <a:lnTo>
                    <a:pt x="1632493" y="1426307"/>
                  </a:lnTo>
                  <a:cubicBezTo>
                    <a:pt x="1632493" y="1464037"/>
                    <a:pt x="1601906" y="1494623"/>
                    <a:pt x="1564177" y="1494623"/>
                  </a:cubicBezTo>
                  <a:lnTo>
                    <a:pt x="68316" y="1494623"/>
                  </a:lnTo>
                  <a:cubicBezTo>
                    <a:pt x="50197" y="1494623"/>
                    <a:pt x="32821" y="1487425"/>
                    <a:pt x="20009" y="1474614"/>
                  </a:cubicBezTo>
                  <a:cubicBezTo>
                    <a:pt x="7198" y="1461802"/>
                    <a:pt x="0" y="1444426"/>
                    <a:pt x="0" y="1426307"/>
                  </a:cubicBezTo>
                  <a:lnTo>
                    <a:pt x="0" y="68316"/>
                  </a:lnTo>
                  <a:cubicBezTo>
                    <a:pt x="0" y="50197"/>
                    <a:pt x="7198" y="32821"/>
                    <a:pt x="20009" y="20009"/>
                  </a:cubicBezTo>
                  <a:cubicBezTo>
                    <a:pt x="32821" y="7198"/>
                    <a:pt x="50197" y="0"/>
                    <a:pt x="68316" y="0"/>
                  </a:cubicBezTo>
                  <a:close/>
                </a:path>
              </a:pathLst>
            </a:custGeom>
            <a:solidFill>
              <a:srgbClr val="FFFFFF">
                <a:alpha val="42745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632493" cy="1542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97606" y="1298050"/>
            <a:ext cx="5879730" cy="328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6"/>
              </a:lnSpc>
            </a:pPr>
            <a:r>
              <a:rPr lang="en-US" sz="2596" spc="5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-En la clase aprendemos a través de diferentes juegos, va a ser la principal actividad que van a realizar cada día.</a:t>
            </a:r>
          </a:p>
          <a:p>
            <a:pPr algn="l">
              <a:lnSpc>
                <a:spcPts val="2596"/>
              </a:lnSpc>
            </a:pPr>
            <a:endParaRPr lang="en-US" sz="2596" spc="51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596"/>
              </a:lnSpc>
            </a:pPr>
            <a:r>
              <a:rPr lang="en-US" sz="2596" spc="5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.-El juego va a permitir que se desarrolle el aprendizaje ya que los niños para aprender necesitan explorar, descubrir, curiosear…lo cual consiguen jugando</a:t>
            </a:r>
          </a:p>
          <a:p>
            <a:pPr algn="l">
              <a:lnSpc>
                <a:spcPts val="2596"/>
              </a:lnSpc>
            </a:pPr>
            <a:endParaRPr lang="en-US" sz="2596" spc="51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486414" y="1137614"/>
            <a:ext cx="5990922" cy="3307993"/>
            <a:chOff x="0" y="0"/>
            <a:chExt cx="1645699" cy="9087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45699" cy="908701"/>
            </a:xfrm>
            <a:custGeom>
              <a:avLst/>
              <a:gdLst/>
              <a:ahLst/>
              <a:cxnLst/>
              <a:rect l="l" t="t" r="r" b="b"/>
              <a:pathLst>
                <a:path w="1645699" h="908701">
                  <a:moveTo>
                    <a:pt x="65906" y="0"/>
                  </a:moveTo>
                  <a:lnTo>
                    <a:pt x="1579793" y="0"/>
                  </a:lnTo>
                  <a:cubicBezTo>
                    <a:pt x="1616191" y="0"/>
                    <a:pt x="1645699" y="29507"/>
                    <a:pt x="1645699" y="65906"/>
                  </a:cubicBezTo>
                  <a:lnTo>
                    <a:pt x="1645699" y="842795"/>
                  </a:lnTo>
                  <a:cubicBezTo>
                    <a:pt x="1645699" y="879194"/>
                    <a:pt x="1616191" y="908701"/>
                    <a:pt x="1579793" y="908701"/>
                  </a:cubicBezTo>
                  <a:lnTo>
                    <a:pt x="65906" y="908701"/>
                  </a:lnTo>
                  <a:cubicBezTo>
                    <a:pt x="29507" y="908701"/>
                    <a:pt x="0" y="879194"/>
                    <a:pt x="0" y="842795"/>
                  </a:cubicBezTo>
                  <a:lnTo>
                    <a:pt x="0" y="65906"/>
                  </a:lnTo>
                  <a:cubicBezTo>
                    <a:pt x="0" y="29507"/>
                    <a:pt x="29507" y="0"/>
                    <a:pt x="65906" y="0"/>
                  </a:cubicBezTo>
                  <a:close/>
                </a:path>
              </a:pathLst>
            </a:custGeom>
            <a:solidFill>
              <a:srgbClr val="FFFFFF">
                <a:alpha val="34902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645699" cy="956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74238" y="7056217"/>
            <a:ext cx="4658475" cy="1333916"/>
            <a:chOff x="0" y="0"/>
            <a:chExt cx="1307129" cy="3742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7129" cy="374286"/>
            </a:xfrm>
            <a:custGeom>
              <a:avLst/>
              <a:gdLst/>
              <a:ahLst/>
              <a:cxnLst/>
              <a:rect l="l" t="t" r="r" b="b"/>
              <a:pathLst>
                <a:path w="1307129" h="374286">
                  <a:moveTo>
                    <a:pt x="84757" y="0"/>
                  </a:moveTo>
                  <a:lnTo>
                    <a:pt x="1222372" y="0"/>
                  </a:lnTo>
                  <a:cubicBezTo>
                    <a:pt x="1244851" y="0"/>
                    <a:pt x="1266409" y="8930"/>
                    <a:pt x="1282304" y="24825"/>
                  </a:cubicBezTo>
                  <a:cubicBezTo>
                    <a:pt x="1298199" y="40720"/>
                    <a:pt x="1307129" y="62278"/>
                    <a:pt x="1307129" y="84757"/>
                  </a:cubicBezTo>
                  <a:lnTo>
                    <a:pt x="1307129" y="289529"/>
                  </a:lnTo>
                  <a:cubicBezTo>
                    <a:pt x="1307129" y="312008"/>
                    <a:pt x="1298199" y="333566"/>
                    <a:pt x="1282304" y="349461"/>
                  </a:cubicBezTo>
                  <a:cubicBezTo>
                    <a:pt x="1266409" y="365356"/>
                    <a:pt x="1244851" y="374286"/>
                    <a:pt x="1222372" y="374286"/>
                  </a:cubicBezTo>
                  <a:lnTo>
                    <a:pt x="84757" y="374286"/>
                  </a:lnTo>
                  <a:cubicBezTo>
                    <a:pt x="62278" y="374286"/>
                    <a:pt x="40720" y="365356"/>
                    <a:pt x="24825" y="349461"/>
                  </a:cubicBezTo>
                  <a:cubicBezTo>
                    <a:pt x="8930" y="333566"/>
                    <a:pt x="0" y="312008"/>
                    <a:pt x="0" y="289529"/>
                  </a:cubicBezTo>
                  <a:lnTo>
                    <a:pt x="0" y="84757"/>
                  </a:lnTo>
                  <a:cubicBezTo>
                    <a:pt x="0" y="62278"/>
                    <a:pt x="8930" y="40720"/>
                    <a:pt x="24825" y="24825"/>
                  </a:cubicBezTo>
                  <a:cubicBezTo>
                    <a:pt x="40720" y="8930"/>
                    <a:pt x="62278" y="0"/>
                    <a:pt x="84757" y="0"/>
                  </a:cubicBezTo>
                  <a:close/>
                </a:path>
              </a:pathLst>
            </a:custGeom>
            <a:solidFill>
              <a:srgbClr val="FFFFFF">
                <a:alpha val="27843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307129" cy="421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855619" y="994739"/>
            <a:ext cx="1356594" cy="1251458"/>
          </a:xfrm>
          <a:custGeom>
            <a:avLst/>
            <a:gdLst/>
            <a:ahLst/>
            <a:cxnLst/>
            <a:rect l="l" t="t" r="r" b="b"/>
            <a:pathLst>
              <a:path w="1356594" h="1251458">
                <a:moveTo>
                  <a:pt x="0" y="0"/>
                </a:moveTo>
                <a:lnTo>
                  <a:pt x="1356594" y="0"/>
                </a:lnTo>
                <a:lnTo>
                  <a:pt x="1356594" y="1251458"/>
                </a:lnTo>
                <a:lnTo>
                  <a:pt x="0" y="1251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03365" y="5973933"/>
            <a:ext cx="980368" cy="977509"/>
          </a:xfrm>
          <a:custGeom>
            <a:avLst/>
            <a:gdLst/>
            <a:ahLst/>
            <a:cxnLst/>
            <a:rect l="l" t="t" r="r" b="b"/>
            <a:pathLst>
              <a:path w="980368" h="977509">
                <a:moveTo>
                  <a:pt x="0" y="0"/>
                </a:moveTo>
                <a:lnTo>
                  <a:pt x="980368" y="0"/>
                </a:lnTo>
                <a:lnTo>
                  <a:pt x="980368" y="977509"/>
                </a:lnTo>
                <a:lnTo>
                  <a:pt x="0" y="9775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961228">
            <a:off x="3919199" y="381138"/>
            <a:ext cx="1083804" cy="646218"/>
          </a:xfrm>
          <a:custGeom>
            <a:avLst/>
            <a:gdLst/>
            <a:ahLst/>
            <a:cxnLst/>
            <a:rect l="l" t="t" r="r" b="b"/>
            <a:pathLst>
              <a:path w="1083804" h="646218">
                <a:moveTo>
                  <a:pt x="0" y="0"/>
                </a:moveTo>
                <a:lnTo>
                  <a:pt x="1083804" y="0"/>
                </a:lnTo>
                <a:lnTo>
                  <a:pt x="1083804" y="646218"/>
                </a:lnTo>
                <a:lnTo>
                  <a:pt x="0" y="6462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103365" y="382924"/>
            <a:ext cx="3228557" cy="43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2"/>
              </a:lnSpc>
            </a:pPr>
            <a:r>
              <a:rPr lang="en-US" sz="3332" spc="66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 CLASE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950749" y="3621849"/>
            <a:ext cx="4172116" cy="809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6063" spc="121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JUEGOS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89777" y="2061709"/>
            <a:ext cx="339038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 dirty="0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CONFLICTOS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44917" y="2930353"/>
            <a:ext cx="5718200" cy="499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6"/>
              </a:lnSpc>
            </a:pPr>
            <a:r>
              <a:rPr lang="en-US" sz="2326" spc="4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-Suelen surgir conflictos que no resuelven de forma adecuada </a:t>
            </a:r>
          </a:p>
          <a:p>
            <a:pPr algn="l">
              <a:lnSpc>
                <a:spcPts val="2326"/>
              </a:lnSpc>
            </a:pPr>
            <a:endParaRPr lang="en-US" sz="2326" spc="46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326"/>
              </a:lnSpc>
            </a:pPr>
            <a:r>
              <a:rPr lang="en-US" sz="2326" spc="4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-Es parte del proceso de socialización, que se trabaja e intermedia. </a:t>
            </a:r>
          </a:p>
          <a:p>
            <a:pPr algn="l">
              <a:lnSpc>
                <a:spcPts val="2326"/>
              </a:lnSpc>
            </a:pPr>
            <a:endParaRPr lang="en-US" sz="2326" spc="46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326"/>
              </a:lnSpc>
            </a:pPr>
            <a:r>
              <a:rPr lang="en-US" sz="2326" spc="4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-Los conflictos infantiles están exentos de la intencionalidad que los adultos incoscientemente le atribuimos. </a:t>
            </a:r>
          </a:p>
          <a:p>
            <a:pPr algn="l">
              <a:lnSpc>
                <a:spcPts val="2326"/>
              </a:lnSpc>
            </a:pPr>
            <a:endParaRPr lang="en-US" sz="2326" spc="46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marL="502237" lvl="1" indent="-251119" algn="l">
              <a:lnSpc>
                <a:spcPts val="2326"/>
              </a:lnSpc>
              <a:buFont typeface="Arial"/>
              <a:buChar char="•"/>
            </a:pPr>
            <a:r>
              <a:rPr lang="en-US" sz="2326" spc="4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Por favor, recurramos al diálogo, no animando nunca a l@s niñ@s a pegar.</a:t>
            </a:r>
          </a:p>
          <a:p>
            <a:pPr algn="l">
              <a:lnSpc>
                <a:spcPts val="2326"/>
              </a:lnSpc>
            </a:pPr>
            <a:endParaRPr lang="en-US" sz="2326" spc="46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326"/>
              </a:lnSpc>
            </a:pPr>
            <a:r>
              <a:rPr lang="en-US" sz="2326" spc="46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-Si os preocupa algún tema sobre algún conflicto surgido o alguna otra incidencia en el aula, hablad con la tutora sin la presencia de vuestro/a hijo/a.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65043" y="6296085"/>
            <a:ext cx="339038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 EL PATIO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91187" y="7264162"/>
            <a:ext cx="4922589" cy="1125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9"/>
              </a:lnSpc>
            </a:pPr>
            <a:r>
              <a:rPr lang="en-US" sz="2909" spc="58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-Será un juego no dirigido</a:t>
            </a:r>
          </a:p>
          <a:p>
            <a:pPr algn="l">
              <a:lnSpc>
                <a:spcPts val="2909"/>
              </a:lnSpc>
            </a:pPr>
            <a:r>
              <a:rPr lang="en-US" sz="2909" spc="58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-Es importante no os acerquéis a la valla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77598" y="4154621"/>
            <a:ext cx="11356257" cy="6132379"/>
          </a:xfrm>
          <a:custGeom>
            <a:avLst/>
            <a:gdLst/>
            <a:ahLst/>
            <a:cxnLst/>
            <a:rect l="l" t="t" r="r" b="b"/>
            <a:pathLst>
              <a:path w="11356257" h="6132379">
                <a:moveTo>
                  <a:pt x="0" y="0"/>
                </a:moveTo>
                <a:lnTo>
                  <a:pt x="11356257" y="0"/>
                </a:lnTo>
                <a:lnTo>
                  <a:pt x="11356257" y="6132379"/>
                </a:lnTo>
                <a:lnTo>
                  <a:pt x="0" y="6132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71378" y="4211570"/>
            <a:ext cx="3825860" cy="2462440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872" b="-1872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362">
            <a:off x="14085833" y="4837191"/>
            <a:ext cx="3373250" cy="2474329"/>
            <a:chOff x="0" y="0"/>
            <a:chExt cx="4198620" cy="3079750"/>
          </a:xfrm>
        </p:grpSpPr>
        <p:sp>
          <p:nvSpPr>
            <p:cNvPr id="6" name="Freeform 6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4"/>
              <a:stretch>
                <a:fillRect l="-4949" r="-494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0" y="1321459"/>
            <a:ext cx="4918371" cy="365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7"/>
              </a:lnSpc>
            </a:pPr>
            <a:r>
              <a:rPr lang="en-US" sz="2427" spc="48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-En el periodo de adaptación el horario será según su grupo.</a:t>
            </a:r>
          </a:p>
          <a:p>
            <a:pPr algn="l">
              <a:lnSpc>
                <a:spcPts val="2427"/>
              </a:lnSpc>
            </a:pPr>
            <a:r>
              <a:rPr lang="en-US" sz="2427" spc="48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-El jueves “ensayaremos” donde y como harán fila en la entradas y en la salida dónde se colocaran durante todo el curso</a:t>
            </a:r>
          </a:p>
          <a:p>
            <a:pPr algn="l">
              <a:lnSpc>
                <a:spcPts val="2427"/>
              </a:lnSpc>
            </a:pPr>
            <a:r>
              <a:rPr lang="en-US" sz="2427" spc="48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-En la entrada se debe dejar que ellos se pongan en la fila y no entrar.</a:t>
            </a:r>
          </a:p>
          <a:p>
            <a:pPr algn="l">
              <a:lnSpc>
                <a:spcPts val="2427"/>
              </a:lnSpc>
            </a:pPr>
            <a:r>
              <a:rPr lang="en-US" sz="2427" spc="48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-En la salida, salen en fila, yo voy nombrando por orden y una vez vea quien le recoge se lo entrego.</a:t>
            </a:r>
          </a:p>
        </p:txBody>
      </p:sp>
      <p:sp>
        <p:nvSpPr>
          <p:cNvPr id="8" name="Freeform 8"/>
          <p:cNvSpPr/>
          <p:nvPr/>
        </p:nvSpPr>
        <p:spPr>
          <a:xfrm>
            <a:off x="3676031" y="-791384"/>
            <a:ext cx="2604947" cy="2947166"/>
          </a:xfrm>
          <a:custGeom>
            <a:avLst/>
            <a:gdLst/>
            <a:ahLst/>
            <a:cxnLst/>
            <a:rect l="l" t="t" r="r" b="b"/>
            <a:pathLst>
              <a:path w="2604947" h="2947166">
                <a:moveTo>
                  <a:pt x="0" y="0"/>
                </a:moveTo>
                <a:lnTo>
                  <a:pt x="2604947" y="0"/>
                </a:lnTo>
                <a:lnTo>
                  <a:pt x="2604947" y="2947166"/>
                </a:lnTo>
                <a:lnTo>
                  <a:pt x="0" y="2947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-5893" t="-5817" r="-5893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850309" y="6783971"/>
            <a:ext cx="3467998" cy="2543828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6"/>
              <a:stretch>
                <a:fillRect t="-52111" b="-5211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725675" y="7558212"/>
            <a:ext cx="3373250" cy="2474329"/>
            <a:chOff x="0" y="0"/>
            <a:chExt cx="4198620" cy="3079750"/>
          </a:xfrm>
        </p:grpSpPr>
        <p:sp>
          <p:nvSpPr>
            <p:cNvPr id="12" name="Freeform 12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7"/>
              <a:stretch>
                <a:fillRect l="-5156" r="-515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089917" y="99137"/>
            <a:ext cx="1102547" cy="741922"/>
          </a:xfrm>
          <a:custGeom>
            <a:avLst/>
            <a:gdLst/>
            <a:ahLst/>
            <a:cxnLst/>
            <a:rect l="l" t="t" r="r" b="b"/>
            <a:pathLst>
              <a:path w="1102547" h="741922">
                <a:moveTo>
                  <a:pt x="0" y="0"/>
                </a:moveTo>
                <a:lnTo>
                  <a:pt x="1102548" y="0"/>
                </a:lnTo>
                <a:lnTo>
                  <a:pt x="1102548" y="741923"/>
                </a:lnTo>
                <a:lnTo>
                  <a:pt x="0" y="7419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96535">
            <a:off x="8691057" y="841060"/>
            <a:ext cx="905886" cy="885503"/>
          </a:xfrm>
          <a:custGeom>
            <a:avLst/>
            <a:gdLst/>
            <a:ahLst/>
            <a:cxnLst/>
            <a:rect l="l" t="t" r="r" b="b"/>
            <a:pathLst>
              <a:path w="905886" h="885503">
                <a:moveTo>
                  <a:pt x="0" y="0"/>
                </a:moveTo>
                <a:lnTo>
                  <a:pt x="905886" y="0"/>
                </a:lnTo>
                <a:lnTo>
                  <a:pt x="905886" y="885503"/>
                </a:lnTo>
                <a:lnTo>
                  <a:pt x="0" y="885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67995" y="8213705"/>
            <a:ext cx="2362892" cy="1044595"/>
          </a:xfrm>
          <a:custGeom>
            <a:avLst/>
            <a:gdLst/>
            <a:ahLst/>
            <a:cxnLst/>
            <a:rect l="l" t="t" r="r" b="b"/>
            <a:pathLst>
              <a:path w="2362892" h="1044595">
                <a:moveTo>
                  <a:pt x="0" y="0"/>
                </a:moveTo>
                <a:lnTo>
                  <a:pt x="2362892" y="0"/>
                </a:lnTo>
                <a:lnTo>
                  <a:pt x="2362892" y="1044595"/>
                </a:lnTo>
                <a:lnTo>
                  <a:pt x="0" y="1044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367788" y="395685"/>
            <a:ext cx="814483" cy="878149"/>
          </a:xfrm>
          <a:custGeom>
            <a:avLst/>
            <a:gdLst/>
            <a:ahLst/>
            <a:cxnLst/>
            <a:rect l="l" t="t" r="r" b="b"/>
            <a:pathLst>
              <a:path w="814483" h="878149">
                <a:moveTo>
                  <a:pt x="0" y="0"/>
                </a:moveTo>
                <a:lnTo>
                  <a:pt x="814483" y="0"/>
                </a:lnTo>
                <a:lnTo>
                  <a:pt x="814483" y="878149"/>
                </a:lnTo>
                <a:lnTo>
                  <a:pt x="0" y="8781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71680" y="4981450"/>
            <a:ext cx="660055" cy="630078"/>
          </a:xfrm>
          <a:custGeom>
            <a:avLst/>
            <a:gdLst/>
            <a:ahLst/>
            <a:cxnLst/>
            <a:rect l="l" t="t" r="r" b="b"/>
            <a:pathLst>
              <a:path w="660055" h="630078">
                <a:moveTo>
                  <a:pt x="0" y="0"/>
                </a:moveTo>
                <a:lnTo>
                  <a:pt x="660056" y="0"/>
                </a:lnTo>
                <a:lnTo>
                  <a:pt x="660056" y="630078"/>
                </a:lnTo>
                <a:lnTo>
                  <a:pt x="0" y="6300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593904" y="76603"/>
            <a:ext cx="4908302" cy="183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3"/>
              </a:lnSpc>
            </a:pPr>
            <a:r>
              <a:rPr lang="en-US" sz="5204" spc="104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Enfermedades infecto-contagiosa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6714" y="5114800"/>
            <a:ext cx="4171709" cy="104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0"/>
              </a:lnSpc>
            </a:pPr>
            <a:r>
              <a:rPr lang="en-US" sz="4423" spc="88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Autonomía:</a:t>
            </a:r>
          </a:p>
          <a:p>
            <a:pPr algn="l">
              <a:lnSpc>
                <a:spcPts val="3980"/>
              </a:lnSpc>
            </a:pPr>
            <a:endParaRPr lang="en-US" sz="4423" spc="88">
              <a:solidFill>
                <a:srgbClr val="FFFFFF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27742" y="1907251"/>
            <a:ext cx="4823322" cy="626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2380" spc="47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-Deberán permanecer en casa hasta que el médico indique que no existe riesgo de contagio para los demás.</a:t>
            </a:r>
          </a:p>
          <a:p>
            <a:pPr algn="l">
              <a:lnSpc>
                <a:spcPts val="2380"/>
              </a:lnSpc>
            </a:pPr>
            <a:r>
              <a:rPr lang="en-US" sz="2380" spc="47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 </a:t>
            </a:r>
          </a:p>
          <a:p>
            <a:pPr algn="l">
              <a:lnSpc>
                <a:spcPts val="2380"/>
              </a:lnSpc>
            </a:pPr>
            <a:r>
              <a:rPr lang="en-US" sz="2380" spc="47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-Si vuestro hijo/a, durante la jornada escolar, tuviese fiebre, vómitos, diarrea, tiene algún accidente…etc seréis avisados telefónicamente </a:t>
            </a:r>
          </a:p>
          <a:p>
            <a:pPr algn="l">
              <a:lnSpc>
                <a:spcPts val="2380"/>
              </a:lnSpc>
            </a:pPr>
            <a:endParaRPr lang="en-US" sz="2380" spc="47">
              <a:solidFill>
                <a:srgbClr val="DD101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380"/>
              </a:lnSpc>
            </a:pPr>
            <a:r>
              <a:rPr lang="en-US" sz="2380" spc="47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-Evitad la asistencia de los niños al colegio si se encuentra en alguna de estas circunstancias. </a:t>
            </a:r>
          </a:p>
          <a:p>
            <a:pPr algn="l">
              <a:lnSpc>
                <a:spcPts val="2380"/>
              </a:lnSpc>
            </a:pPr>
            <a:endParaRPr lang="en-US" sz="2380" spc="47">
              <a:solidFill>
                <a:srgbClr val="DD101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380"/>
              </a:lnSpc>
            </a:pPr>
            <a:r>
              <a:rPr lang="en-US" sz="2380" spc="47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-Cualquier problema de salud, debe ser comunicado a sus tutoras </a:t>
            </a:r>
          </a:p>
          <a:p>
            <a:pPr algn="l">
              <a:lnSpc>
                <a:spcPts val="2380"/>
              </a:lnSpc>
            </a:pPr>
            <a:endParaRPr lang="en-US" sz="2380" spc="47">
              <a:solidFill>
                <a:srgbClr val="DD101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380"/>
              </a:lnSpc>
            </a:pPr>
            <a:r>
              <a:rPr lang="en-US" sz="2380" spc="47">
                <a:solidFill>
                  <a:srgbClr val="DD101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-No se administran medicamentos por parte de las tutoras.</a:t>
            </a:r>
          </a:p>
          <a:p>
            <a:pPr algn="l">
              <a:lnSpc>
                <a:spcPts val="2380"/>
              </a:lnSpc>
            </a:pPr>
            <a:endParaRPr lang="en-US" sz="2380" spc="47">
              <a:solidFill>
                <a:srgbClr val="DD101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2982" y="251537"/>
            <a:ext cx="4908302" cy="123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3"/>
              </a:lnSpc>
            </a:pPr>
            <a:r>
              <a:rPr lang="en-US" sz="5204" spc="104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Entradas y salidas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5590536"/>
            <a:ext cx="5021284" cy="497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7"/>
              </a:lnSpc>
            </a:pPr>
            <a:r>
              <a:rPr lang="en-US" sz="2477" spc="4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-Es importante que, en casa, vayan vistiéndose y desvistiéndose cada vez con menos ayuda, ganando en su autonomía.</a:t>
            </a:r>
          </a:p>
          <a:p>
            <a:pPr algn="l">
              <a:lnSpc>
                <a:spcPts val="2477"/>
              </a:lnSpc>
            </a:pPr>
            <a:r>
              <a:rPr lang="en-US" sz="2477" spc="4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-En el cole tendrán que calzarse y descalzarse solos, ponerse la chaqueta o el abrigo y, más adelante, deben aprender a abrocharse su abrigo. </a:t>
            </a:r>
          </a:p>
          <a:p>
            <a:pPr algn="l">
              <a:lnSpc>
                <a:spcPts val="2477"/>
              </a:lnSpc>
            </a:pPr>
            <a:r>
              <a:rPr lang="en-US" sz="2477" spc="4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-Los tirantes, cinturones, las zapatillas de cordones, etc dificultan mucho su día a día,mejor evitarlo.</a:t>
            </a:r>
          </a:p>
          <a:p>
            <a:pPr algn="l">
              <a:lnSpc>
                <a:spcPts val="2477"/>
              </a:lnSpc>
            </a:pPr>
            <a:r>
              <a:rPr lang="en-US" sz="2477" spc="4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-Importante todo marcado con nombre</a:t>
            </a:r>
          </a:p>
          <a:p>
            <a:pPr algn="l">
              <a:lnSpc>
                <a:spcPts val="2477"/>
              </a:lnSpc>
            </a:pPr>
            <a:endParaRPr lang="en-US" sz="2477" spc="49">
              <a:solidFill>
                <a:srgbClr val="FFFFFF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864156" y="152400"/>
            <a:ext cx="4908302" cy="6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3"/>
              </a:lnSpc>
            </a:pPr>
            <a:r>
              <a:rPr lang="en-US" sz="5204" spc="104">
                <a:solidFill>
                  <a:srgbClr val="55977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Media mañana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02206" y="851039"/>
            <a:ext cx="7785794" cy="393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8"/>
              </a:lnSpc>
            </a:pPr>
            <a:r>
              <a:rPr lang="en-US" sz="2088" spc="41">
                <a:solidFill>
                  <a:srgbClr val="55977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-Cada día dedicaremos unos minutos a tomar un “tentempié” que no sustituye al desayuno, por lo que los niños/as deberán desayunar adecuadamente antes de su incorporación al aula. Es importante que les preparéis pequeñas porciones para poder ajustarnos a los horarios. </a:t>
            </a:r>
          </a:p>
          <a:p>
            <a:pPr algn="l">
              <a:lnSpc>
                <a:spcPts val="2088"/>
              </a:lnSpc>
            </a:pPr>
            <a:endParaRPr lang="en-US" sz="2088" spc="41">
              <a:solidFill>
                <a:srgbClr val="55977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088"/>
              </a:lnSpc>
            </a:pPr>
            <a:r>
              <a:rPr lang="en-US" sz="2088" spc="41">
                <a:solidFill>
                  <a:srgbClr val="55977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 el colegio tenemos una organización de desayunos saludables.</a:t>
            </a:r>
          </a:p>
          <a:p>
            <a:pPr algn="l">
              <a:lnSpc>
                <a:spcPts val="2088"/>
              </a:lnSpc>
            </a:pPr>
            <a:r>
              <a:rPr lang="en-US" sz="2088" spc="41">
                <a:solidFill>
                  <a:srgbClr val="55977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LUNES:Lacteo y cereales-MARTES:Fruta-MIÉRCOLES:Bocadillo-JUEVES:Zumo o fruta-VIERNES:Libre</a:t>
            </a:r>
          </a:p>
          <a:p>
            <a:pPr algn="l">
              <a:lnSpc>
                <a:spcPts val="2088"/>
              </a:lnSpc>
            </a:pPr>
            <a:endParaRPr lang="en-US" sz="2088" spc="41">
              <a:solidFill>
                <a:srgbClr val="55977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088"/>
              </a:lnSpc>
            </a:pPr>
            <a:r>
              <a:rPr lang="en-US" sz="2088" spc="41">
                <a:solidFill>
                  <a:srgbClr val="55977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-NO está permitido que traigan chucherías,snacks,... a clase.</a:t>
            </a:r>
          </a:p>
          <a:p>
            <a:pPr algn="l">
              <a:lnSpc>
                <a:spcPts val="2088"/>
              </a:lnSpc>
            </a:pPr>
            <a:endParaRPr lang="en-US" sz="2088" spc="41">
              <a:solidFill>
                <a:srgbClr val="55977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088"/>
              </a:lnSpc>
            </a:pPr>
            <a:r>
              <a:rPr lang="en-US" sz="2088" spc="41">
                <a:solidFill>
                  <a:srgbClr val="55977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-Informar de alergias, intolerancias...</a:t>
            </a:r>
          </a:p>
          <a:p>
            <a:pPr algn="l">
              <a:lnSpc>
                <a:spcPts val="2088"/>
              </a:lnSpc>
            </a:pPr>
            <a:endParaRPr lang="en-US" sz="2088" spc="41">
              <a:solidFill>
                <a:srgbClr val="55977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l">
              <a:lnSpc>
                <a:spcPts val="2088"/>
              </a:lnSpc>
            </a:pPr>
            <a:endParaRPr lang="en-US" sz="2088" spc="41">
              <a:solidFill>
                <a:srgbClr val="55977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3167" y="4979452"/>
            <a:ext cx="3947324" cy="3604204"/>
            <a:chOff x="0" y="0"/>
            <a:chExt cx="1134595" cy="1035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25638" y="2336395"/>
            <a:ext cx="2102382" cy="2919976"/>
          </a:xfrm>
          <a:custGeom>
            <a:avLst/>
            <a:gdLst/>
            <a:ahLst/>
            <a:cxnLst/>
            <a:rect l="l" t="t" r="r" b="b"/>
            <a:pathLst>
              <a:path w="2102382" h="2919976">
                <a:moveTo>
                  <a:pt x="0" y="0"/>
                </a:moveTo>
                <a:lnTo>
                  <a:pt x="2102382" y="0"/>
                </a:lnTo>
                <a:lnTo>
                  <a:pt x="2102382" y="2919976"/>
                </a:lnTo>
                <a:lnTo>
                  <a:pt x="0" y="2919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27359" y="2440818"/>
            <a:ext cx="2702682" cy="2702682"/>
          </a:xfrm>
          <a:custGeom>
            <a:avLst/>
            <a:gdLst/>
            <a:ahLst/>
            <a:cxnLst/>
            <a:rect l="l" t="t" r="r" b="b"/>
            <a:pathLst>
              <a:path w="2702682" h="2702682">
                <a:moveTo>
                  <a:pt x="0" y="0"/>
                </a:moveTo>
                <a:lnTo>
                  <a:pt x="2702682" y="0"/>
                </a:lnTo>
                <a:lnTo>
                  <a:pt x="2702682" y="2702682"/>
                </a:lnTo>
                <a:lnTo>
                  <a:pt x="0" y="2702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35098" y="2048166"/>
            <a:ext cx="2364046" cy="3208205"/>
          </a:xfrm>
          <a:custGeom>
            <a:avLst/>
            <a:gdLst/>
            <a:ahLst/>
            <a:cxnLst/>
            <a:rect l="l" t="t" r="r" b="b"/>
            <a:pathLst>
              <a:path w="2364046" h="3208205">
                <a:moveTo>
                  <a:pt x="0" y="0"/>
                </a:moveTo>
                <a:lnTo>
                  <a:pt x="2364046" y="0"/>
                </a:lnTo>
                <a:lnTo>
                  <a:pt x="2364046" y="3208205"/>
                </a:lnTo>
                <a:lnTo>
                  <a:pt x="0" y="320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542527" y="5451454"/>
            <a:ext cx="5638711" cy="38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900" spc="58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CUMPLEAÑOS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705038" y="4979452"/>
            <a:ext cx="3947324" cy="3604204"/>
            <a:chOff x="0" y="0"/>
            <a:chExt cx="1134595" cy="10359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859344" y="5303996"/>
            <a:ext cx="5638711" cy="38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900" spc="58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HALLOWEEN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943459" y="4979452"/>
            <a:ext cx="3947324" cy="3604204"/>
            <a:chOff x="0" y="0"/>
            <a:chExt cx="1134595" cy="10359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233387" y="5451454"/>
            <a:ext cx="3212087" cy="27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706" spc="54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Antes de las vacaciones de Navidad realizaremos actividades. aún están por precisar,os iremos informando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97766" y="5086190"/>
            <a:ext cx="5638711" cy="38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900" spc="58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NAVIDAD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529293" y="5038565"/>
            <a:ext cx="3947324" cy="3604204"/>
            <a:chOff x="0" y="0"/>
            <a:chExt cx="1134595" cy="10359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5206480" y="263693"/>
            <a:ext cx="7318595" cy="150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14519" lvl="1" indent="-707259" algn="l">
              <a:lnSpc>
                <a:spcPts val="5896"/>
              </a:lnSpc>
              <a:buFont typeface="Arial"/>
              <a:buChar char="•"/>
            </a:pPr>
            <a:r>
              <a:rPr lang="en-US" sz="6551" spc="131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Otras </a:t>
            </a:r>
          </a:p>
          <a:p>
            <a:pPr marL="1414519" lvl="1" indent="-707259" algn="l">
              <a:lnSpc>
                <a:spcPts val="5896"/>
              </a:lnSpc>
              <a:buFont typeface="Arial"/>
              <a:buChar char="•"/>
            </a:pPr>
            <a:r>
              <a:rPr lang="en-US" sz="6551" spc="131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actividades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5238" y="5887065"/>
            <a:ext cx="3703182" cy="269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8"/>
              </a:lnSpc>
            </a:pPr>
            <a:r>
              <a:rPr lang="en-US" sz="2388" spc="47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-Los cumpleaños los celebraremos en clase con una fiesta donde les pondremos una corona y bailaran canciones mientras desayunan.</a:t>
            </a:r>
          </a:p>
          <a:p>
            <a:pPr algn="ctr">
              <a:lnSpc>
                <a:spcPts val="2388"/>
              </a:lnSpc>
            </a:pPr>
            <a:r>
              <a:rPr lang="en-US" sz="2388" spc="47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-No DEBEN traer nada para repartir.</a:t>
            </a:r>
          </a:p>
          <a:p>
            <a:pPr algn="ctr">
              <a:lnSpc>
                <a:spcPts val="2388"/>
              </a:lnSpc>
            </a:pPr>
            <a:endParaRPr lang="en-US" sz="2388" spc="47">
              <a:solidFill>
                <a:srgbClr val="844B36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096184" y="6013899"/>
            <a:ext cx="2836448" cy="21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7"/>
              </a:lnSpc>
            </a:pPr>
            <a:r>
              <a:rPr lang="en-US" sz="2467" spc="49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Celebraremos Halloween mediante actividades donde les ayudamos a tratar algunos miedos y ese día vienen disfrazados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83599" y="5233648"/>
            <a:ext cx="5638711" cy="38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900" spc="58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DÍAS NO LECTIVOS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47213" y="5669259"/>
            <a:ext cx="3059588" cy="291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8"/>
              </a:lnSpc>
            </a:pPr>
            <a:r>
              <a:rPr lang="en-US" sz="2578" spc="51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-Viernes 12 de septiembre</a:t>
            </a:r>
          </a:p>
          <a:p>
            <a:pPr algn="ctr">
              <a:lnSpc>
                <a:spcPts val="2578"/>
              </a:lnSpc>
            </a:pPr>
            <a:r>
              <a:rPr lang="en-US" sz="2578" spc="51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-Lunes 13 de octubre</a:t>
            </a:r>
          </a:p>
          <a:p>
            <a:pPr algn="ctr">
              <a:lnSpc>
                <a:spcPts val="2578"/>
              </a:lnSpc>
            </a:pPr>
            <a:r>
              <a:rPr lang="en-US" sz="2578" spc="51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-Lunes 3 de noviembre</a:t>
            </a:r>
          </a:p>
          <a:p>
            <a:pPr algn="ctr">
              <a:lnSpc>
                <a:spcPts val="2578"/>
              </a:lnSpc>
            </a:pPr>
            <a:r>
              <a:rPr lang="en-US" sz="2578" spc="51">
                <a:solidFill>
                  <a:srgbClr val="844B36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-El lunes8 de diciembre (festivo nacional)</a:t>
            </a:r>
          </a:p>
          <a:p>
            <a:pPr algn="ctr">
              <a:lnSpc>
                <a:spcPts val="2578"/>
              </a:lnSpc>
            </a:pPr>
            <a:endParaRPr lang="en-US" sz="2578" spc="51">
              <a:solidFill>
                <a:srgbClr val="844B36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4488087" y="2208532"/>
            <a:ext cx="2177839" cy="2934968"/>
            <a:chOff x="0" y="0"/>
            <a:chExt cx="768723" cy="10359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68723" cy="1035971"/>
            </a:xfrm>
            <a:custGeom>
              <a:avLst/>
              <a:gdLst/>
              <a:ahLst/>
              <a:cxnLst/>
              <a:rect l="l" t="t" r="r" b="b"/>
              <a:pathLst>
                <a:path w="768723" h="1035971">
                  <a:moveTo>
                    <a:pt x="0" y="0"/>
                  </a:moveTo>
                  <a:lnTo>
                    <a:pt x="768723" y="0"/>
                  </a:lnTo>
                  <a:lnTo>
                    <a:pt x="768723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14780953" y="3521335"/>
            <a:ext cx="1592107" cy="1046810"/>
          </a:xfrm>
          <a:custGeom>
            <a:avLst/>
            <a:gdLst/>
            <a:ahLst/>
            <a:cxnLst/>
            <a:rect l="l" t="t" r="r" b="b"/>
            <a:pathLst>
              <a:path w="1592107" h="1046810">
                <a:moveTo>
                  <a:pt x="0" y="0"/>
                </a:moveTo>
                <a:lnTo>
                  <a:pt x="1592107" y="0"/>
                </a:lnTo>
                <a:lnTo>
                  <a:pt x="1592107" y="1046810"/>
                </a:lnTo>
                <a:lnTo>
                  <a:pt x="0" y="1046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2725603" y="2403428"/>
            <a:ext cx="13045820" cy="7006945"/>
            <a:chOff x="0" y="0"/>
            <a:chExt cx="2159071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9071" cy="1159643"/>
            </a:xfrm>
            <a:custGeom>
              <a:avLst/>
              <a:gdLst/>
              <a:ahLst/>
              <a:cxnLst/>
              <a:rect l="l" t="t" r="r" b="b"/>
              <a:pathLst>
                <a:path w="2159071" h="1159643">
                  <a:moveTo>
                    <a:pt x="0" y="0"/>
                  </a:moveTo>
                  <a:lnTo>
                    <a:pt x="2159071" y="0"/>
                  </a:lnTo>
                  <a:lnTo>
                    <a:pt x="2159071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 rot="-214300">
            <a:off x="4239347" y="3818286"/>
            <a:ext cx="1039039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206463">
            <a:off x="4303857" y="4761169"/>
            <a:ext cx="10534653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219682">
            <a:off x="4366428" y="5673502"/>
            <a:ext cx="1062367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280589">
            <a:off x="4360442" y="6700634"/>
            <a:ext cx="1063865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683102">
            <a:off x="2518782" y="6566653"/>
            <a:ext cx="5701952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294815">
            <a:off x="4505172" y="7724511"/>
            <a:ext cx="10498226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389145">
            <a:off x="10012027" y="487838"/>
            <a:ext cx="4753853" cy="2475874"/>
          </a:xfrm>
          <a:custGeom>
            <a:avLst/>
            <a:gdLst/>
            <a:ahLst/>
            <a:cxnLst/>
            <a:rect l="l" t="t" r="r" b="b"/>
            <a:pathLst>
              <a:path w="4753853" h="2475874">
                <a:moveTo>
                  <a:pt x="0" y="0"/>
                </a:moveTo>
                <a:lnTo>
                  <a:pt x="4753854" y="0"/>
                </a:lnTo>
                <a:lnTo>
                  <a:pt x="4753854" y="2475874"/>
                </a:lnTo>
                <a:lnTo>
                  <a:pt x="0" y="2475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22" r="-143" b="-2710"/>
            </a:stretch>
          </a:blipFill>
        </p:spPr>
      </p:sp>
      <p:sp>
        <p:nvSpPr>
          <p:cNvPr id="11" name="Freeform 11"/>
          <p:cNvSpPr/>
          <p:nvPr/>
        </p:nvSpPr>
        <p:spPr>
          <a:xfrm rot="-980609">
            <a:off x="13776381" y="8675183"/>
            <a:ext cx="3962564" cy="1015407"/>
          </a:xfrm>
          <a:custGeom>
            <a:avLst/>
            <a:gdLst/>
            <a:ahLst/>
            <a:cxnLst/>
            <a:rect l="l" t="t" r="r" b="b"/>
            <a:pathLst>
              <a:path w="3962564" h="1015407">
                <a:moveTo>
                  <a:pt x="0" y="0"/>
                </a:moveTo>
                <a:lnTo>
                  <a:pt x="3962564" y="0"/>
                </a:lnTo>
                <a:lnTo>
                  <a:pt x="3962564" y="1015407"/>
                </a:lnTo>
                <a:lnTo>
                  <a:pt x="0" y="101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17569">
            <a:off x="392953" y="1334328"/>
            <a:ext cx="5949208" cy="1576540"/>
          </a:xfrm>
          <a:custGeom>
            <a:avLst/>
            <a:gdLst/>
            <a:ahLst/>
            <a:cxnLst/>
            <a:rect l="l" t="t" r="r" b="b"/>
            <a:pathLst>
              <a:path w="5949208" h="1576540">
                <a:moveTo>
                  <a:pt x="0" y="0"/>
                </a:moveTo>
                <a:lnTo>
                  <a:pt x="5949208" y="0"/>
                </a:lnTo>
                <a:lnTo>
                  <a:pt x="5949208" y="1576540"/>
                </a:lnTo>
                <a:lnTo>
                  <a:pt x="0" y="1576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 rot="-289988">
            <a:off x="4695668" y="8539153"/>
            <a:ext cx="10309623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 rot="-234539">
            <a:off x="4535898" y="4349156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1 </a:t>
            </a:r>
          </a:p>
        </p:txBody>
      </p:sp>
      <p:sp>
        <p:nvSpPr>
          <p:cNvPr id="16" name="TextBox 16"/>
          <p:cNvSpPr txBox="1"/>
          <p:nvPr/>
        </p:nvSpPr>
        <p:spPr>
          <a:xfrm rot="-234539">
            <a:off x="4602459" y="5323255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 rot="-234539">
            <a:off x="4602459" y="6307035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 rot="-234539">
            <a:off x="4724898" y="7345479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 rot="-234539">
            <a:off x="5255806" y="3789470"/>
            <a:ext cx="10177974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Voluntarios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para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crear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una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cuenta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común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de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padres.Un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vez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creada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se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ingresarán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45€ (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traer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justificante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de </a:t>
            </a:r>
            <a:r>
              <a:rPr lang="en-US" sz="2299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ingreso</a:t>
            </a:r>
            <a:r>
              <a:rPr lang="en-US" sz="2299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)</a:t>
            </a:r>
          </a:p>
        </p:txBody>
      </p:sp>
      <p:sp>
        <p:nvSpPr>
          <p:cNvPr id="20" name="TextBox 20"/>
          <p:cNvSpPr txBox="1"/>
          <p:nvPr/>
        </p:nvSpPr>
        <p:spPr>
          <a:xfrm rot="-234539">
            <a:off x="5508514" y="4747069"/>
            <a:ext cx="930441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En su bolsa diariamente deben traer una botella de agua y desayuno.Desde el jueves 11</a:t>
            </a:r>
          </a:p>
        </p:txBody>
      </p:sp>
      <p:sp>
        <p:nvSpPr>
          <p:cNvPr id="21" name="TextBox 21"/>
          <p:cNvSpPr txBox="1"/>
          <p:nvPr/>
        </p:nvSpPr>
        <p:spPr>
          <a:xfrm rot="-234539">
            <a:off x="5464573" y="5831815"/>
            <a:ext cx="930441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Traer,a partir del lunes 8,un paquete de tissus,un paquete de toallitas y un rollo de papel de cocina y una foto de la familia con el peque tamaño 10x15</a:t>
            </a:r>
          </a:p>
        </p:txBody>
      </p:sp>
      <p:sp>
        <p:nvSpPr>
          <p:cNvPr id="22" name="TextBox 22"/>
          <p:cNvSpPr txBox="1"/>
          <p:nvPr/>
        </p:nvSpPr>
        <p:spPr>
          <a:xfrm rot="-234539">
            <a:off x="5658760" y="6853916"/>
            <a:ext cx="930441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Ropa de cambio en una mochila de cuerdas con un paquete de toallitas y una bolsa de plástico.</a:t>
            </a:r>
          </a:p>
        </p:txBody>
      </p:sp>
      <p:sp>
        <p:nvSpPr>
          <p:cNvPr id="23" name="TextBox 23"/>
          <p:cNvSpPr txBox="1"/>
          <p:nvPr/>
        </p:nvSpPr>
        <p:spPr>
          <a:xfrm rot="-953869">
            <a:off x="10417012" y="1465975"/>
            <a:ext cx="4208206" cy="85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"/>
                <a:ea typeface="Bakerie"/>
                <a:cs typeface="Bakerie"/>
                <a:sym typeface="Bakerie"/>
              </a:rPr>
              <a:t>Apuntes finales</a:t>
            </a:r>
          </a:p>
        </p:txBody>
      </p:sp>
      <p:sp>
        <p:nvSpPr>
          <p:cNvPr id="24" name="TextBox 24"/>
          <p:cNvSpPr txBox="1"/>
          <p:nvPr/>
        </p:nvSpPr>
        <p:spPr>
          <a:xfrm rot="-234539">
            <a:off x="4863519" y="8275059"/>
            <a:ext cx="6239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 rot="-234539">
            <a:off x="5583637" y="8022327"/>
            <a:ext cx="930441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El baby será de color azul, lo traerán puesto cuando el tiempo lo permita.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128" b="-401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93543" y="1869905"/>
            <a:ext cx="11300913" cy="6102493"/>
          </a:xfrm>
          <a:custGeom>
            <a:avLst/>
            <a:gdLst/>
            <a:ahLst/>
            <a:cxnLst/>
            <a:rect l="l" t="t" r="r" b="b"/>
            <a:pathLst>
              <a:path w="11300913" h="6102493">
                <a:moveTo>
                  <a:pt x="0" y="0"/>
                </a:moveTo>
                <a:lnTo>
                  <a:pt x="11300914" y="0"/>
                </a:lnTo>
                <a:lnTo>
                  <a:pt x="11300914" y="6102493"/>
                </a:lnTo>
                <a:lnTo>
                  <a:pt x="0" y="6102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5560455" y="7181919"/>
            <a:ext cx="7167091" cy="1235175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Freeform 6"/>
          <p:cNvSpPr/>
          <p:nvPr/>
        </p:nvSpPr>
        <p:spPr>
          <a:xfrm rot="-81170">
            <a:off x="2513208" y="1296854"/>
            <a:ext cx="4324917" cy="1146103"/>
          </a:xfrm>
          <a:custGeom>
            <a:avLst/>
            <a:gdLst/>
            <a:ahLst/>
            <a:cxnLst/>
            <a:rect l="l" t="t" r="r" b="b"/>
            <a:pathLst>
              <a:path w="4324917" h="1146103">
                <a:moveTo>
                  <a:pt x="0" y="0"/>
                </a:moveTo>
                <a:lnTo>
                  <a:pt x="4324917" y="0"/>
                </a:lnTo>
                <a:lnTo>
                  <a:pt x="4324917" y="1146103"/>
                </a:lnTo>
                <a:lnTo>
                  <a:pt x="0" y="1146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58000"/>
          </a:blip>
          <a:srcRect/>
          <a:stretch>
            <a:fillRect/>
          </a:stretch>
        </p:blipFill>
        <p:spPr>
          <a:xfrm>
            <a:off x="6687635" y="4406817"/>
            <a:ext cx="4912729" cy="276341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794457" y="415200"/>
            <a:ext cx="1405609" cy="1454705"/>
          </a:xfrm>
          <a:custGeom>
            <a:avLst/>
            <a:gdLst/>
            <a:ahLst/>
            <a:cxnLst/>
            <a:rect l="l" t="t" r="r" b="b"/>
            <a:pathLst>
              <a:path w="1405609" h="1454705">
                <a:moveTo>
                  <a:pt x="0" y="0"/>
                </a:moveTo>
                <a:lnTo>
                  <a:pt x="1405609" y="0"/>
                </a:lnTo>
                <a:lnTo>
                  <a:pt x="1405609" y="1454705"/>
                </a:lnTo>
                <a:lnTo>
                  <a:pt x="0" y="1454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27545" y="2685364"/>
            <a:ext cx="1654485" cy="1455258"/>
          </a:xfrm>
          <a:custGeom>
            <a:avLst/>
            <a:gdLst/>
            <a:ahLst/>
            <a:cxnLst/>
            <a:rect l="l" t="t" r="r" b="b"/>
            <a:pathLst>
              <a:path w="1654485" h="1455258">
                <a:moveTo>
                  <a:pt x="0" y="0"/>
                </a:moveTo>
                <a:lnTo>
                  <a:pt x="1654486" y="0"/>
                </a:lnTo>
                <a:lnTo>
                  <a:pt x="1654486" y="1455258"/>
                </a:lnTo>
                <a:lnTo>
                  <a:pt x="0" y="14552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92343" y="7985573"/>
            <a:ext cx="2017004" cy="1946409"/>
          </a:xfrm>
          <a:custGeom>
            <a:avLst/>
            <a:gdLst/>
            <a:ahLst/>
            <a:cxnLst/>
            <a:rect l="l" t="t" r="r" b="b"/>
            <a:pathLst>
              <a:path w="2017004" h="1946409">
                <a:moveTo>
                  <a:pt x="0" y="0"/>
                </a:moveTo>
                <a:lnTo>
                  <a:pt x="2017004" y="0"/>
                </a:lnTo>
                <a:lnTo>
                  <a:pt x="2017004" y="1946409"/>
                </a:lnTo>
                <a:lnTo>
                  <a:pt x="0" y="1946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58977" y="2903206"/>
            <a:ext cx="8170046" cy="176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</a:pPr>
            <a:r>
              <a:rPr lang="en-US" sz="14328" b="1" spc="286">
                <a:solidFill>
                  <a:srgbClr val="FFFFFF"/>
                </a:solidFill>
                <a:latin typeface="Bakerie Bold"/>
                <a:ea typeface="Bakerie Bold"/>
                <a:cs typeface="Bakerie Bold"/>
                <a:sym typeface="Bakerie Bold"/>
              </a:rPr>
              <a:t>GRACIAS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21652" y="7660758"/>
            <a:ext cx="6444697" cy="52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8"/>
              </a:lnSpc>
            </a:pPr>
            <a:r>
              <a:rPr lang="en-US" sz="3878">
                <a:solidFill>
                  <a:srgbClr val="FFF2F9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RUEGOS Y PREGUNTAS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Microsoft Macintosh PowerPoint</Application>
  <PresentationFormat>Personalizado</PresentationFormat>
  <Paragraphs>131</Paragraphs>
  <Slides>9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Open Sans Bold</vt:lpstr>
      <vt:lpstr>More Sugar Thin</vt:lpstr>
      <vt:lpstr>Open Sans</vt:lpstr>
      <vt:lpstr>Bakerie</vt:lpstr>
      <vt:lpstr>Racing Sans One</vt:lpstr>
      <vt:lpstr>Balsamiq Sans</vt:lpstr>
      <vt:lpstr>Bakerie Bold</vt:lpstr>
      <vt:lpstr>Calibri</vt:lpstr>
      <vt:lpstr>Arial</vt:lpstr>
      <vt:lpstr>Balsamiq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Canva  Reunión general 3 años</dc:title>
  <cp:lastModifiedBy>Microsoft Office User</cp:lastModifiedBy>
  <cp:revision>2</cp:revision>
  <dcterms:created xsi:type="dcterms:W3CDTF">2006-08-16T00:00:00Z</dcterms:created>
  <dcterms:modified xsi:type="dcterms:W3CDTF">2025-09-01T18:12:41Z</dcterms:modified>
  <dc:identifier>DAGxwl6Vus4</dc:identifier>
</cp:coreProperties>
</file>