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8" r:id="rId3"/>
    <p:sldId id="259" r:id="rId4"/>
    <p:sldId id="260" r:id="rId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9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45"/>
    <p:restoredTop sz="96405"/>
  </p:normalViewPr>
  <p:slideViewPr>
    <p:cSldViewPr snapToGrid="0" snapToObjects="1" showGuides="1">
      <p:cViewPr varScale="1">
        <p:scale>
          <a:sx n="112" d="100"/>
          <a:sy n="112" d="100"/>
        </p:scale>
        <p:origin x="1896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9B86-8044-244F-82C9-6553E5E83C8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6A81-CDD0-134C-9688-F8EB9A403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165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9B86-8044-244F-82C9-6553E5E83C8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6A81-CDD0-134C-9688-F8EB9A403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676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9B86-8044-244F-82C9-6553E5E83C8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6A81-CDD0-134C-9688-F8EB9A403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45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9B86-8044-244F-82C9-6553E5E83C8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6A81-CDD0-134C-9688-F8EB9A403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85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9B86-8044-244F-82C9-6553E5E83C8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6A81-CDD0-134C-9688-F8EB9A403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498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9B86-8044-244F-82C9-6553E5E83C8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6A81-CDD0-134C-9688-F8EB9A403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59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9B86-8044-244F-82C9-6553E5E83C8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6A81-CDD0-134C-9688-F8EB9A403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1760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9B86-8044-244F-82C9-6553E5E83C8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6A81-CDD0-134C-9688-F8EB9A403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84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9B86-8044-244F-82C9-6553E5E83C8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6A81-CDD0-134C-9688-F8EB9A403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63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9B86-8044-244F-82C9-6553E5E83C8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6A81-CDD0-134C-9688-F8EB9A403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206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89B86-8044-244F-82C9-6553E5E83C8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36A81-CDD0-134C-9688-F8EB9A403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731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89B86-8044-244F-82C9-6553E5E83C83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36A81-CDD0-134C-9688-F8EB9A403D0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4059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B38">
            <a:alpha val="6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433B77-0DA3-235A-1914-425BA720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9B761-F3F9-E938-15CF-79EB47B535D4}"/>
              </a:ext>
            </a:extLst>
          </p:cNvPr>
          <p:cNvSpPr/>
          <p:nvPr/>
        </p:nvSpPr>
        <p:spPr>
          <a:xfrm>
            <a:off x="309337" y="541114"/>
            <a:ext cx="507006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Nombre: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738B120-2054-875F-348B-0BE797CD752D}"/>
              </a:ext>
            </a:extLst>
          </p:cNvPr>
          <p:cNvSpPr txBox="1"/>
          <p:nvPr/>
        </p:nvSpPr>
        <p:spPr>
          <a:xfrm>
            <a:off x="1486973" y="536420"/>
            <a:ext cx="401623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GDropsTheMic" panose="02000603000000000000" pitchFamily="2" charset="0"/>
                <a:ea typeface="AGDropsTheMic" panose="02000603000000000000" pitchFamily="2" charset="0"/>
              </a:rPr>
              <a:t>__________________________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3C8C67DD-85EC-C556-DEAE-CE9AD536DEB7}"/>
              </a:ext>
            </a:extLst>
          </p:cNvPr>
          <p:cNvSpPr/>
          <p:nvPr/>
        </p:nvSpPr>
        <p:spPr>
          <a:xfrm>
            <a:off x="319547" y="975125"/>
            <a:ext cx="4865911" cy="55399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400" dirty="0">
              <a:solidFill>
                <a:schemeClr val="tx1"/>
              </a:solidFill>
              <a:latin typeface="Edelfontmed" pitchFamily="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BF3320D-91C0-5E09-4608-E1EB6F18AD40}"/>
              </a:ext>
            </a:extLst>
          </p:cNvPr>
          <p:cNvSpPr/>
          <p:nvPr/>
        </p:nvSpPr>
        <p:spPr>
          <a:xfrm>
            <a:off x="327805" y="1704039"/>
            <a:ext cx="4857653" cy="3023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696C812A-601A-C4AE-90B4-92B0FCC917ED}"/>
              </a:ext>
            </a:extLst>
          </p:cNvPr>
          <p:cNvSpPr/>
          <p:nvPr/>
        </p:nvSpPr>
        <p:spPr>
          <a:xfrm>
            <a:off x="5899087" y="414107"/>
            <a:ext cx="3330900" cy="55399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400" dirty="0">
              <a:solidFill>
                <a:schemeClr val="tx1"/>
              </a:solidFill>
              <a:latin typeface="Edelfontmed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316EF23-4DDE-CE5E-1F16-569ECB0B10C7}"/>
              </a:ext>
            </a:extLst>
          </p:cNvPr>
          <p:cNvSpPr txBox="1"/>
          <p:nvPr/>
        </p:nvSpPr>
        <p:spPr>
          <a:xfrm>
            <a:off x="6604140" y="399864"/>
            <a:ext cx="2283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latin typeface="Escolar1" panose="00000400000000000000" pitchFamily="2" charset="0"/>
              </a:rPr>
              <a:t>CONTESTA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CEBC8A5-C9E1-886E-88D5-60D50E4DA8E6}"/>
              </a:ext>
            </a:extLst>
          </p:cNvPr>
          <p:cNvSpPr/>
          <p:nvPr/>
        </p:nvSpPr>
        <p:spPr>
          <a:xfrm>
            <a:off x="5570998" y="1161854"/>
            <a:ext cx="3980143" cy="1712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6BBB6DF9-DAEA-E24F-404D-F4D0CF657281}"/>
              </a:ext>
            </a:extLst>
          </p:cNvPr>
          <p:cNvSpPr txBox="1"/>
          <p:nvPr/>
        </p:nvSpPr>
        <p:spPr>
          <a:xfrm>
            <a:off x="6540031" y="1228079"/>
            <a:ext cx="2781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¿Dónde vive Lucía?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0EDBC03-410A-D298-8A60-188C37BAEACA}"/>
              </a:ext>
            </a:extLst>
          </p:cNvPr>
          <p:cNvSpPr txBox="1"/>
          <p:nvPr/>
        </p:nvSpPr>
        <p:spPr>
          <a:xfrm>
            <a:off x="6878042" y="1607181"/>
            <a:ext cx="26704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En el mar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En el campo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En la montaña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B116F38F-89AC-BB51-AD68-67FD267CA2EA}"/>
              </a:ext>
            </a:extLst>
          </p:cNvPr>
          <p:cNvSpPr/>
          <p:nvPr/>
        </p:nvSpPr>
        <p:spPr>
          <a:xfrm>
            <a:off x="6670497" y="1764734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FEAA669E-FC5C-CF21-E922-1047EF31389B}"/>
              </a:ext>
            </a:extLst>
          </p:cNvPr>
          <p:cNvSpPr/>
          <p:nvPr/>
        </p:nvSpPr>
        <p:spPr>
          <a:xfrm>
            <a:off x="6663437" y="2126483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63ED3D98-AF1A-9853-DBD1-EFB0CED4215D}"/>
              </a:ext>
            </a:extLst>
          </p:cNvPr>
          <p:cNvSpPr/>
          <p:nvPr/>
        </p:nvSpPr>
        <p:spPr>
          <a:xfrm>
            <a:off x="6664250" y="2478082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75D99147-D2AB-62F9-F383-9F88888DE255}"/>
              </a:ext>
            </a:extLst>
          </p:cNvPr>
          <p:cNvSpPr/>
          <p:nvPr/>
        </p:nvSpPr>
        <p:spPr>
          <a:xfrm>
            <a:off x="5570999" y="2968142"/>
            <a:ext cx="3980142" cy="1712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9D75F554-E923-3FC8-C454-84BA4FA607A5}"/>
              </a:ext>
            </a:extLst>
          </p:cNvPr>
          <p:cNvSpPr/>
          <p:nvPr/>
        </p:nvSpPr>
        <p:spPr>
          <a:xfrm>
            <a:off x="5610171" y="4786363"/>
            <a:ext cx="3938340" cy="1712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13893FF-FA82-C395-D025-091E20144B91}"/>
              </a:ext>
            </a:extLst>
          </p:cNvPr>
          <p:cNvSpPr/>
          <p:nvPr/>
        </p:nvSpPr>
        <p:spPr>
          <a:xfrm>
            <a:off x="200889" y="199810"/>
            <a:ext cx="9510270" cy="64885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037D3029-25F8-800E-4F0C-ECA1496A418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E6EA"/>
              </a:clrFrom>
              <a:clrTo>
                <a:srgbClr val="FFE6EA">
                  <a:alpha val="0"/>
                </a:srgbClr>
              </a:clrTo>
            </a:clrChange>
          </a:blip>
          <a:srcRect t="7498" b="87192"/>
          <a:stretch/>
        </p:blipFill>
        <p:spPr>
          <a:xfrm>
            <a:off x="69591" y="6239737"/>
            <a:ext cx="5501408" cy="292149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7A740CC7-0355-1C03-0998-8B6138866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171" y="1444574"/>
            <a:ext cx="920625" cy="1161854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1A80D05E-67A4-E530-CFC5-46F2CDC255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E6EA"/>
              </a:clrFrom>
              <a:clrTo>
                <a:srgbClr val="FFE6EA">
                  <a:alpha val="0"/>
                </a:srgbClr>
              </a:clrTo>
            </a:clrChange>
          </a:blip>
          <a:srcRect t="7498" b="87192"/>
          <a:stretch/>
        </p:blipFill>
        <p:spPr>
          <a:xfrm>
            <a:off x="1798" y="234407"/>
            <a:ext cx="5501408" cy="292149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F4B77EAB-0E62-B06B-6228-653ADC263E04}"/>
              </a:ext>
            </a:extLst>
          </p:cNvPr>
          <p:cNvSpPr txBox="1"/>
          <p:nvPr/>
        </p:nvSpPr>
        <p:spPr>
          <a:xfrm>
            <a:off x="5775960" y="2550964"/>
            <a:ext cx="79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Escolar1" panose="00000400000000000000" pitchFamily="2" charset="0"/>
              </a:rPr>
              <a:t>VERDE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1149C4E9-BB16-DC02-BF4F-69CD75C7B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337" y="3167796"/>
            <a:ext cx="864694" cy="1122508"/>
          </a:xfrm>
          <a:prstGeom prst="rect">
            <a:avLst/>
          </a:prstGeom>
        </p:spPr>
      </p:pic>
      <p:sp>
        <p:nvSpPr>
          <p:cNvPr id="1024" name="CuadroTexto 1023">
            <a:extLst>
              <a:ext uri="{FF2B5EF4-FFF2-40B4-BE49-F238E27FC236}">
                <a16:creationId xmlns:a16="http://schemas.microsoft.com/office/drawing/2014/main" id="{AD22329E-69C9-3141-455A-31DB4B107553}"/>
              </a:ext>
            </a:extLst>
          </p:cNvPr>
          <p:cNvSpPr txBox="1"/>
          <p:nvPr/>
        </p:nvSpPr>
        <p:spPr>
          <a:xfrm>
            <a:off x="5802292" y="4316190"/>
            <a:ext cx="79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Escolar1" panose="00000400000000000000" pitchFamily="2" charset="0"/>
              </a:rPr>
              <a:t>ROJO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27" name="Imagen 1026">
            <a:extLst>
              <a:ext uri="{FF2B5EF4-FFF2-40B4-BE49-F238E27FC236}">
                <a16:creationId xmlns:a16="http://schemas.microsoft.com/office/drawing/2014/main" id="{A5B1DBF0-1A85-9AAB-66D1-D8FA7101D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770" y="4908875"/>
            <a:ext cx="997727" cy="1275643"/>
          </a:xfrm>
          <a:prstGeom prst="rect">
            <a:avLst/>
          </a:prstGeom>
        </p:spPr>
      </p:pic>
      <p:sp>
        <p:nvSpPr>
          <p:cNvPr id="1029" name="CuadroTexto 1028">
            <a:extLst>
              <a:ext uri="{FF2B5EF4-FFF2-40B4-BE49-F238E27FC236}">
                <a16:creationId xmlns:a16="http://schemas.microsoft.com/office/drawing/2014/main" id="{95D1A0DF-034F-77CA-6EFE-6BBFCB4D9C38}"/>
              </a:ext>
            </a:extLst>
          </p:cNvPr>
          <p:cNvSpPr txBox="1"/>
          <p:nvPr/>
        </p:nvSpPr>
        <p:spPr>
          <a:xfrm>
            <a:off x="5818489" y="6181264"/>
            <a:ext cx="79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Escolar1" panose="00000400000000000000" pitchFamily="2" charset="0"/>
              </a:rPr>
              <a:t>AZUL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1030" name="CuadroTexto 1029">
            <a:extLst>
              <a:ext uri="{FF2B5EF4-FFF2-40B4-BE49-F238E27FC236}">
                <a16:creationId xmlns:a16="http://schemas.microsoft.com/office/drawing/2014/main" id="{BC46CDA0-3F1B-A1EF-6609-EDAC4E009E16}"/>
              </a:ext>
            </a:extLst>
          </p:cNvPr>
          <p:cNvSpPr txBox="1"/>
          <p:nvPr/>
        </p:nvSpPr>
        <p:spPr>
          <a:xfrm>
            <a:off x="384078" y="953201"/>
            <a:ext cx="4568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Escolar1" panose="00000400000000000000" pitchFamily="2" charset="0"/>
              </a:rPr>
              <a:t>Una mariquita</a:t>
            </a:r>
          </a:p>
        </p:txBody>
      </p:sp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A82DF2EA-B7FE-FC39-D14E-4C837AE7FD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6" y="6042287"/>
            <a:ext cx="1014012" cy="7242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EC717C4-EB7A-37E1-A707-308EAAA6B799}"/>
              </a:ext>
            </a:extLst>
          </p:cNvPr>
          <p:cNvSpPr txBox="1"/>
          <p:nvPr/>
        </p:nvSpPr>
        <p:spPr>
          <a:xfrm>
            <a:off x="6540031" y="3001060"/>
            <a:ext cx="2781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¿Cómo son las alas de Lucía?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53044A9-FBBC-D1EA-5E74-ECB6020613AB}"/>
              </a:ext>
            </a:extLst>
          </p:cNvPr>
          <p:cNvSpPr txBox="1"/>
          <p:nvPr/>
        </p:nvSpPr>
        <p:spPr>
          <a:xfrm>
            <a:off x="6813074" y="3445310"/>
            <a:ext cx="261600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Transparentes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Negras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De colores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EE586AB-F9B0-AF61-943E-D30276F60EDA}"/>
              </a:ext>
            </a:extLst>
          </p:cNvPr>
          <p:cNvSpPr/>
          <p:nvPr/>
        </p:nvSpPr>
        <p:spPr>
          <a:xfrm>
            <a:off x="6605529" y="3602863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0E07076-8CD8-8FD8-4494-B4F2E9509916}"/>
              </a:ext>
            </a:extLst>
          </p:cNvPr>
          <p:cNvSpPr/>
          <p:nvPr/>
        </p:nvSpPr>
        <p:spPr>
          <a:xfrm>
            <a:off x="6598469" y="3964612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E266236-AAEC-E1DD-C2A3-2184A4AC7AC6}"/>
              </a:ext>
            </a:extLst>
          </p:cNvPr>
          <p:cNvSpPr/>
          <p:nvPr/>
        </p:nvSpPr>
        <p:spPr>
          <a:xfrm>
            <a:off x="6599282" y="4316211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59004D8-6457-EE53-6D25-85AF070EAF30}"/>
              </a:ext>
            </a:extLst>
          </p:cNvPr>
          <p:cNvSpPr txBox="1"/>
          <p:nvPr/>
        </p:nvSpPr>
        <p:spPr>
          <a:xfrm>
            <a:off x="6569968" y="4931706"/>
            <a:ext cx="2781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¿Qué come Lucía?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A849F1E-4427-E684-3BEF-751669A23CCE}"/>
              </a:ext>
            </a:extLst>
          </p:cNvPr>
          <p:cNvSpPr txBox="1"/>
          <p:nvPr/>
        </p:nvSpPr>
        <p:spPr>
          <a:xfrm>
            <a:off x="6895466" y="5317716"/>
            <a:ext cx="26704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Gusanos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Hojas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Pulgones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DE985663-91C8-55E4-2DDD-5DF0526E9A32}"/>
              </a:ext>
            </a:extLst>
          </p:cNvPr>
          <p:cNvSpPr/>
          <p:nvPr/>
        </p:nvSpPr>
        <p:spPr>
          <a:xfrm>
            <a:off x="6687921" y="5475269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2F5F3E4E-B0B3-4DA1-D77F-7CC9AD1932BA}"/>
              </a:ext>
            </a:extLst>
          </p:cNvPr>
          <p:cNvSpPr/>
          <p:nvPr/>
        </p:nvSpPr>
        <p:spPr>
          <a:xfrm>
            <a:off x="6680861" y="5837018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02D0247D-050F-F853-8320-4579130BDEA5}"/>
              </a:ext>
            </a:extLst>
          </p:cNvPr>
          <p:cNvSpPr/>
          <p:nvPr/>
        </p:nvSpPr>
        <p:spPr>
          <a:xfrm>
            <a:off x="6681674" y="6188617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6B3C6673-0B1F-EBCC-5FEF-1E333D50BB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450" y="1747147"/>
            <a:ext cx="469190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8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Escolar2" panose="00000400000000000000" pitchFamily="2" charset="0"/>
              </a:rPr>
              <a:t>En un rincón del campo verde vive Lucía, una pequeña mariquita de color rojo brillante con siete puntos negros. </a:t>
            </a:r>
            <a:r>
              <a:rPr kumimoji="0" lang="es-ES" altLang="es-ES" sz="18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Escolar2" panose="00000400000000000000" pitchFamily="2" charset="0"/>
              </a:rPr>
              <a:t>Cuando llega la primavera, Lucía se despierta con el calor del sol y estira sus alas transparentes para comenzar el día.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0070C0"/>
                </a:solidFill>
                <a:latin typeface="Escolar2" panose="00000400000000000000" pitchFamily="2" charset="0"/>
              </a:rPr>
              <a:t>Durante la mañana, Lucía vuela entre las flores de colores buscando su alimento favorito: los pulgones. Al comer estos bichitos, Lucía ayuda a que las plantas crezcan sanas y fuertes. Ella es una gran guardiana del jardín.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scolar2" panose="000004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A70DDD8-301C-E230-FE92-53DD48A9FE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4148" y="4795566"/>
            <a:ext cx="2100018" cy="152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77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B38">
            <a:alpha val="6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A1E89-D2C0-6486-4FB5-53FED27EF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5F24CAF5-B3BD-C2A8-C8DF-7A20454FC9F4}"/>
              </a:ext>
            </a:extLst>
          </p:cNvPr>
          <p:cNvSpPr/>
          <p:nvPr/>
        </p:nvSpPr>
        <p:spPr>
          <a:xfrm>
            <a:off x="309337" y="541114"/>
            <a:ext cx="507006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Nombre: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548E184-FF5F-5FD3-BCF8-BB9ADD14A0D1}"/>
              </a:ext>
            </a:extLst>
          </p:cNvPr>
          <p:cNvSpPr txBox="1"/>
          <p:nvPr/>
        </p:nvSpPr>
        <p:spPr>
          <a:xfrm>
            <a:off x="1486973" y="536420"/>
            <a:ext cx="401623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GDropsTheMic" panose="02000603000000000000" pitchFamily="2" charset="0"/>
                <a:ea typeface="AGDropsTheMic" panose="02000603000000000000" pitchFamily="2" charset="0"/>
              </a:rPr>
              <a:t>__________________________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E7EC2303-1297-F421-6CB8-1774B5DF05FD}"/>
              </a:ext>
            </a:extLst>
          </p:cNvPr>
          <p:cNvSpPr/>
          <p:nvPr/>
        </p:nvSpPr>
        <p:spPr>
          <a:xfrm>
            <a:off x="319547" y="975125"/>
            <a:ext cx="4865911" cy="55399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400" dirty="0">
              <a:solidFill>
                <a:schemeClr val="tx1"/>
              </a:solidFill>
              <a:latin typeface="Edelfontmed" pitchFamily="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2D39760-B467-B65B-30A0-8D46280C8885}"/>
              </a:ext>
            </a:extLst>
          </p:cNvPr>
          <p:cNvSpPr/>
          <p:nvPr/>
        </p:nvSpPr>
        <p:spPr>
          <a:xfrm>
            <a:off x="327805" y="1704039"/>
            <a:ext cx="4857653" cy="3023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B5E49E51-AFAE-C21F-CCE7-AAD77F8771A0}"/>
              </a:ext>
            </a:extLst>
          </p:cNvPr>
          <p:cNvSpPr/>
          <p:nvPr/>
        </p:nvSpPr>
        <p:spPr>
          <a:xfrm>
            <a:off x="5899087" y="414107"/>
            <a:ext cx="3330900" cy="55399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400" dirty="0">
              <a:solidFill>
                <a:schemeClr val="tx1"/>
              </a:solidFill>
              <a:latin typeface="Edelfontmed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158B653-87FB-8F5A-371F-916715543D8A}"/>
              </a:ext>
            </a:extLst>
          </p:cNvPr>
          <p:cNvSpPr txBox="1"/>
          <p:nvPr/>
        </p:nvSpPr>
        <p:spPr>
          <a:xfrm>
            <a:off x="6604140" y="399864"/>
            <a:ext cx="2283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latin typeface="Escolar1" panose="00000400000000000000" pitchFamily="2" charset="0"/>
              </a:rPr>
              <a:t>CONTESTA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F676C4-5DED-F377-2B96-5F4E7C7F8018}"/>
              </a:ext>
            </a:extLst>
          </p:cNvPr>
          <p:cNvSpPr/>
          <p:nvPr/>
        </p:nvSpPr>
        <p:spPr>
          <a:xfrm>
            <a:off x="5570998" y="1161854"/>
            <a:ext cx="3980143" cy="1712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4BF81D6-6641-1964-4EC1-EDEF2677CFD8}"/>
              </a:ext>
            </a:extLst>
          </p:cNvPr>
          <p:cNvSpPr txBox="1"/>
          <p:nvPr/>
        </p:nvSpPr>
        <p:spPr>
          <a:xfrm>
            <a:off x="354859" y="1653686"/>
            <a:ext cx="480717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B050"/>
                </a:solidFill>
                <a:latin typeface="Escolar2" panose="00000400000000000000" pitchFamily="2" charset="0"/>
              </a:rPr>
              <a:t>En una esquina del jardín vivía Flora. Cuando llegó la primavera, Flora asomó su tallo verde y abrió sus pétalos de un amarillo muy fuerte. </a:t>
            </a:r>
            <a:r>
              <a:rPr lang="es-ES" sz="2000" dirty="0">
                <a:solidFill>
                  <a:srgbClr val="FF0000"/>
                </a:solidFill>
                <a:latin typeface="Escolar2" panose="00000400000000000000" pitchFamily="2" charset="0"/>
              </a:rPr>
              <a:t>A ella le encantaba sentir el calor del sol en su cara, pero también tenía un secreto: ¡le apasionaba el agua!</a:t>
            </a:r>
          </a:p>
          <a:p>
            <a:r>
              <a:rPr lang="es-ES" sz="2000" dirty="0">
                <a:solidFill>
                  <a:srgbClr val="0070C0"/>
                </a:solidFill>
                <a:latin typeface="Escolar2" panose="00000400000000000000" pitchFamily="2" charset="0"/>
              </a:rPr>
              <a:t>Además, Flora no se asustaba con el viento; al contrario, se movía de un lado a otro como si estuviera bailando bajo la ducha.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A244145-CC7B-57D2-3A64-F706A95D6B90}"/>
              </a:ext>
            </a:extLst>
          </p:cNvPr>
          <p:cNvSpPr txBox="1"/>
          <p:nvPr/>
        </p:nvSpPr>
        <p:spPr>
          <a:xfrm>
            <a:off x="6513372" y="1151362"/>
            <a:ext cx="2781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¿De qué color son los pétalos de Flora?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283FD9B-8713-B7A7-45CB-D39AA7CAF162}"/>
              </a:ext>
            </a:extLst>
          </p:cNvPr>
          <p:cNvSpPr txBox="1"/>
          <p:nvPr/>
        </p:nvSpPr>
        <p:spPr>
          <a:xfrm>
            <a:off x="6878042" y="1607181"/>
            <a:ext cx="26704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Rosas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Blancos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Amarillos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C0220B40-52A0-8B40-7905-0B145DF25E97}"/>
              </a:ext>
            </a:extLst>
          </p:cNvPr>
          <p:cNvSpPr/>
          <p:nvPr/>
        </p:nvSpPr>
        <p:spPr>
          <a:xfrm>
            <a:off x="6670497" y="1764734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EF394903-10A6-2728-924D-7DA6358E4849}"/>
              </a:ext>
            </a:extLst>
          </p:cNvPr>
          <p:cNvSpPr/>
          <p:nvPr/>
        </p:nvSpPr>
        <p:spPr>
          <a:xfrm>
            <a:off x="6663437" y="2126483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D56795C8-8898-DFA1-4DFB-72420D8D68CD}"/>
              </a:ext>
            </a:extLst>
          </p:cNvPr>
          <p:cNvSpPr/>
          <p:nvPr/>
        </p:nvSpPr>
        <p:spPr>
          <a:xfrm>
            <a:off x="6664250" y="2478082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5F2BC46B-3245-C01F-3027-A92D951A2143}"/>
              </a:ext>
            </a:extLst>
          </p:cNvPr>
          <p:cNvSpPr/>
          <p:nvPr/>
        </p:nvSpPr>
        <p:spPr>
          <a:xfrm>
            <a:off x="5570999" y="2968142"/>
            <a:ext cx="3980142" cy="1712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EC5FC100-D314-9579-B708-65FC9B371F54}"/>
              </a:ext>
            </a:extLst>
          </p:cNvPr>
          <p:cNvSpPr/>
          <p:nvPr/>
        </p:nvSpPr>
        <p:spPr>
          <a:xfrm>
            <a:off x="5610171" y="4786363"/>
            <a:ext cx="3938340" cy="1712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397FC69E-58FE-2EE7-0576-8279801BD772}"/>
              </a:ext>
            </a:extLst>
          </p:cNvPr>
          <p:cNvSpPr/>
          <p:nvPr/>
        </p:nvSpPr>
        <p:spPr>
          <a:xfrm>
            <a:off x="200889" y="199810"/>
            <a:ext cx="9510270" cy="64885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44C887B9-8C01-B53C-0D13-2CB2FB63072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E6EA"/>
              </a:clrFrom>
              <a:clrTo>
                <a:srgbClr val="FFE6EA">
                  <a:alpha val="0"/>
                </a:srgbClr>
              </a:clrTo>
            </a:clrChange>
          </a:blip>
          <a:srcRect t="7498" b="87192"/>
          <a:stretch/>
        </p:blipFill>
        <p:spPr>
          <a:xfrm>
            <a:off x="69591" y="6239737"/>
            <a:ext cx="5501408" cy="292149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4481C438-3D52-B232-F325-A8C524610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171" y="1444574"/>
            <a:ext cx="920625" cy="1161854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E9687C6E-908B-3C3A-57ED-B00745B0A7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E6EA"/>
              </a:clrFrom>
              <a:clrTo>
                <a:srgbClr val="FFE6EA">
                  <a:alpha val="0"/>
                </a:srgbClr>
              </a:clrTo>
            </a:clrChange>
          </a:blip>
          <a:srcRect t="7498" b="87192"/>
          <a:stretch/>
        </p:blipFill>
        <p:spPr>
          <a:xfrm>
            <a:off x="1798" y="234407"/>
            <a:ext cx="5501408" cy="292149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B3D7027C-F0B5-8B6C-E4F0-2DE4334539ED}"/>
              </a:ext>
            </a:extLst>
          </p:cNvPr>
          <p:cNvSpPr txBox="1"/>
          <p:nvPr/>
        </p:nvSpPr>
        <p:spPr>
          <a:xfrm>
            <a:off x="5775960" y="2550964"/>
            <a:ext cx="79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Escolar1" panose="00000400000000000000" pitchFamily="2" charset="0"/>
              </a:rPr>
              <a:t>VERDE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B2A32154-FB52-3781-C2F5-D9413EC28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337" y="3167796"/>
            <a:ext cx="864694" cy="1122508"/>
          </a:xfrm>
          <a:prstGeom prst="rect">
            <a:avLst/>
          </a:prstGeom>
        </p:spPr>
      </p:pic>
      <p:sp>
        <p:nvSpPr>
          <p:cNvPr id="1024" name="CuadroTexto 1023">
            <a:extLst>
              <a:ext uri="{FF2B5EF4-FFF2-40B4-BE49-F238E27FC236}">
                <a16:creationId xmlns:a16="http://schemas.microsoft.com/office/drawing/2014/main" id="{4F65F20E-31B9-E107-1AFA-A43D02F111D3}"/>
              </a:ext>
            </a:extLst>
          </p:cNvPr>
          <p:cNvSpPr txBox="1"/>
          <p:nvPr/>
        </p:nvSpPr>
        <p:spPr>
          <a:xfrm>
            <a:off x="5802292" y="4316190"/>
            <a:ext cx="79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Escolar1" panose="00000400000000000000" pitchFamily="2" charset="0"/>
              </a:rPr>
              <a:t>ROJO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27" name="Imagen 1026">
            <a:extLst>
              <a:ext uri="{FF2B5EF4-FFF2-40B4-BE49-F238E27FC236}">
                <a16:creationId xmlns:a16="http://schemas.microsoft.com/office/drawing/2014/main" id="{570DD4E5-2FA8-E2E0-7469-2A2742E399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770" y="4908875"/>
            <a:ext cx="997727" cy="1275643"/>
          </a:xfrm>
          <a:prstGeom prst="rect">
            <a:avLst/>
          </a:prstGeom>
        </p:spPr>
      </p:pic>
      <p:sp>
        <p:nvSpPr>
          <p:cNvPr id="1029" name="CuadroTexto 1028">
            <a:extLst>
              <a:ext uri="{FF2B5EF4-FFF2-40B4-BE49-F238E27FC236}">
                <a16:creationId xmlns:a16="http://schemas.microsoft.com/office/drawing/2014/main" id="{E83856E9-CC06-5DDA-D506-0AE1B8585C44}"/>
              </a:ext>
            </a:extLst>
          </p:cNvPr>
          <p:cNvSpPr txBox="1"/>
          <p:nvPr/>
        </p:nvSpPr>
        <p:spPr>
          <a:xfrm>
            <a:off x="5818489" y="6181264"/>
            <a:ext cx="79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Escolar1" panose="00000400000000000000" pitchFamily="2" charset="0"/>
              </a:rPr>
              <a:t>AZUL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1030" name="CuadroTexto 1029">
            <a:extLst>
              <a:ext uri="{FF2B5EF4-FFF2-40B4-BE49-F238E27FC236}">
                <a16:creationId xmlns:a16="http://schemas.microsoft.com/office/drawing/2014/main" id="{33C0E165-0FD5-9BB5-3844-0C83CD9B92AF}"/>
              </a:ext>
            </a:extLst>
          </p:cNvPr>
          <p:cNvSpPr txBox="1"/>
          <p:nvPr/>
        </p:nvSpPr>
        <p:spPr>
          <a:xfrm>
            <a:off x="384078" y="953201"/>
            <a:ext cx="4568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Escolar1" panose="00000400000000000000" pitchFamily="2" charset="0"/>
              </a:rPr>
              <a:t>La flor</a:t>
            </a:r>
          </a:p>
        </p:txBody>
      </p:sp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D53E0554-3F87-5E30-6941-41ADA651E6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6" y="6042287"/>
            <a:ext cx="1014012" cy="7242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70C2BC-047D-FCAB-D502-3AA6278EDFE4}"/>
              </a:ext>
            </a:extLst>
          </p:cNvPr>
          <p:cNvSpPr txBox="1"/>
          <p:nvPr/>
        </p:nvSpPr>
        <p:spPr>
          <a:xfrm>
            <a:off x="6513371" y="3076118"/>
            <a:ext cx="2781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¿Qué le apasionaba a Flora?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4A15621-2CDC-5FA7-2BAC-3B966992492A}"/>
              </a:ext>
            </a:extLst>
          </p:cNvPr>
          <p:cNvSpPr txBox="1"/>
          <p:nvPr/>
        </p:nvSpPr>
        <p:spPr>
          <a:xfrm>
            <a:off x="6813074" y="3445310"/>
            <a:ext cx="261600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El agua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El sol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El viento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81D58BC-4285-7B14-A105-031147F74B9D}"/>
              </a:ext>
            </a:extLst>
          </p:cNvPr>
          <p:cNvSpPr/>
          <p:nvPr/>
        </p:nvSpPr>
        <p:spPr>
          <a:xfrm>
            <a:off x="6605529" y="3602863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FCA6C4A-86ED-31FD-42FB-C52C85529B85}"/>
              </a:ext>
            </a:extLst>
          </p:cNvPr>
          <p:cNvSpPr/>
          <p:nvPr/>
        </p:nvSpPr>
        <p:spPr>
          <a:xfrm>
            <a:off x="6598469" y="3964612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52898C98-5F2C-9C41-04DC-CE48F5CA16A8}"/>
              </a:ext>
            </a:extLst>
          </p:cNvPr>
          <p:cNvSpPr/>
          <p:nvPr/>
        </p:nvSpPr>
        <p:spPr>
          <a:xfrm>
            <a:off x="6599282" y="4316211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31561BA-4F40-3C8C-5B79-948BDB4C5B15}"/>
              </a:ext>
            </a:extLst>
          </p:cNvPr>
          <p:cNvSpPr txBox="1"/>
          <p:nvPr/>
        </p:nvSpPr>
        <p:spPr>
          <a:xfrm>
            <a:off x="6530796" y="4820251"/>
            <a:ext cx="2781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¿Qué hacía Flora con el viento?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C291E4B-8D36-8D9B-F51E-D0FF83DB0E26}"/>
              </a:ext>
            </a:extLst>
          </p:cNvPr>
          <p:cNvSpPr txBox="1"/>
          <p:nvPr/>
        </p:nvSpPr>
        <p:spPr>
          <a:xfrm>
            <a:off x="6895466" y="5402464"/>
            <a:ext cx="2670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Esconderse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78CC0FA7-B4DF-272F-F00B-F26BEBD11188}"/>
              </a:ext>
            </a:extLst>
          </p:cNvPr>
          <p:cNvSpPr/>
          <p:nvPr/>
        </p:nvSpPr>
        <p:spPr>
          <a:xfrm>
            <a:off x="6687921" y="5475269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04D972DC-4CFF-6250-B71F-BD9CD12F7B05}"/>
              </a:ext>
            </a:extLst>
          </p:cNvPr>
          <p:cNvSpPr/>
          <p:nvPr/>
        </p:nvSpPr>
        <p:spPr>
          <a:xfrm>
            <a:off x="6687921" y="5841859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E8798D2-CDFE-43AD-7D3B-0C4B021652E7}"/>
              </a:ext>
            </a:extLst>
          </p:cNvPr>
          <p:cNvSpPr txBox="1"/>
          <p:nvPr/>
        </p:nvSpPr>
        <p:spPr>
          <a:xfrm>
            <a:off x="6903921" y="5780582"/>
            <a:ext cx="28920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Hacer como si estuviera bailando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162B8B3A-5B9B-BFA8-8E85-05D891903DFD}"/>
              </a:ext>
            </a:extLst>
          </p:cNvPr>
          <p:cNvSpPr/>
          <p:nvPr/>
        </p:nvSpPr>
        <p:spPr>
          <a:xfrm>
            <a:off x="6701214" y="6201003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88B769C-4FE0-4723-86F4-77D25C1921DA}"/>
              </a:ext>
            </a:extLst>
          </p:cNvPr>
          <p:cNvSpPr txBox="1"/>
          <p:nvPr/>
        </p:nvSpPr>
        <p:spPr>
          <a:xfrm>
            <a:off x="6917214" y="6139726"/>
            <a:ext cx="2670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Alimentarse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0179D4F-BCBF-BCE2-8F50-0BC7FF99B1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7313" y="4894498"/>
            <a:ext cx="1134108" cy="144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0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B38">
            <a:alpha val="6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A044E8-A498-857E-80BF-6A49E3046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1949E893-7D8A-048D-898F-B864BAEEAD17}"/>
              </a:ext>
            </a:extLst>
          </p:cNvPr>
          <p:cNvSpPr/>
          <p:nvPr/>
        </p:nvSpPr>
        <p:spPr>
          <a:xfrm>
            <a:off x="309337" y="541114"/>
            <a:ext cx="507006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Nombre: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0B56092-C402-19C4-C482-98289140AD12}"/>
              </a:ext>
            </a:extLst>
          </p:cNvPr>
          <p:cNvSpPr txBox="1"/>
          <p:nvPr/>
        </p:nvSpPr>
        <p:spPr>
          <a:xfrm>
            <a:off x="1486973" y="536420"/>
            <a:ext cx="401623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GDropsTheMic" panose="02000603000000000000" pitchFamily="2" charset="0"/>
                <a:ea typeface="AGDropsTheMic" panose="02000603000000000000" pitchFamily="2" charset="0"/>
              </a:rPr>
              <a:t>__________________________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C0339D4A-F913-FF03-0CD9-A6A303AE7ED8}"/>
              </a:ext>
            </a:extLst>
          </p:cNvPr>
          <p:cNvSpPr/>
          <p:nvPr/>
        </p:nvSpPr>
        <p:spPr>
          <a:xfrm>
            <a:off x="319547" y="975125"/>
            <a:ext cx="4865911" cy="55399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400" dirty="0">
              <a:solidFill>
                <a:schemeClr val="tx1"/>
              </a:solidFill>
              <a:latin typeface="Edelfontmed" pitchFamily="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30038A1-179A-1D4D-3A54-701ACA861BF7}"/>
              </a:ext>
            </a:extLst>
          </p:cNvPr>
          <p:cNvSpPr/>
          <p:nvPr/>
        </p:nvSpPr>
        <p:spPr>
          <a:xfrm>
            <a:off x="327805" y="1704039"/>
            <a:ext cx="4857653" cy="3023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48281C5-3E6E-549D-13F5-214356162180}"/>
              </a:ext>
            </a:extLst>
          </p:cNvPr>
          <p:cNvSpPr/>
          <p:nvPr/>
        </p:nvSpPr>
        <p:spPr>
          <a:xfrm>
            <a:off x="5899087" y="414107"/>
            <a:ext cx="3330900" cy="55399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400" dirty="0">
              <a:solidFill>
                <a:schemeClr val="tx1"/>
              </a:solidFill>
              <a:latin typeface="Edelfontmed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6BC32E92-9B05-DD9C-008F-0770CB515A02}"/>
              </a:ext>
            </a:extLst>
          </p:cNvPr>
          <p:cNvSpPr txBox="1"/>
          <p:nvPr/>
        </p:nvSpPr>
        <p:spPr>
          <a:xfrm>
            <a:off x="6604140" y="399864"/>
            <a:ext cx="2283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latin typeface="Escolar1" panose="00000400000000000000" pitchFamily="2" charset="0"/>
              </a:rPr>
              <a:t>CONTESTA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16D4FC29-9A6A-4DEE-459B-A00C6081A987}"/>
              </a:ext>
            </a:extLst>
          </p:cNvPr>
          <p:cNvSpPr/>
          <p:nvPr/>
        </p:nvSpPr>
        <p:spPr>
          <a:xfrm>
            <a:off x="5570998" y="1161854"/>
            <a:ext cx="3980143" cy="1712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704D694-4D17-7EBE-3CCE-D11AB584B658}"/>
              </a:ext>
            </a:extLst>
          </p:cNvPr>
          <p:cNvSpPr txBox="1"/>
          <p:nvPr/>
        </p:nvSpPr>
        <p:spPr>
          <a:xfrm>
            <a:off x="336195" y="1694021"/>
            <a:ext cx="487882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B050"/>
                </a:solidFill>
                <a:latin typeface="Escolar2" panose="00000400000000000000" pitchFamily="2" charset="0"/>
              </a:rPr>
              <a:t>Llega la primavera y Marta corre muy contenta al jardín. Es su momento favorito porque por fin puede usar su regadera mágica. </a:t>
            </a:r>
            <a:r>
              <a:rPr lang="es-ES" sz="2000" dirty="0">
                <a:solidFill>
                  <a:srgbClr val="FF0000"/>
                </a:solidFill>
                <a:latin typeface="Escolar2" panose="00000400000000000000" pitchFamily="2" charset="0"/>
              </a:rPr>
              <a:t>Es una regadera pequeña que su abuela le regaló con mucho cariño. Marta la llena de agua fresca y camina con cuidado entre las plantas. </a:t>
            </a:r>
            <a:r>
              <a:rPr lang="es-ES" sz="2000" dirty="0">
                <a:solidFill>
                  <a:srgbClr val="0070C0"/>
                </a:solidFill>
                <a:latin typeface="Escolar2" panose="00000400000000000000" pitchFamily="2" charset="0"/>
              </a:rPr>
              <a:t>Con mucha paciencia, deja caer la lluvia sobre los pétalos y las raíces.</a:t>
            </a:r>
          </a:p>
          <a:p>
            <a:r>
              <a:rPr lang="es-ES" sz="2000" dirty="0">
                <a:solidFill>
                  <a:srgbClr val="0070C0"/>
                </a:solidFill>
                <a:latin typeface="Escolar2" panose="00000400000000000000" pitchFamily="2" charset="0"/>
              </a:rPr>
              <a:t>Marta sonríe al ver cómo sus flores se ponen fuertes y brillantes. </a:t>
            </a:r>
          </a:p>
          <a:p>
            <a:endParaRPr lang="es-ES" sz="2000" dirty="0">
              <a:solidFill>
                <a:srgbClr val="0070C0"/>
              </a:solidFill>
              <a:latin typeface="Escolar2" panose="000004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363DF5B2-E83E-6053-3817-290488717B1D}"/>
              </a:ext>
            </a:extLst>
          </p:cNvPr>
          <p:cNvSpPr txBox="1"/>
          <p:nvPr/>
        </p:nvSpPr>
        <p:spPr>
          <a:xfrm>
            <a:off x="6569968" y="1164731"/>
            <a:ext cx="2781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¿Cuál es el momento favorito de Marta?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434AF736-253B-46DE-F8FD-10BC81A9FBA6}"/>
              </a:ext>
            </a:extLst>
          </p:cNvPr>
          <p:cNvSpPr txBox="1"/>
          <p:nvPr/>
        </p:nvSpPr>
        <p:spPr>
          <a:xfrm>
            <a:off x="6878042" y="1607181"/>
            <a:ext cx="26704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Las vacaciones de verano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Navidad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La llegada de la primavera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59433E5D-4DF7-D342-7D43-3C1CDD272B1B}"/>
              </a:ext>
            </a:extLst>
          </p:cNvPr>
          <p:cNvSpPr/>
          <p:nvPr/>
        </p:nvSpPr>
        <p:spPr>
          <a:xfrm>
            <a:off x="6670497" y="1764734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A5B13A17-BF5D-7E1E-57DF-1517952AF3ED}"/>
              </a:ext>
            </a:extLst>
          </p:cNvPr>
          <p:cNvSpPr/>
          <p:nvPr/>
        </p:nvSpPr>
        <p:spPr>
          <a:xfrm>
            <a:off x="6663437" y="2126483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E5BF721E-FA77-DD76-8FD5-2C2BBD8A557B}"/>
              </a:ext>
            </a:extLst>
          </p:cNvPr>
          <p:cNvSpPr/>
          <p:nvPr/>
        </p:nvSpPr>
        <p:spPr>
          <a:xfrm>
            <a:off x="6664250" y="2478082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0E332ED-F61C-B6F8-2C45-49FFB4A683B0}"/>
              </a:ext>
            </a:extLst>
          </p:cNvPr>
          <p:cNvSpPr/>
          <p:nvPr/>
        </p:nvSpPr>
        <p:spPr>
          <a:xfrm>
            <a:off x="5570999" y="2968142"/>
            <a:ext cx="3980142" cy="1712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6EBCF590-E4B6-4A72-284D-D25B000A57CB}"/>
              </a:ext>
            </a:extLst>
          </p:cNvPr>
          <p:cNvSpPr/>
          <p:nvPr/>
        </p:nvSpPr>
        <p:spPr>
          <a:xfrm>
            <a:off x="5610171" y="4786363"/>
            <a:ext cx="3938340" cy="1712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D8D773B-CE24-BBDD-C096-2BBF72115D1E}"/>
              </a:ext>
            </a:extLst>
          </p:cNvPr>
          <p:cNvSpPr/>
          <p:nvPr/>
        </p:nvSpPr>
        <p:spPr>
          <a:xfrm>
            <a:off x="200889" y="199810"/>
            <a:ext cx="9510270" cy="64885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B2931FD7-DE96-A272-0C0C-B958D8ABD4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E6EA"/>
              </a:clrFrom>
              <a:clrTo>
                <a:srgbClr val="FFE6EA">
                  <a:alpha val="0"/>
                </a:srgbClr>
              </a:clrTo>
            </a:clrChange>
          </a:blip>
          <a:srcRect t="7498" b="87192"/>
          <a:stretch/>
        </p:blipFill>
        <p:spPr>
          <a:xfrm>
            <a:off x="69591" y="6239737"/>
            <a:ext cx="5501408" cy="292149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BC3F0F5-95D3-91F1-346C-F46106C79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171" y="1444574"/>
            <a:ext cx="920625" cy="1161854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A12B0D1F-9F7C-AE39-629A-0193D649BC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E6EA"/>
              </a:clrFrom>
              <a:clrTo>
                <a:srgbClr val="FFE6EA">
                  <a:alpha val="0"/>
                </a:srgbClr>
              </a:clrTo>
            </a:clrChange>
          </a:blip>
          <a:srcRect t="7498" b="87192"/>
          <a:stretch/>
        </p:blipFill>
        <p:spPr>
          <a:xfrm>
            <a:off x="1798" y="234407"/>
            <a:ext cx="5501408" cy="292149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D04CFAD8-F736-8CA2-70C0-CA7845EF3833}"/>
              </a:ext>
            </a:extLst>
          </p:cNvPr>
          <p:cNvSpPr txBox="1"/>
          <p:nvPr/>
        </p:nvSpPr>
        <p:spPr>
          <a:xfrm>
            <a:off x="5775960" y="2550964"/>
            <a:ext cx="79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Escolar1" panose="00000400000000000000" pitchFamily="2" charset="0"/>
              </a:rPr>
              <a:t>VERDE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6B0B9C7B-04B6-346B-0EAB-24D979F3B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337" y="3167796"/>
            <a:ext cx="864694" cy="1122508"/>
          </a:xfrm>
          <a:prstGeom prst="rect">
            <a:avLst/>
          </a:prstGeom>
        </p:spPr>
      </p:pic>
      <p:sp>
        <p:nvSpPr>
          <p:cNvPr id="1024" name="CuadroTexto 1023">
            <a:extLst>
              <a:ext uri="{FF2B5EF4-FFF2-40B4-BE49-F238E27FC236}">
                <a16:creationId xmlns:a16="http://schemas.microsoft.com/office/drawing/2014/main" id="{6E66B9D8-E01B-6274-F65B-4B2F53BE4EB2}"/>
              </a:ext>
            </a:extLst>
          </p:cNvPr>
          <p:cNvSpPr txBox="1"/>
          <p:nvPr/>
        </p:nvSpPr>
        <p:spPr>
          <a:xfrm>
            <a:off x="5802292" y="4316190"/>
            <a:ext cx="79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Escolar1" panose="00000400000000000000" pitchFamily="2" charset="0"/>
              </a:rPr>
              <a:t>ROJO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27" name="Imagen 1026">
            <a:extLst>
              <a:ext uri="{FF2B5EF4-FFF2-40B4-BE49-F238E27FC236}">
                <a16:creationId xmlns:a16="http://schemas.microsoft.com/office/drawing/2014/main" id="{19847A0C-5DB5-8350-AFF6-FC33B1BD0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770" y="4908875"/>
            <a:ext cx="997727" cy="1275643"/>
          </a:xfrm>
          <a:prstGeom prst="rect">
            <a:avLst/>
          </a:prstGeom>
        </p:spPr>
      </p:pic>
      <p:sp>
        <p:nvSpPr>
          <p:cNvPr id="1029" name="CuadroTexto 1028">
            <a:extLst>
              <a:ext uri="{FF2B5EF4-FFF2-40B4-BE49-F238E27FC236}">
                <a16:creationId xmlns:a16="http://schemas.microsoft.com/office/drawing/2014/main" id="{BC54DCE2-3FD3-CB94-B22D-FDAA29F55953}"/>
              </a:ext>
            </a:extLst>
          </p:cNvPr>
          <p:cNvSpPr txBox="1"/>
          <p:nvPr/>
        </p:nvSpPr>
        <p:spPr>
          <a:xfrm>
            <a:off x="5818489" y="6181264"/>
            <a:ext cx="79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Escolar1" panose="00000400000000000000" pitchFamily="2" charset="0"/>
              </a:rPr>
              <a:t>AZUL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1030" name="CuadroTexto 1029">
            <a:extLst>
              <a:ext uri="{FF2B5EF4-FFF2-40B4-BE49-F238E27FC236}">
                <a16:creationId xmlns:a16="http://schemas.microsoft.com/office/drawing/2014/main" id="{7E84B465-49F7-0856-318E-0BABF4A6C504}"/>
              </a:ext>
            </a:extLst>
          </p:cNvPr>
          <p:cNvSpPr txBox="1"/>
          <p:nvPr/>
        </p:nvSpPr>
        <p:spPr>
          <a:xfrm>
            <a:off x="384078" y="953201"/>
            <a:ext cx="4568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Escolar1" panose="00000400000000000000" pitchFamily="2" charset="0"/>
              </a:rPr>
              <a:t>La regadera</a:t>
            </a:r>
          </a:p>
        </p:txBody>
      </p:sp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395B1E2A-9F93-6796-5475-6513143D4E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6" y="6042287"/>
            <a:ext cx="1014012" cy="7242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566085C-6000-3CBE-B9D7-84F3569FC1C4}"/>
              </a:ext>
            </a:extLst>
          </p:cNvPr>
          <p:cNvSpPr txBox="1"/>
          <p:nvPr/>
        </p:nvSpPr>
        <p:spPr>
          <a:xfrm>
            <a:off x="6448404" y="2947845"/>
            <a:ext cx="2781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¿Quién regalo la regadera a Marta?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F4DFBBA-8540-A8FD-5E07-386675D530DC}"/>
              </a:ext>
            </a:extLst>
          </p:cNvPr>
          <p:cNvSpPr txBox="1"/>
          <p:nvPr/>
        </p:nvSpPr>
        <p:spPr>
          <a:xfrm>
            <a:off x="6813074" y="3445310"/>
            <a:ext cx="261600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Su abuela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Su madre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Su hermana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1FB5A9F8-EFF2-5802-F7EC-913931B3BA8A}"/>
              </a:ext>
            </a:extLst>
          </p:cNvPr>
          <p:cNvSpPr/>
          <p:nvPr/>
        </p:nvSpPr>
        <p:spPr>
          <a:xfrm>
            <a:off x="6605529" y="3602863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BC04A4D-C82E-E1AA-ED7E-6AE398E1C934}"/>
              </a:ext>
            </a:extLst>
          </p:cNvPr>
          <p:cNvSpPr/>
          <p:nvPr/>
        </p:nvSpPr>
        <p:spPr>
          <a:xfrm>
            <a:off x="6598469" y="3964612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8B7E81B-06AF-C82A-63FE-C4702275A690}"/>
              </a:ext>
            </a:extLst>
          </p:cNvPr>
          <p:cNvSpPr/>
          <p:nvPr/>
        </p:nvSpPr>
        <p:spPr>
          <a:xfrm>
            <a:off x="6599282" y="4316211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FADB7D2-8CD6-3FB1-DEEC-8623E67FB808}"/>
              </a:ext>
            </a:extLst>
          </p:cNvPr>
          <p:cNvSpPr txBox="1"/>
          <p:nvPr/>
        </p:nvSpPr>
        <p:spPr>
          <a:xfrm>
            <a:off x="6540031" y="4942355"/>
            <a:ext cx="2781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¿Por qué sonríe Marta?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8BE7938-4CFF-79FE-8D52-6B8CEBD538E2}"/>
              </a:ext>
            </a:extLst>
          </p:cNvPr>
          <p:cNvSpPr txBox="1"/>
          <p:nvPr/>
        </p:nvSpPr>
        <p:spPr>
          <a:xfrm>
            <a:off x="6895466" y="5402464"/>
            <a:ext cx="2670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Porque las flores crecen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87524ED7-5F60-AB65-87A1-B98D44126C39}"/>
              </a:ext>
            </a:extLst>
          </p:cNvPr>
          <p:cNvSpPr/>
          <p:nvPr/>
        </p:nvSpPr>
        <p:spPr>
          <a:xfrm>
            <a:off x="6687921" y="5475269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AE3569A-E1B0-7766-14FD-0FBF3C57A56D}"/>
              </a:ext>
            </a:extLst>
          </p:cNvPr>
          <p:cNvSpPr/>
          <p:nvPr/>
        </p:nvSpPr>
        <p:spPr>
          <a:xfrm>
            <a:off x="6687921" y="5841859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63EE5834-EFB5-9E7F-0011-F5E8A476A7F8}"/>
              </a:ext>
            </a:extLst>
          </p:cNvPr>
          <p:cNvSpPr txBox="1"/>
          <p:nvPr/>
        </p:nvSpPr>
        <p:spPr>
          <a:xfrm>
            <a:off x="6903921" y="5780582"/>
            <a:ext cx="2670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Porque se queda sin agua</a:t>
            </a: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0B5B9F82-CC3E-74AA-1515-CCAFF068D107}"/>
              </a:ext>
            </a:extLst>
          </p:cNvPr>
          <p:cNvSpPr/>
          <p:nvPr/>
        </p:nvSpPr>
        <p:spPr>
          <a:xfrm>
            <a:off x="6701214" y="6201003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207A200-D56B-5E69-3AFC-3E5664508824}"/>
              </a:ext>
            </a:extLst>
          </p:cNvPr>
          <p:cNvSpPr txBox="1"/>
          <p:nvPr/>
        </p:nvSpPr>
        <p:spPr>
          <a:xfrm>
            <a:off x="6917214" y="6139726"/>
            <a:ext cx="2670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Porque está lloviendo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EE89731-1294-7CF4-FA3A-0E9B90C588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6297" y="4880337"/>
            <a:ext cx="1464918" cy="145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9B38">
            <a:alpha val="60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2B3BEB-F3C2-F13B-B9A1-47699C679A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68F07AE9-2DF8-889E-CEC4-49BAA0EA2942}"/>
              </a:ext>
            </a:extLst>
          </p:cNvPr>
          <p:cNvSpPr/>
          <p:nvPr/>
        </p:nvSpPr>
        <p:spPr>
          <a:xfrm>
            <a:off x="309337" y="541114"/>
            <a:ext cx="5070060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s-ES" sz="2800" dirty="0">
                <a:solidFill>
                  <a:schemeClr val="tx1"/>
                </a:solidFill>
                <a:latin typeface="Escolar1" panose="00000400000000000000" pitchFamily="2" charset="0"/>
              </a:rPr>
              <a:t>Nombre: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460EB50-A649-1E51-F283-C046658476A2}"/>
              </a:ext>
            </a:extLst>
          </p:cNvPr>
          <p:cNvSpPr txBox="1"/>
          <p:nvPr/>
        </p:nvSpPr>
        <p:spPr>
          <a:xfrm>
            <a:off x="1486973" y="536420"/>
            <a:ext cx="4016234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GDropsTheMic" panose="02000603000000000000" pitchFamily="2" charset="0"/>
                <a:ea typeface="AGDropsTheMic" panose="02000603000000000000" pitchFamily="2" charset="0"/>
              </a:rPr>
              <a:t>__________________________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C7BDD28-5A47-7772-11F5-EE05ED5CB25B}"/>
              </a:ext>
            </a:extLst>
          </p:cNvPr>
          <p:cNvSpPr/>
          <p:nvPr/>
        </p:nvSpPr>
        <p:spPr>
          <a:xfrm>
            <a:off x="319547" y="975125"/>
            <a:ext cx="4865911" cy="55399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400" dirty="0">
              <a:solidFill>
                <a:schemeClr val="tx1"/>
              </a:solidFill>
              <a:latin typeface="Edelfontmed" pitchFamily="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52DBFEE-17D4-E248-B95B-3D7999836A7C}"/>
              </a:ext>
            </a:extLst>
          </p:cNvPr>
          <p:cNvSpPr/>
          <p:nvPr/>
        </p:nvSpPr>
        <p:spPr>
          <a:xfrm>
            <a:off x="327805" y="1704039"/>
            <a:ext cx="4857653" cy="3023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ECD2F3AB-A02E-FC21-7CE9-08B3A49D74A9}"/>
              </a:ext>
            </a:extLst>
          </p:cNvPr>
          <p:cNvSpPr/>
          <p:nvPr/>
        </p:nvSpPr>
        <p:spPr>
          <a:xfrm>
            <a:off x="5899087" y="414107"/>
            <a:ext cx="3330900" cy="55399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400" dirty="0">
              <a:solidFill>
                <a:schemeClr val="tx1"/>
              </a:solidFill>
              <a:latin typeface="Edelfontmed" pitchFamily="2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CF93D8B-7994-7E98-BE59-326C5F2023A1}"/>
              </a:ext>
            </a:extLst>
          </p:cNvPr>
          <p:cNvSpPr txBox="1"/>
          <p:nvPr/>
        </p:nvSpPr>
        <p:spPr>
          <a:xfrm>
            <a:off x="6604140" y="399864"/>
            <a:ext cx="22833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600" dirty="0">
                <a:latin typeface="Escolar1" panose="00000400000000000000" pitchFamily="2" charset="0"/>
              </a:rPr>
              <a:t>CONTESTA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E8711A9-F177-1EF1-3793-07C1C0285DF2}"/>
              </a:ext>
            </a:extLst>
          </p:cNvPr>
          <p:cNvSpPr/>
          <p:nvPr/>
        </p:nvSpPr>
        <p:spPr>
          <a:xfrm>
            <a:off x="5570998" y="1161854"/>
            <a:ext cx="3980143" cy="1712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B9DA936-0993-05FD-9922-DA463A679C40}"/>
              </a:ext>
            </a:extLst>
          </p:cNvPr>
          <p:cNvSpPr txBox="1"/>
          <p:nvPr/>
        </p:nvSpPr>
        <p:spPr>
          <a:xfrm>
            <a:off x="306685" y="1683763"/>
            <a:ext cx="487877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rgbClr val="00B050"/>
                </a:solidFill>
                <a:latin typeface="Escolar2" panose="00000400000000000000" pitchFamily="2" charset="0"/>
              </a:rPr>
              <a:t>La primavera llega al bosque y todo se llena de ruidos alegres. Dos pequeños pajaritos vuelan de un lado a otro con mucha prisa. Es el momento de construir su nuevo hogar entre las ramas de un roble.</a:t>
            </a:r>
          </a:p>
          <a:p>
            <a:r>
              <a:rPr lang="es-ES" sz="2000" dirty="0">
                <a:solidFill>
                  <a:srgbClr val="FF0000"/>
                </a:solidFill>
                <a:latin typeface="Escolar2" panose="00000400000000000000" pitchFamily="2" charset="0"/>
              </a:rPr>
              <a:t>Los pajaritos buscan con cuidado ramitas secas, un poco de barro y algunas plumas suaves que encuentran por el suelo. </a:t>
            </a:r>
            <a:r>
              <a:rPr lang="es-ES" sz="2000" dirty="0">
                <a:solidFill>
                  <a:srgbClr val="0070C0"/>
                </a:solidFill>
                <a:latin typeface="Escolar2" panose="00000400000000000000" pitchFamily="2" charset="0"/>
              </a:rPr>
              <a:t>Con sus picos, tejen todo con mucha paciencia hasta que el nido queda redondo y muy calentito.</a:t>
            </a:r>
          </a:p>
          <a:p>
            <a:endParaRPr lang="es-ES" sz="2000" dirty="0">
              <a:solidFill>
                <a:srgbClr val="0070C0"/>
              </a:solidFill>
              <a:latin typeface="Escolar2" panose="00000400000000000000" pitchFamily="2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3DE3602-E5B0-6DFF-192A-6855CFA43357}"/>
              </a:ext>
            </a:extLst>
          </p:cNvPr>
          <p:cNvSpPr txBox="1"/>
          <p:nvPr/>
        </p:nvSpPr>
        <p:spPr>
          <a:xfrm>
            <a:off x="6569968" y="1186613"/>
            <a:ext cx="2781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¿Dónde construyen los pájaros el nido?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4BF8BEA-033E-1C3E-9FB1-8838DB5AEFAD}"/>
              </a:ext>
            </a:extLst>
          </p:cNvPr>
          <p:cNvSpPr txBox="1"/>
          <p:nvPr/>
        </p:nvSpPr>
        <p:spPr>
          <a:xfrm>
            <a:off x="6878042" y="1634287"/>
            <a:ext cx="267046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En un pino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En una palmera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En un roble</a:t>
            </a:r>
          </a:p>
        </p:txBody>
      </p:sp>
      <p:sp>
        <p:nvSpPr>
          <p:cNvPr id="30" name="Rectángulo: esquinas redondeadas 29">
            <a:extLst>
              <a:ext uri="{FF2B5EF4-FFF2-40B4-BE49-F238E27FC236}">
                <a16:creationId xmlns:a16="http://schemas.microsoft.com/office/drawing/2014/main" id="{9DEDA530-218E-A2DD-9BC3-581E02E007E8}"/>
              </a:ext>
            </a:extLst>
          </p:cNvPr>
          <p:cNvSpPr/>
          <p:nvPr/>
        </p:nvSpPr>
        <p:spPr>
          <a:xfrm>
            <a:off x="6670497" y="1764734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EC40FEC2-F535-1722-C6BB-785004282968}"/>
              </a:ext>
            </a:extLst>
          </p:cNvPr>
          <p:cNvSpPr/>
          <p:nvPr/>
        </p:nvSpPr>
        <p:spPr>
          <a:xfrm>
            <a:off x="6663437" y="2126483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F8513B7B-F8EE-5B6E-7816-507862C80EA8}"/>
              </a:ext>
            </a:extLst>
          </p:cNvPr>
          <p:cNvSpPr/>
          <p:nvPr/>
        </p:nvSpPr>
        <p:spPr>
          <a:xfrm>
            <a:off x="6664250" y="2478082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AEC25ED-A3C5-E846-EF3E-9DC41B17A8E8}"/>
              </a:ext>
            </a:extLst>
          </p:cNvPr>
          <p:cNvSpPr/>
          <p:nvPr/>
        </p:nvSpPr>
        <p:spPr>
          <a:xfrm>
            <a:off x="5570999" y="2968142"/>
            <a:ext cx="3980142" cy="1712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0A6422F9-CF41-E43E-70AF-208CC3F7D94A}"/>
              </a:ext>
            </a:extLst>
          </p:cNvPr>
          <p:cNvSpPr/>
          <p:nvPr/>
        </p:nvSpPr>
        <p:spPr>
          <a:xfrm>
            <a:off x="5610171" y="4786363"/>
            <a:ext cx="3938340" cy="171250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S" sz="2800" dirty="0">
              <a:solidFill>
                <a:schemeClr val="tx1"/>
              </a:solidFill>
              <a:latin typeface="Escolar1" panose="00000400000000000000" pitchFamily="2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C034E749-DE6A-CAE1-0534-BFE892084FC8}"/>
              </a:ext>
            </a:extLst>
          </p:cNvPr>
          <p:cNvSpPr/>
          <p:nvPr/>
        </p:nvSpPr>
        <p:spPr>
          <a:xfrm>
            <a:off x="200889" y="199810"/>
            <a:ext cx="9510270" cy="648856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E47CA447-8862-9CE4-B62D-ADB427B9B86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E6EA"/>
              </a:clrFrom>
              <a:clrTo>
                <a:srgbClr val="FFE6EA">
                  <a:alpha val="0"/>
                </a:srgbClr>
              </a:clrTo>
            </a:clrChange>
          </a:blip>
          <a:srcRect t="7498" b="87192"/>
          <a:stretch/>
        </p:blipFill>
        <p:spPr>
          <a:xfrm>
            <a:off x="69591" y="6239737"/>
            <a:ext cx="5501408" cy="292149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CBBDD1BE-701A-323C-E39C-1B278AE37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171" y="1444574"/>
            <a:ext cx="920625" cy="1161854"/>
          </a:xfrm>
          <a:prstGeom prst="rect">
            <a:avLst/>
          </a:prstGeom>
        </p:spPr>
      </p:pic>
      <p:pic>
        <p:nvPicPr>
          <p:cNvPr id="59" name="Imagen 58">
            <a:extLst>
              <a:ext uri="{FF2B5EF4-FFF2-40B4-BE49-F238E27FC236}">
                <a16:creationId xmlns:a16="http://schemas.microsoft.com/office/drawing/2014/main" id="{CE334437-144A-F44A-E7A6-E563C4348E4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E6EA"/>
              </a:clrFrom>
              <a:clrTo>
                <a:srgbClr val="FFE6EA">
                  <a:alpha val="0"/>
                </a:srgbClr>
              </a:clrTo>
            </a:clrChange>
          </a:blip>
          <a:srcRect t="7498" b="87192"/>
          <a:stretch/>
        </p:blipFill>
        <p:spPr>
          <a:xfrm>
            <a:off x="1798" y="234407"/>
            <a:ext cx="5501408" cy="292149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2475BEDE-2043-6C15-84F4-21F6E4E97E7A}"/>
              </a:ext>
            </a:extLst>
          </p:cNvPr>
          <p:cNvSpPr txBox="1"/>
          <p:nvPr/>
        </p:nvSpPr>
        <p:spPr>
          <a:xfrm>
            <a:off x="5775960" y="2550964"/>
            <a:ext cx="79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Escolar1" panose="00000400000000000000" pitchFamily="2" charset="0"/>
              </a:rPr>
              <a:t>VERDE</a:t>
            </a:r>
            <a:endParaRPr lang="es-ES" b="1" dirty="0">
              <a:solidFill>
                <a:srgbClr val="00B050"/>
              </a:solidFill>
            </a:endParaRPr>
          </a:p>
        </p:txBody>
      </p:sp>
      <p:pic>
        <p:nvPicPr>
          <p:cNvPr id="63" name="Imagen 62">
            <a:extLst>
              <a:ext uri="{FF2B5EF4-FFF2-40B4-BE49-F238E27FC236}">
                <a16:creationId xmlns:a16="http://schemas.microsoft.com/office/drawing/2014/main" id="{350B8F8A-FE7E-3609-EEA4-7CA538DDE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337" y="3167796"/>
            <a:ext cx="864694" cy="1122508"/>
          </a:xfrm>
          <a:prstGeom prst="rect">
            <a:avLst/>
          </a:prstGeom>
        </p:spPr>
      </p:pic>
      <p:sp>
        <p:nvSpPr>
          <p:cNvPr id="1024" name="CuadroTexto 1023">
            <a:extLst>
              <a:ext uri="{FF2B5EF4-FFF2-40B4-BE49-F238E27FC236}">
                <a16:creationId xmlns:a16="http://schemas.microsoft.com/office/drawing/2014/main" id="{37E477AD-12F0-B1FB-1FF0-910888CC7D8B}"/>
              </a:ext>
            </a:extLst>
          </p:cNvPr>
          <p:cNvSpPr txBox="1"/>
          <p:nvPr/>
        </p:nvSpPr>
        <p:spPr>
          <a:xfrm>
            <a:off x="5802292" y="4316190"/>
            <a:ext cx="79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Escolar1" panose="00000400000000000000" pitchFamily="2" charset="0"/>
              </a:rPr>
              <a:t>ROJO</a:t>
            </a:r>
            <a:endParaRPr lang="es-ES" b="1" dirty="0">
              <a:solidFill>
                <a:srgbClr val="FF0000"/>
              </a:solidFill>
            </a:endParaRPr>
          </a:p>
        </p:txBody>
      </p:sp>
      <p:pic>
        <p:nvPicPr>
          <p:cNvPr id="1027" name="Imagen 1026">
            <a:extLst>
              <a:ext uri="{FF2B5EF4-FFF2-40B4-BE49-F238E27FC236}">
                <a16:creationId xmlns:a16="http://schemas.microsoft.com/office/drawing/2014/main" id="{BF205B61-ED2C-71BC-7E27-F338D400D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770" y="4908875"/>
            <a:ext cx="997727" cy="1275643"/>
          </a:xfrm>
          <a:prstGeom prst="rect">
            <a:avLst/>
          </a:prstGeom>
        </p:spPr>
      </p:pic>
      <p:sp>
        <p:nvSpPr>
          <p:cNvPr id="1029" name="CuadroTexto 1028">
            <a:extLst>
              <a:ext uri="{FF2B5EF4-FFF2-40B4-BE49-F238E27FC236}">
                <a16:creationId xmlns:a16="http://schemas.microsoft.com/office/drawing/2014/main" id="{9B8380B0-85E9-600B-FE34-730D1FF10648}"/>
              </a:ext>
            </a:extLst>
          </p:cNvPr>
          <p:cNvSpPr txBox="1"/>
          <p:nvPr/>
        </p:nvSpPr>
        <p:spPr>
          <a:xfrm>
            <a:off x="5818489" y="6181264"/>
            <a:ext cx="7940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70C0"/>
                </a:solidFill>
                <a:latin typeface="Escolar1" panose="00000400000000000000" pitchFamily="2" charset="0"/>
              </a:rPr>
              <a:t>AZUL</a:t>
            </a:r>
            <a:endParaRPr lang="es-ES" b="1" dirty="0">
              <a:solidFill>
                <a:srgbClr val="0070C0"/>
              </a:solidFill>
            </a:endParaRPr>
          </a:p>
        </p:txBody>
      </p:sp>
      <p:sp>
        <p:nvSpPr>
          <p:cNvPr id="1030" name="CuadroTexto 1029">
            <a:extLst>
              <a:ext uri="{FF2B5EF4-FFF2-40B4-BE49-F238E27FC236}">
                <a16:creationId xmlns:a16="http://schemas.microsoft.com/office/drawing/2014/main" id="{154F5F38-1B24-361A-B336-B5ABD25464D6}"/>
              </a:ext>
            </a:extLst>
          </p:cNvPr>
          <p:cNvSpPr txBox="1"/>
          <p:nvPr/>
        </p:nvSpPr>
        <p:spPr>
          <a:xfrm>
            <a:off x="384078" y="953201"/>
            <a:ext cx="4568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600" dirty="0">
                <a:latin typeface="Escolar1" panose="00000400000000000000" pitchFamily="2" charset="0"/>
              </a:rPr>
              <a:t>El nido</a:t>
            </a:r>
          </a:p>
        </p:txBody>
      </p:sp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0A5E71A2-6A69-6423-590C-90A6A53A1D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866" y="6042287"/>
            <a:ext cx="1014012" cy="72429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075069D-94C5-5541-3958-A6B1B8F1A422}"/>
              </a:ext>
            </a:extLst>
          </p:cNvPr>
          <p:cNvSpPr txBox="1"/>
          <p:nvPr/>
        </p:nvSpPr>
        <p:spPr>
          <a:xfrm>
            <a:off x="6454991" y="2990021"/>
            <a:ext cx="2781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¿Qué utilizan para construir el nido?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357A3A6-D2B2-FCD6-25E4-7FD028AD73AF}"/>
              </a:ext>
            </a:extLst>
          </p:cNvPr>
          <p:cNvSpPr txBox="1"/>
          <p:nvPr/>
        </p:nvSpPr>
        <p:spPr>
          <a:xfrm>
            <a:off x="6813074" y="3445310"/>
            <a:ext cx="261600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Ramas, flores y tierra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Ramas, barro y plumas</a:t>
            </a:r>
          </a:p>
          <a:p>
            <a:pPr>
              <a:lnSpc>
                <a:spcPct val="150000"/>
              </a:lnSpc>
            </a:pPr>
            <a:r>
              <a:rPr lang="es-ES" sz="1600" dirty="0">
                <a:latin typeface="Escolar1" panose="00000400000000000000" pitchFamily="2" charset="0"/>
              </a:rPr>
              <a:t>Plumas, hojas y agua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39FC93A2-6279-4546-B706-55E27DB94B87}"/>
              </a:ext>
            </a:extLst>
          </p:cNvPr>
          <p:cNvSpPr/>
          <p:nvPr/>
        </p:nvSpPr>
        <p:spPr>
          <a:xfrm>
            <a:off x="6605529" y="3602863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2C1AB52B-1783-9296-9C40-D8C92C464B04}"/>
              </a:ext>
            </a:extLst>
          </p:cNvPr>
          <p:cNvSpPr/>
          <p:nvPr/>
        </p:nvSpPr>
        <p:spPr>
          <a:xfrm>
            <a:off x="6598469" y="3964612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 dirty="0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C681432F-778D-683F-528B-17FFE74BAE2C}"/>
              </a:ext>
            </a:extLst>
          </p:cNvPr>
          <p:cNvSpPr/>
          <p:nvPr/>
        </p:nvSpPr>
        <p:spPr>
          <a:xfrm>
            <a:off x="6599282" y="4316211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959D31-10E3-AD3D-CC3D-55C19014EC17}"/>
              </a:ext>
            </a:extLst>
          </p:cNvPr>
          <p:cNvSpPr txBox="1"/>
          <p:nvPr/>
        </p:nvSpPr>
        <p:spPr>
          <a:xfrm>
            <a:off x="6580773" y="4939386"/>
            <a:ext cx="27815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¿Cómo es el nido?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D3A94A9-45F4-5177-D70D-1C365E4213EE}"/>
              </a:ext>
            </a:extLst>
          </p:cNvPr>
          <p:cNvSpPr txBox="1"/>
          <p:nvPr/>
        </p:nvSpPr>
        <p:spPr>
          <a:xfrm>
            <a:off x="6903921" y="5413658"/>
            <a:ext cx="2670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Redondo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DB066EE-53A2-0521-E159-585CD888D825}"/>
              </a:ext>
            </a:extLst>
          </p:cNvPr>
          <p:cNvSpPr/>
          <p:nvPr/>
        </p:nvSpPr>
        <p:spPr>
          <a:xfrm>
            <a:off x="6687921" y="5475269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6EAC775B-7FD8-6790-ED61-9F85D8545280}"/>
              </a:ext>
            </a:extLst>
          </p:cNvPr>
          <p:cNvSpPr/>
          <p:nvPr/>
        </p:nvSpPr>
        <p:spPr>
          <a:xfrm>
            <a:off x="6702905" y="5977876"/>
            <a:ext cx="216000" cy="216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6740A2F-E060-BED7-AB89-6EEE34A634FB}"/>
              </a:ext>
            </a:extLst>
          </p:cNvPr>
          <p:cNvSpPr txBox="1"/>
          <p:nvPr/>
        </p:nvSpPr>
        <p:spPr>
          <a:xfrm>
            <a:off x="6920885" y="5917235"/>
            <a:ext cx="26704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Escolar1" panose="00000400000000000000" pitchFamily="2" charset="0"/>
              </a:rPr>
              <a:t>Cuadrado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EB1B8E8-C344-7C9F-882C-79D06DE841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9676" y="4813464"/>
            <a:ext cx="2188513" cy="161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90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13583</TotalTime>
  <Words>539</Words>
  <Application>Microsoft Office PowerPoint</Application>
  <PresentationFormat>A4 (210 x 297 mm)</PresentationFormat>
  <Paragraphs>83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AGDropsTheMic</vt:lpstr>
      <vt:lpstr>Arial</vt:lpstr>
      <vt:lpstr>Calibri</vt:lpstr>
      <vt:lpstr>Calibri Light</vt:lpstr>
      <vt:lpstr>Edelfontmed</vt:lpstr>
      <vt:lpstr>Escolar1</vt:lpstr>
      <vt:lpstr>Escolar2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María Olivares</cp:lastModifiedBy>
  <cp:revision>36</cp:revision>
  <dcterms:created xsi:type="dcterms:W3CDTF">2021-04-13T11:03:22Z</dcterms:created>
  <dcterms:modified xsi:type="dcterms:W3CDTF">2026-03-19T12:09:54Z</dcterms:modified>
</cp:coreProperties>
</file>